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5" r:id="rId3"/>
    <p:sldId id="279" r:id="rId4"/>
    <p:sldId id="278" r:id="rId5"/>
    <p:sldId id="280" r:id="rId6"/>
    <p:sldId id="282" r:id="rId7"/>
    <p:sldId id="281" r:id="rId8"/>
    <p:sldId id="277" r:id="rId9"/>
    <p:sldId id="27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91" d="100"/>
          <a:sy n="91" d="100"/>
        </p:scale>
        <p:origin x="1253"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6/3/2021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6/3/2021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kaggle.com/nymikapasnoori/signature-forgery-detec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E2363A-538A-412C-AFF4-BC747894A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id="{F44EB96B-5E08-462C-B15A-F8DACB5C5418}"/>
              </a:ext>
            </a:extLst>
          </p:cNvPr>
          <p:cNvSpPr txBox="1">
            <a:spLocks/>
          </p:cNvSpPr>
          <p:nvPr/>
        </p:nvSpPr>
        <p:spPr>
          <a:xfrm>
            <a:off x="0" y="969819"/>
            <a:ext cx="9144000" cy="407323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algn="ctr">
              <a:spcBef>
                <a:spcPct val="0"/>
              </a:spcBef>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Department of Computer Science and Engineering</a:t>
            </a:r>
          </a:p>
          <a:p>
            <a:pPr algn="ctr">
              <a:spcBef>
                <a:spcPct val="0"/>
              </a:spcBef>
              <a:defRPr/>
            </a:pPr>
            <a:endParaRPr lang="en-US" sz="2400" b="1" i="0" dirty="0">
              <a:solidFill>
                <a:srgbClr val="333333"/>
              </a:solidFill>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Offline Signature Forgery Detection</a:t>
            </a:r>
            <a:endParaRPr lang="en-US" sz="32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dirty="0">
                <a:latin typeface="Times New Roman" pitchFamily="18" charset="0"/>
                <a:ea typeface="+mj-ea"/>
                <a:cs typeface="Times New Roman" pitchFamily="18" charset="0"/>
              </a:rPr>
              <a:t>Date: 11 May 2021</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r>
              <a:rPr lang="en-US" b="1" dirty="0">
                <a:latin typeface="Times New Roman" panose="02020603050405020304" pitchFamily="18" charset="0"/>
                <a:cs typeface="Times New Roman" pitchFamily="18" charset="0"/>
              </a:rPr>
              <a:t>    Hari Prasanna Addanki    : 17wh1a05b2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Sudhasree</a:t>
            </a:r>
            <a:r>
              <a:rPr lang="en-US" b="1" dirty="0">
                <a:latin typeface="Times New Roman" panose="02020603050405020304" pitchFamily="18" charset="0"/>
                <a:cs typeface="Times New Roman" panose="02020603050405020304" pitchFamily="18" charset="0"/>
              </a:rPr>
              <a:t> Gajjela              : 18wh5a0522</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Anila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Prathipati</a:t>
            </a:r>
            <a:r>
              <a:rPr lang="en-US" b="1" dirty="0">
                <a:latin typeface="Times New Roman" panose="02020603050405020304" pitchFamily="18" charset="0"/>
                <a:cs typeface="Times New Roman" panose="02020603050405020304" pitchFamily="18" charset="0"/>
              </a:rPr>
              <a:t>                 : 17wh1a0577</a:t>
            </a: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b="1" dirty="0">
                <a:latin typeface="Times New Roman" pitchFamily="18" charset="0"/>
                <a:cs typeface="Times New Roman" pitchFamily="18" charset="0"/>
              </a:rPr>
              <a:t>Internal Guide: </a:t>
            </a:r>
            <a:r>
              <a:rPr lang="en-IN" b="1" i="0" dirty="0">
                <a:solidFill>
                  <a:srgbClr val="000000"/>
                </a:solidFill>
                <a:effectLst/>
                <a:latin typeface="Times New Roman" panose="02020603050405020304" pitchFamily="18" charset="0"/>
              </a:rPr>
              <a:t>Ms. B. </a:t>
            </a:r>
            <a:r>
              <a:rPr lang="en-IN" b="1" i="0" dirty="0" err="1">
                <a:solidFill>
                  <a:srgbClr val="000000"/>
                </a:solidFill>
                <a:effectLst/>
                <a:latin typeface="Times New Roman" panose="02020603050405020304" pitchFamily="18" charset="0"/>
              </a:rPr>
              <a:t>Nagaveni</a:t>
            </a:r>
            <a:endParaRPr lang="en-US"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 			       					  	    </a:t>
            </a:r>
            <a:r>
              <a:rPr lang="en-US" b="1" dirty="0">
                <a:latin typeface="Times New Roman" pitchFamily="18" charset="0"/>
                <a:cs typeface="Times New Roman" pitchFamily="18" charset="0"/>
              </a:rPr>
              <a:t>Designation : Associate Professor</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817692" y="207608"/>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Abstract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18782" y="1540923"/>
            <a:ext cx="8514825"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sz="1800" dirty="0">
                <a:solidFill>
                  <a:srgbClr val="333333"/>
                </a:solidFill>
                <a:latin typeface="Times New Roman" panose="02020603050405020304" pitchFamily="18" charset="0"/>
                <a:cs typeface="Times New Roman" panose="02020603050405020304" pitchFamily="18" charset="0"/>
              </a:rPr>
              <a:t>Signature forgery is one among the most frequently committed frauds. This drives cooperates and business organizations to several huge consequences which might include financial or reputational losses. In this respect, signature verification is quite crucial. </a:t>
            </a:r>
          </a:p>
          <a:p>
            <a:pPr algn="just">
              <a:lnSpc>
                <a:spcPct val="150000"/>
              </a:lnSpc>
            </a:pPr>
            <a:r>
              <a:rPr lang="en-US" sz="1800" dirty="0">
                <a:solidFill>
                  <a:srgbClr val="333333"/>
                </a:solidFill>
                <a:latin typeface="Times New Roman" panose="02020603050405020304" pitchFamily="18" charset="0"/>
                <a:cs typeface="Times New Roman" panose="02020603050405020304" pitchFamily="18" charset="0"/>
              </a:rPr>
              <a:t>Therefore, this project aims to build a model that recognizes whether the given input is genuine or forged. This is implemented by checking the geometrical features, statistical features and history of orientation gradient. These are the primary areas of concern basing on which the classifier detects whether the given input is fraudulent or genuine.</a:t>
            </a: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792525" y="157470"/>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Dataset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65A59AB9-89C4-4DFB-8311-AFE6B170DC01}"/>
              </a:ext>
            </a:extLst>
          </p:cNvPr>
          <p:cNvSpPr txBox="1"/>
          <p:nvPr/>
        </p:nvSpPr>
        <p:spPr>
          <a:xfrm>
            <a:off x="900378" y="2061352"/>
            <a:ext cx="7530275" cy="317009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we are using is “handwritten signatures”</a:t>
            </a:r>
          </a:p>
          <a:p>
            <a:pPr marL="285750" indent="-28575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data set is divided into 4 sets having both – genuine and fraud signatures separately.</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contains 1021 files.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contains the genuine and forged signatures of 30 people. Each person has 5 genuine signatures and 5 forged signatures of the others.</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dataset is extracted from ICDAR 2011.</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2 is “</a:t>
            </a:r>
            <a:r>
              <a:rPr lang="en-US" sz="2000" dirty="0" err="1">
                <a:latin typeface="Times New Roman" panose="02020603050405020304" pitchFamily="18" charset="0"/>
                <a:cs typeface="Times New Roman" panose="02020603050405020304" pitchFamily="18" charset="0"/>
              </a:rPr>
              <a:t>Signature_verification_dataset</a:t>
            </a:r>
            <a:r>
              <a:rPr lang="en-US" sz="20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If possible this dataset als</a:t>
            </a:r>
            <a:r>
              <a:rPr lang="en-US" sz="2000" dirty="0">
                <a:latin typeface="Times New Roman" panose="02020603050405020304" pitchFamily="18" charset="0"/>
                <a:cs typeface="Times New Roman" panose="02020603050405020304" pitchFamily="18" charset="0"/>
              </a:rPr>
              <a:t>o be merged to obtain a dataset of 3000 images.</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36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834470" y="207608"/>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Project Flow</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292893" y="1515756"/>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endParaRPr lang="en-US" sz="1800" dirty="0">
              <a:solidFill>
                <a:srgbClr val="333333"/>
              </a:solidFill>
              <a:latin typeface="Times New Roman" panose="02020603050405020304" pitchFamily="18" charset="0"/>
              <a:cs typeface="Times New Roman" panose="02020603050405020304" pitchFamily="18" charset="0"/>
            </a:endParaRPr>
          </a:p>
        </p:txBody>
      </p:sp>
      <p:grpSp>
        <p:nvGrpSpPr>
          <p:cNvPr id="29" name="Group 28">
            <a:extLst>
              <a:ext uri="{FF2B5EF4-FFF2-40B4-BE49-F238E27FC236}">
                <a16:creationId xmlns:a16="http://schemas.microsoft.com/office/drawing/2014/main" id="{21EE7215-2DEE-4E9E-9065-59B68406D4A1}"/>
              </a:ext>
            </a:extLst>
          </p:cNvPr>
          <p:cNvGrpSpPr/>
          <p:nvPr/>
        </p:nvGrpSpPr>
        <p:grpSpPr>
          <a:xfrm>
            <a:off x="2902375" y="1509677"/>
            <a:ext cx="3029074" cy="4479094"/>
            <a:chOff x="2709428" y="1509677"/>
            <a:chExt cx="3029074" cy="4479094"/>
          </a:xfrm>
        </p:grpSpPr>
        <p:sp>
          <p:nvSpPr>
            <p:cNvPr id="3" name="Rectangle 2">
              <a:extLst>
                <a:ext uri="{FF2B5EF4-FFF2-40B4-BE49-F238E27FC236}">
                  <a16:creationId xmlns:a16="http://schemas.microsoft.com/office/drawing/2014/main" id="{5FD42E0B-17C5-4C87-A830-3D5FC9162677}"/>
                </a:ext>
              </a:extLst>
            </p:cNvPr>
            <p:cNvSpPr/>
            <p:nvPr/>
          </p:nvSpPr>
          <p:spPr>
            <a:xfrm>
              <a:off x="2709644" y="1509677"/>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Text image</a:t>
              </a:r>
            </a:p>
          </p:txBody>
        </p:sp>
        <p:sp>
          <p:nvSpPr>
            <p:cNvPr id="18" name="Rectangle 17">
              <a:extLst>
                <a:ext uri="{FF2B5EF4-FFF2-40B4-BE49-F238E27FC236}">
                  <a16:creationId xmlns:a16="http://schemas.microsoft.com/office/drawing/2014/main" id="{8956FD22-846A-4BB6-8279-2DFBB5F90948}"/>
                </a:ext>
              </a:extLst>
            </p:cNvPr>
            <p:cNvSpPr/>
            <p:nvPr/>
          </p:nvSpPr>
          <p:spPr>
            <a:xfrm>
              <a:off x="2709428" y="2252977"/>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Pre-processing</a:t>
              </a:r>
            </a:p>
          </p:txBody>
        </p:sp>
        <p:sp>
          <p:nvSpPr>
            <p:cNvPr id="19" name="Rectangle 18">
              <a:extLst>
                <a:ext uri="{FF2B5EF4-FFF2-40B4-BE49-F238E27FC236}">
                  <a16:creationId xmlns:a16="http://schemas.microsoft.com/office/drawing/2014/main" id="{500E105B-81B5-4B41-AFCA-E95903DCED06}"/>
                </a:ext>
              </a:extLst>
            </p:cNvPr>
            <p:cNvSpPr/>
            <p:nvPr/>
          </p:nvSpPr>
          <p:spPr>
            <a:xfrm>
              <a:off x="2709428" y="3003709"/>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Feature extraction</a:t>
              </a:r>
            </a:p>
          </p:txBody>
        </p:sp>
        <p:sp>
          <p:nvSpPr>
            <p:cNvPr id="20" name="Rectangle 19">
              <a:extLst>
                <a:ext uri="{FF2B5EF4-FFF2-40B4-BE49-F238E27FC236}">
                  <a16:creationId xmlns:a16="http://schemas.microsoft.com/office/drawing/2014/main" id="{B6FFF7F3-AB03-44B8-B415-768DD02DBF8E}"/>
                </a:ext>
              </a:extLst>
            </p:cNvPr>
            <p:cNvSpPr/>
            <p:nvPr/>
          </p:nvSpPr>
          <p:spPr>
            <a:xfrm>
              <a:off x="2709428" y="3777843"/>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Classification</a:t>
              </a:r>
            </a:p>
          </p:txBody>
        </p:sp>
        <p:sp>
          <p:nvSpPr>
            <p:cNvPr id="21" name="Rectangle 20">
              <a:extLst>
                <a:ext uri="{FF2B5EF4-FFF2-40B4-BE49-F238E27FC236}">
                  <a16:creationId xmlns:a16="http://schemas.microsoft.com/office/drawing/2014/main" id="{915E3193-392D-4039-A7BD-9CD805D1B06B}"/>
                </a:ext>
              </a:extLst>
            </p:cNvPr>
            <p:cNvSpPr/>
            <p:nvPr/>
          </p:nvSpPr>
          <p:spPr>
            <a:xfrm>
              <a:off x="2709428" y="4540383"/>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Forgery Detection</a:t>
              </a:r>
            </a:p>
          </p:txBody>
        </p:sp>
        <p:sp>
          <p:nvSpPr>
            <p:cNvPr id="6" name="Oval 5">
              <a:extLst>
                <a:ext uri="{FF2B5EF4-FFF2-40B4-BE49-F238E27FC236}">
                  <a16:creationId xmlns:a16="http://schemas.microsoft.com/office/drawing/2014/main" id="{F822A4A0-2182-468E-ADD7-86A243CAF0C0}"/>
                </a:ext>
              </a:extLst>
            </p:cNvPr>
            <p:cNvSpPr/>
            <p:nvPr/>
          </p:nvSpPr>
          <p:spPr>
            <a:xfrm>
              <a:off x="2910872" y="5309263"/>
              <a:ext cx="2659526" cy="6795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Accuracy</a:t>
              </a:r>
            </a:p>
          </p:txBody>
        </p:sp>
        <p:cxnSp>
          <p:nvCxnSpPr>
            <p:cNvPr id="26" name="Straight Arrow Connector 25">
              <a:extLst>
                <a:ext uri="{FF2B5EF4-FFF2-40B4-BE49-F238E27FC236}">
                  <a16:creationId xmlns:a16="http://schemas.microsoft.com/office/drawing/2014/main" id="{41FF97F0-59C1-4267-9B8F-BC0220A07B68}"/>
                </a:ext>
              </a:extLst>
            </p:cNvPr>
            <p:cNvCxnSpPr/>
            <p:nvPr/>
          </p:nvCxnSpPr>
          <p:spPr>
            <a:xfrm>
              <a:off x="4203317" y="2067768"/>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3DC0060-D5E1-4BCD-A46A-44FBFD406BA8}"/>
                </a:ext>
              </a:extLst>
            </p:cNvPr>
            <p:cNvCxnSpPr>
              <a:cxnSpLocks/>
            </p:cNvCxnSpPr>
            <p:nvPr/>
          </p:nvCxnSpPr>
          <p:spPr>
            <a:xfrm>
              <a:off x="4223857" y="2811068"/>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37C561D-5FCD-4DA1-B607-E78A5A5A2395}"/>
                </a:ext>
              </a:extLst>
            </p:cNvPr>
            <p:cNvCxnSpPr>
              <a:cxnSpLocks/>
            </p:cNvCxnSpPr>
            <p:nvPr/>
          </p:nvCxnSpPr>
          <p:spPr>
            <a:xfrm>
              <a:off x="4223857" y="3570189"/>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610C5AC-8551-4C78-A5EC-2D21910AB59F}"/>
                </a:ext>
              </a:extLst>
            </p:cNvPr>
            <p:cNvCxnSpPr/>
            <p:nvPr/>
          </p:nvCxnSpPr>
          <p:spPr>
            <a:xfrm>
              <a:off x="4223857" y="4344323"/>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F010A11-684F-4433-9480-102BE1D540AB}"/>
                </a:ext>
              </a:extLst>
            </p:cNvPr>
            <p:cNvCxnSpPr/>
            <p:nvPr/>
          </p:nvCxnSpPr>
          <p:spPr>
            <a:xfrm>
              <a:off x="4223857" y="5098474"/>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1315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1899"/>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Progress till now</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E87B1F-5BC7-41F4-A0DD-DF3AA51DC489}"/>
              </a:ext>
            </a:extLst>
          </p:cNvPr>
          <p:cNvSpPr txBox="1"/>
          <p:nvPr/>
        </p:nvSpPr>
        <p:spPr>
          <a:xfrm>
            <a:off x="864066" y="1493240"/>
            <a:ext cx="7298422" cy="4524315"/>
          </a:xfrm>
          <a:prstGeom prst="rect">
            <a:avLst/>
          </a:prstGeom>
          <a:noFill/>
        </p:spPr>
        <p:txBody>
          <a:bodyPr wrap="square" rtlCol="0">
            <a:spAutoFit/>
          </a:bodyPr>
          <a:lstStyle/>
          <a:p>
            <a:r>
              <a:rPr lang="en-IN" dirty="0"/>
              <a:t>We have taken </a:t>
            </a:r>
            <a:r>
              <a:rPr lang="en-IN" dirty="0" err="1"/>
              <a:t>taken</a:t>
            </a:r>
            <a:r>
              <a:rPr lang="en-IN" dirty="0"/>
              <a:t> reference from the following site - </a:t>
            </a:r>
            <a:r>
              <a:rPr lang="en-IN" dirty="0">
                <a:hlinkClick r:id="rId4"/>
              </a:rPr>
              <a:t>https://www.kaggle.com/nymikapasnoori/signature-forgery-detection</a:t>
            </a:r>
            <a:r>
              <a:rPr lang="en-IN" dirty="0"/>
              <a:t> </a:t>
            </a:r>
          </a:p>
          <a:p>
            <a:endParaRPr lang="en-IN" dirty="0"/>
          </a:p>
          <a:p>
            <a:r>
              <a:rPr lang="en-IN" dirty="0"/>
              <a:t>Validation Split – 20%</a:t>
            </a:r>
          </a:p>
          <a:p>
            <a:endParaRPr lang="en-IN" dirty="0"/>
          </a:p>
          <a:p>
            <a:r>
              <a:rPr lang="en-IN" dirty="0"/>
              <a:t>Model used – Sequential (layers added – Convolutional 2D, </a:t>
            </a:r>
            <a:r>
              <a:rPr lang="en-IN" dirty="0" err="1"/>
              <a:t>MaxPooling</a:t>
            </a:r>
            <a:r>
              <a:rPr lang="en-IN" dirty="0"/>
              <a:t>, Dense layer)</a:t>
            </a:r>
          </a:p>
          <a:p>
            <a:endParaRPr lang="en-IN" dirty="0"/>
          </a:p>
          <a:p>
            <a:r>
              <a:rPr lang="en-IN" dirty="0"/>
              <a:t>Optimizer used – Adam optimizer</a:t>
            </a:r>
          </a:p>
          <a:p>
            <a:endParaRPr lang="en-IN" dirty="0"/>
          </a:p>
          <a:p>
            <a:r>
              <a:rPr lang="en-IN" dirty="0"/>
              <a:t>Activation function – </a:t>
            </a:r>
            <a:r>
              <a:rPr lang="en-IN" dirty="0" err="1"/>
              <a:t>relu</a:t>
            </a:r>
            <a:endParaRPr lang="en-IN" dirty="0"/>
          </a:p>
          <a:p>
            <a:endParaRPr lang="en-IN" dirty="0"/>
          </a:p>
          <a:p>
            <a:r>
              <a:rPr lang="en-IN" dirty="0"/>
              <a:t>Loss function – binary cross entropy</a:t>
            </a:r>
          </a:p>
          <a:p>
            <a:endParaRPr lang="en-IN" dirty="0"/>
          </a:p>
          <a:p>
            <a:r>
              <a:rPr lang="en-IN" dirty="0"/>
              <a:t>Metrics - accuracy</a:t>
            </a:r>
          </a:p>
          <a:p>
            <a:endParaRPr lang="en-IN" dirty="0"/>
          </a:p>
        </p:txBody>
      </p:sp>
    </p:spTree>
    <p:extLst>
      <p:ext uri="{BB962C8B-B14F-4D97-AF65-F5344CB8AC3E}">
        <p14:creationId xmlns:p14="http://schemas.microsoft.com/office/powerpoint/2010/main" val="169365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1899"/>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Tasks yet to be done</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E87B1F-5BC7-41F4-A0DD-DF3AA51DC489}"/>
              </a:ext>
            </a:extLst>
          </p:cNvPr>
          <p:cNvSpPr txBox="1"/>
          <p:nvPr/>
        </p:nvSpPr>
        <p:spPr>
          <a:xfrm>
            <a:off x="864066" y="1493240"/>
            <a:ext cx="7298422" cy="2031325"/>
          </a:xfrm>
          <a:prstGeom prst="rect">
            <a:avLst/>
          </a:prstGeom>
          <a:noFill/>
        </p:spPr>
        <p:txBody>
          <a:bodyPr wrap="square" rtlCol="0">
            <a:spAutoFit/>
          </a:bodyPr>
          <a:lstStyle/>
          <a:p>
            <a:pPr marL="285750" indent="-285750">
              <a:buFont typeface="Arial" panose="020B0604020202020204" pitchFamily="34" charset="0"/>
              <a:buChar char="•"/>
            </a:pPr>
            <a:r>
              <a:rPr lang="en-IN" dirty="0"/>
              <a:t>We still have to add the output accuracy.</a:t>
            </a:r>
          </a:p>
          <a:p>
            <a:endParaRPr lang="en-IN" dirty="0"/>
          </a:p>
          <a:p>
            <a:pPr marL="285750" indent="-285750">
              <a:buFont typeface="Arial" panose="020B0604020202020204" pitchFamily="34" charset="0"/>
              <a:buChar char="•"/>
            </a:pPr>
            <a:r>
              <a:rPr lang="en-IN" dirty="0"/>
              <a:t>If possible merge the dataset accordingly.</a:t>
            </a:r>
          </a:p>
          <a:p>
            <a:endParaRPr lang="en-IN" dirty="0"/>
          </a:p>
          <a:p>
            <a:pPr marL="285750" indent="-285750">
              <a:buFont typeface="Arial" panose="020B0604020202020204" pitchFamily="34" charset="0"/>
              <a:buChar char="•"/>
            </a:pPr>
            <a:r>
              <a:rPr lang="en-IN" dirty="0"/>
              <a:t>Use other classifiers other than this which would yield efficient results.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If possible add few signatures that we could collect.</a:t>
            </a:r>
          </a:p>
        </p:txBody>
      </p:sp>
    </p:spTree>
    <p:extLst>
      <p:ext uri="{BB962C8B-B14F-4D97-AF65-F5344CB8AC3E}">
        <p14:creationId xmlns:p14="http://schemas.microsoft.com/office/powerpoint/2010/main" val="4278832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36B8E4B-7E93-4A64-9B0C-6D26702A3E96}"/>
              </a:ext>
            </a:extLst>
          </p:cNvPr>
          <p:cNvSpPr txBox="1"/>
          <p:nvPr/>
        </p:nvSpPr>
        <p:spPr>
          <a:xfrm>
            <a:off x="2915228" y="2727198"/>
            <a:ext cx="3250682" cy="1569660"/>
          </a:xfrm>
          <a:prstGeom prst="rect">
            <a:avLst/>
          </a:prstGeom>
          <a:noFill/>
        </p:spPr>
        <p:txBody>
          <a:bodyPr wrap="square" rtlCol="0">
            <a:spAutoFit/>
          </a:bodyPr>
          <a:lstStyle/>
          <a:p>
            <a:r>
              <a:rPr lang="en-US" sz="9600" dirty="0">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152125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References</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0254C9-2DAB-45C4-B8BA-E3D3FD34C3E9}"/>
              </a:ext>
            </a:extLst>
          </p:cNvPr>
          <p:cNvSpPr txBox="1"/>
          <p:nvPr/>
        </p:nvSpPr>
        <p:spPr>
          <a:xfrm>
            <a:off x="342902" y="1738249"/>
            <a:ext cx="8458195" cy="3693319"/>
          </a:xfrm>
          <a:prstGeom prst="rect">
            <a:avLst/>
          </a:prstGeom>
          <a:noFill/>
        </p:spPr>
        <p:txBody>
          <a:bodyPr wrap="square" rtlCol="0" anchor="ctr">
            <a:spAutoFit/>
          </a:bodyPr>
          <a:lstStyle/>
          <a:p>
            <a:pPr marL="342900" indent="-342900" algn="just">
              <a:buFont typeface="+mj-lt"/>
              <a:buAutoNum type="arabicPeriod"/>
            </a:pPr>
            <a:r>
              <a:rPr lang="en-IN" dirty="0" err="1">
                <a:latin typeface="Times New Roman" panose="02020603050405020304" pitchFamily="18" charset="0"/>
                <a:cs typeface="Times New Roman" panose="02020603050405020304" pitchFamily="18" charset="0"/>
              </a:rPr>
              <a:t>Taraggy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Mghanim</a:t>
            </a:r>
            <a:r>
              <a:rPr lang="en-IN" dirty="0">
                <a:latin typeface="Times New Roman" panose="02020603050405020304" pitchFamily="18" charset="0"/>
                <a:cs typeface="Times New Roman" panose="02020603050405020304" pitchFamily="18" charset="0"/>
              </a:rPr>
              <a:t> and Ayman </a:t>
            </a:r>
            <a:r>
              <a:rPr lang="en-IN" dirty="0" err="1">
                <a:latin typeface="Times New Roman" panose="02020603050405020304" pitchFamily="18" charset="0"/>
                <a:cs typeface="Times New Roman" panose="02020603050405020304" pitchFamily="18" charset="0"/>
              </a:rPr>
              <a:t>MNabil</a:t>
            </a:r>
            <a:r>
              <a:rPr lang="en-I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Offline Signature Verification and Forgery Detection Approach</a:t>
            </a:r>
            <a:r>
              <a:rPr lang="en-IN" dirty="0">
                <a:latin typeface="Times New Roman" panose="02020603050405020304" pitchFamily="18" charset="0"/>
                <a:cs typeface="Times New Roman" panose="02020603050405020304" pitchFamily="18" charset="0"/>
              </a:rPr>
              <a:t>”, IEEE 2018 – base paper.</a:t>
            </a:r>
          </a:p>
          <a:p>
            <a:pPr marL="342900" indent="-342900" algn="just">
              <a:buFont typeface="+mj-lt"/>
              <a:buAutoNum type="arabicPeriod"/>
            </a:pPr>
            <a:r>
              <a:rPr lang="en-US" dirty="0" err="1">
                <a:latin typeface="Times New Roman" panose="02020603050405020304" pitchFamily="18" charset="0"/>
                <a:cs typeface="Times New Roman" panose="02020603050405020304" pitchFamily="18" charset="0"/>
              </a:rPr>
              <a:t>Sjerome</a:t>
            </a:r>
            <a:r>
              <a:rPr lang="en-US" dirty="0">
                <a:latin typeface="Times New Roman" panose="02020603050405020304" pitchFamily="18" charset="0"/>
                <a:cs typeface="Times New Roman" panose="02020603050405020304" pitchFamily="18" charset="0"/>
              </a:rPr>
              <a:t> Gideon, Anurag </a:t>
            </a:r>
            <a:r>
              <a:rPr lang="en-US" dirty="0" err="1">
                <a:latin typeface="Times New Roman" panose="02020603050405020304" pitchFamily="18" charset="0"/>
                <a:cs typeface="Times New Roman" panose="02020603050405020304" pitchFamily="18" charset="0"/>
              </a:rPr>
              <a:t>Kandulna</a:t>
            </a:r>
            <a:r>
              <a:rPr lang="en-US" dirty="0">
                <a:latin typeface="Times New Roman" panose="02020603050405020304" pitchFamily="18" charset="0"/>
                <a:cs typeface="Times New Roman" panose="02020603050405020304" pitchFamily="18" charset="0"/>
              </a:rPr>
              <a:t>, Aron Abhishek </a:t>
            </a:r>
            <a:r>
              <a:rPr lang="en-US" dirty="0" err="1">
                <a:latin typeface="Times New Roman" panose="02020603050405020304" pitchFamily="18" charset="0"/>
                <a:cs typeface="Times New Roman" panose="02020603050405020304" pitchFamily="18" charset="0"/>
              </a:rPr>
              <a:t>Kujur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Kumudha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Raimond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Handwritten signature forgery detection using convolutional neural networks</a:t>
            </a:r>
            <a:r>
              <a:rPr lang="en-US" dirty="0">
                <a:latin typeface="Times New Roman" panose="02020603050405020304" pitchFamily="18" charset="0"/>
                <a:cs typeface="Times New Roman" panose="02020603050405020304" pitchFamily="18" charset="0"/>
              </a:rPr>
              <a:t>”, published at the 8</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international conference on advances of computing and communication 2018.</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Sung-Hyuk Cha and Charles C. </a:t>
            </a:r>
            <a:r>
              <a:rPr lang="en-US" dirty="0" err="1">
                <a:latin typeface="Times New Roman" panose="02020603050405020304" pitchFamily="18" charset="0"/>
                <a:cs typeface="Times New Roman" panose="02020603050405020304" pitchFamily="18" charset="0"/>
              </a:rPr>
              <a:t>Tappert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Automatic Detection of Handwriting Forgery</a:t>
            </a:r>
            <a:r>
              <a:rPr lang="en-US" dirty="0">
                <a:latin typeface="Times New Roman" panose="02020603050405020304" pitchFamily="18" charset="0"/>
                <a:cs typeface="Times New Roman" panose="02020603050405020304" pitchFamily="18" charset="0"/>
              </a:rPr>
              <a:t>”, IEEE 2002.</a:t>
            </a:r>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dirty="0" err="1">
                <a:latin typeface="Times New Roman" panose="02020603050405020304" pitchFamily="18" charset="0"/>
                <a:cs typeface="Times New Roman" panose="02020603050405020304" pitchFamily="18" charset="0"/>
              </a:rPr>
              <a:t>Naouel</a:t>
            </a:r>
            <a:r>
              <a:rPr lang="en-IN" dirty="0">
                <a:latin typeface="Times New Roman" panose="02020603050405020304" pitchFamily="18" charset="0"/>
                <a:cs typeface="Times New Roman" panose="02020603050405020304" pitchFamily="18" charset="0"/>
              </a:rPr>
              <a:t> Arab, </a:t>
            </a:r>
            <a:r>
              <a:rPr lang="en-IN" dirty="0" err="1">
                <a:latin typeface="Times New Roman" panose="02020603050405020304" pitchFamily="18" charset="0"/>
                <a:cs typeface="Times New Roman" panose="02020603050405020304" pitchFamily="18" charset="0"/>
              </a:rPr>
              <a:t>Hassiba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Nemmour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Youcef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Chibani</a:t>
            </a:r>
            <a:r>
              <a:rPr lang="en-I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New Local Difference Feature for Off-Line Handwritten Signature Verification </a:t>
            </a:r>
            <a:r>
              <a:rPr lang="en-IN" dirty="0">
                <a:latin typeface="Times New Roman" panose="02020603050405020304" pitchFamily="18" charset="0"/>
                <a:cs typeface="Times New Roman" panose="02020603050405020304" pitchFamily="18" charset="0"/>
              </a:rPr>
              <a:t>”, IEEE 2019.</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J. Hu, Y. Chen, “</a:t>
            </a:r>
            <a:r>
              <a:rPr lang="en-US" b="1" dirty="0">
                <a:latin typeface="Times New Roman" panose="02020603050405020304" pitchFamily="18" charset="0"/>
                <a:cs typeface="Times New Roman" panose="02020603050405020304" pitchFamily="18" charset="0"/>
              </a:rPr>
              <a:t>Offline signature verification using real </a:t>
            </a:r>
            <a:r>
              <a:rPr lang="en-US" b="1" dirty="0" err="1">
                <a:latin typeface="Times New Roman" panose="02020603050405020304" pitchFamily="18" charset="0"/>
                <a:cs typeface="Times New Roman" panose="02020603050405020304" pitchFamily="18" charset="0"/>
              </a:rPr>
              <a:t>adaboost</a:t>
            </a:r>
            <a:r>
              <a:rPr lang="en-US" b="1" dirty="0">
                <a:latin typeface="Times New Roman" panose="02020603050405020304" pitchFamily="18" charset="0"/>
                <a:cs typeface="Times New Roman" panose="02020603050405020304" pitchFamily="18" charset="0"/>
              </a:rPr>
              <a:t> classifier combination of pseudo-dynamic features, in: Document Analysis and Recognition (ICDAR)”, </a:t>
            </a:r>
            <a:r>
              <a:rPr lang="en-US" dirty="0">
                <a:latin typeface="Times New Roman" panose="02020603050405020304" pitchFamily="18" charset="0"/>
                <a:cs typeface="Times New Roman" panose="02020603050405020304" pitchFamily="18" charset="0"/>
              </a:rPr>
              <a:t>2013 12th International Conference on, IEEE, 2013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544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7767876-16B2-4096-AA5A-BEE8532517FB}"/>
              </a:ext>
            </a:extLst>
          </p:cNvPr>
          <p:cNvSpPr txBox="1"/>
          <p:nvPr/>
        </p:nvSpPr>
        <p:spPr>
          <a:xfrm>
            <a:off x="666447" y="3013502"/>
            <a:ext cx="8034425" cy="854080"/>
          </a:xfrm>
          <a:prstGeom prst="rect">
            <a:avLst/>
          </a:prstGeom>
          <a:noFill/>
        </p:spPr>
        <p:txBody>
          <a:bodyPr wrap="square" rtlCol="0">
            <a:spAutoFit/>
          </a:bodyPr>
          <a:lstStyle/>
          <a:p>
            <a:pPr lvl="0" algn="ctr"/>
            <a:r>
              <a:rPr lang="en-US" sz="495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36837017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4032</TotalTime>
  <Words>624</Words>
  <Application>Microsoft Office PowerPoint</Application>
  <PresentationFormat>On-screen Show (4:3)</PresentationFormat>
  <Paragraphs>88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Hari Prasanna</cp:lastModifiedBy>
  <cp:revision>219</cp:revision>
  <dcterms:created xsi:type="dcterms:W3CDTF">2020-08-08T03:55:20Z</dcterms:created>
  <dcterms:modified xsi:type="dcterms:W3CDTF">2021-06-03T07:13:20Z</dcterms:modified>
</cp:coreProperties>
</file>