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 Slab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Gill San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73481A-BC8B-4801-B3D4-6949E754D911}">
  <a:tblStyle styleId="{0F73481A-BC8B-4801-B3D4-6949E754D91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GillSans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Gill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cd66f52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cd66f52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d32f3ac1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d32f3ac1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cd66f52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dcd66f52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b0358400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b0358400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78600" y="14491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ECEEA"/>
            </a:gs>
            <a:gs pos="6250">
              <a:srgbClr val="BECEEA"/>
            </a:gs>
            <a:gs pos="6623">
              <a:srgbClr val="B5C7E7"/>
            </a:gs>
            <a:gs pos="35000">
              <a:schemeClr val="lt1"/>
            </a:gs>
            <a:gs pos="60000">
              <a:srgbClr val="F5F7FC"/>
            </a:gs>
            <a:gs pos="100000">
              <a:srgbClr val="D1DCF0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92800" y="559650"/>
            <a:ext cx="8132400" cy="4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sciencedirect.com/science/article/pii/S1319157820304134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journalofbigdata.springeropen.com/articles/10.1186/s40537-019-0175-6" TargetMode="External"/><Relationship Id="rId4" Type="http://schemas.openxmlformats.org/officeDocument/2006/relationships/hyperlink" Target="https://ieeexplore.ieee.org/document/8748992" TargetMode="External"/><Relationship Id="rId5" Type="http://schemas.openxmlformats.org/officeDocument/2006/relationships/hyperlink" Target="https://bmcendocrdisord.biomedcentral.com/articles/10.1186/s12902-019-0436-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4935682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0" y="658501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576" y="-47413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56005" y="908015"/>
            <a:ext cx="89880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prediction of Diabetes Mellitus using intensive care data 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improve clinical decisions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2021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Thumuluri Sai Sarika -  17WH1A0519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 Aparna                  -   18WH5A0503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Kavya                       -   18WH5A0505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                                               Internal Guide: 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Ms.Shanti Gunna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			    			          Designation: Assistant Professor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0" y="4530436"/>
            <a:ext cx="9143999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3411500" y="280125"/>
            <a:ext cx="586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TIMELINE</a:t>
            </a:r>
            <a:endParaRPr b="1" i="0" sz="20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96" name="Google Shape;196;p22"/>
          <p:cNvGraphicFramePr/>
          <p:nvPr/>
        </p:nvGraphicFramePr>
        <p:xfrm>
          <a:off x="878925" y="112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{0F73481A-BC8B-4801-B3D4-6949E754D911}</a:tableStyleId>
              </a:tblPr>
              <a:tblGrid>
                <a:gridCol w="1742450"/>
                <a:gridCol w="5496550"/>
              </a:tblGrid>
              <a:tr h="77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Review 0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/>
                        <a:t>Abstract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/>
                        <a:t>Requirements and Specifications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04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Review 1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Dataset collection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/>
                        <a:t>Exploratory Data Analysis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/>
                        <a:t>Data Cleaning and Wrangling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Review 2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/>
                        <a:t>Applying Classification Algorithms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Review 3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/>
                        <a:t>Interpretation of Results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255150" y="93325"/>
            <a:ext cx="78867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Evaluation Metric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255150" y="830300"/>
            <a:ext cx="8633700" cy="4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700"/>
              <a:t>Why AUC and ROC?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Roboto Slab"/>
              <a:buChar char="●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It measures the quality of the model's predictions irrespective of what classification threshold is chosen.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Slab"/>
              <a:buChar char="●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AUC - ROC curve is a performance measurement for the classification problems at various threshold settings.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lab"/>
              <a:buChar char="●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An ROC curve plots two parameters: 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lang="en" sz="1500">
                <a:latin typeface="Roboto Slab"/>
                <a:ea typeface="Roboto Slab"/>
                <a:cs typeface="Roboto Slab"/>
                <a:sym typeface="Roboto Slab"/>
              </a:rPr>
              <a:t>True Positive Rate (TPR): </a:t>
            </a: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it is defined as follows: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latin typeface="Roboto Slab"/>
                <a:ea typeface="Roboto Slab"/>
                <a:cs typeface="Roboto Slab"/>
                <a:sym typeface="Roboto Slab"/>
              </a:rPr>
              <a:t>     </a:t>
            </a: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TPR = TP/TP+FN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latin typeface="Roboto Slab"/>
                <a:ea typeface="Roboto Slab"/>
                <a:cs typeface="Roboto Slab"/>
                <a:sym typeface="Roboto Slab"/>
              </a:rPr>
              <a:t>False Positive Rate(FPR):  </a:t>
            </a: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it is defined as follows: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                  FPR = FP/FP+TN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     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1250" y="2404425"/>
            <a:ext cx="4127200" cy="27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22250" y="159900"/>
            <a:ext cx="78867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322250" y="768425"/>
            <a:ext cx="86634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Logistic regression is easier to implement, interpret, and very efficient to train.It is very fast at classifying unknown records.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700"/>
              <a:t>Why</a:t>
            </a:r>
            <a:r>
              <a:rPr b="1" lang="en"/>
              <a:t> </a:t>
            </a:r>
            <a:r>
              <a:rPr b="1" lang="en" sz="1700"/>
              <a:t>Logistic regression?</a:t>
            </a:r>
            <a:endParaRPr b="1"/>
          </a:p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sigmoid function is a mathematical function used to map the predicted values to probabilities.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curve from the logistic function indicates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          whether their is diabetes  or not based on its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          weight, etc.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7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771"/>
          </a:p>
        </p:txBody>
      </p:sp>
      <p:sp>
        <p:nvSpPr>
          <p:cNvPr id="210" name="Google Shape;210;p24"/>
          <p:cNvSpPr txBox="1"/>
          <p:nvPr/>
        </p:nvSpPr>
        <p:spPr>
          <a:xfrm>
            <a:off x="6139400" y="3795550"/>
            <a:ext cx="16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875" y="2639925"/>
            <a:ext cx="3826975" cy="23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321825" y="74375"/>
            <a:ext cx="81936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321825" y="644475"/>
            <a:ext cx="86391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Random Forest</a:t>
            </a:r>
            <a:r>
              <a:rPr lang="en" sz="1700"/>
              <a:t> is a process of combining multiple classifiers to solve a complex problem and to improve the performance of the model.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700"/>
              <a:t>Why </a:t>
            </a:r>
            <a:r>
              <a:rPr b="1" lang="en" sz="1700"/>
              <a:t>Random Forest ?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takes less training time as compared to other algorithms.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predicts output with high accuracy.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"/>
              <a:buChar char="●"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It reduces overfitting in decision trees and 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          helps to improve the accur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acy.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275" y="2323850"/>
            <a:ext cx="3804950" cy="23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457900" y="654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XGBoost</a:t>
            </a:r>
            <a:endParaRPr b="1"/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809953" y="846399"/>
            <a:ext cx="5182610" cy="4194082"/>
            <a:chOff x="1645920" y="0"/>
            <a:chExt cx="4937700" cy="4937700"/>
          </a:xfrm>
        </p:grpSpPr>
        <p:sp>
          <p:nvSpPr>
            <p:cNvPr id="225" name="Google Shape;225;p26"/>
            <p:cNvSpPr/>
            <p:nvPr/>
          </p:nvSpPr>
          <p:spPr>
            <a:xfrm>
              <a:off x="1645920" y="0"/>
              <a:ext cx="4937700" cy="4937700"/>
            </a:xfrm>
            <a:prstGeom prst="diamond">
              <a:avLst/>
            </a:prstGeom>
            <a:solidFill>
              <a:srgbClr val="D4D6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115007" y="469087"/>
              <a:ext cx="1925700" cy="1925700"/>
            </a:xfrm>
            <a:prstGeom prst="roundRect">
              <a:avLst>
                <a:gd fmla="val 16667" name="adj"/>
              </a:avLst>
            </a:prstGeom>
            <a:solidFill>
              <a:srgbClr val="717CA3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188866" y="469087"/>
              <a:ext cx="1925700" cy="1925700"/>
            </a:xfrm>
            <a:prstGeom prst="roundRect">
              <a:avLst>
                <a:gd fmla="val 16667" name="adj"/>
              </a:avLst>
            </a:prstGeom>
            <a:solidFill>
              <a:srgbClr val="717CA3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 txBox="1"/>
            <p:nvPr/>
          </p:nvSpPr>
          <p:spPr>
            <a:xfrm>
              <a:off x="4282872" y="563093"/>
              <a:ext cx="1737600" cy="17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900"/>
                <a:buFont typeface="Gill Sans"/>
                <a:buNone/>
              </a:pPr>
              <a:r>
                <a:rPr lang="en" sz="25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Efficiently handling missing values</a:t>
              </a:r>
              <a:endParaRPr sz="2500"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2115007" y="2542946"/>
              <a:ext cx="1925700" cy="1925700"/>
            </a:xfrm>
            <a:prstGeom prst="roundRect">
              <a:avLst>
                <a:gd fmla="val 16667" name="adj"/>
              </a:avLst>
            </a:prstGeom>
            <a:solidFill>
              <a:srgbClr val="717CA3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 txBox="1"/>
            <p:nvPr/>
          </p:nvSpPr>
          <p:spPr>
            <a:xfrm>
              <a:off x="2209013" y="2636952"/>
              <a:ext cx="1737600" cy="17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900"/>
                <a:buFont typeface="Gill Sans"/>
                <a:buNone/>
              </a:pPr>
              <a:r>
                <a:rPr lang="en" sz="25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In-built cross validation capability</a:t>
              </a:r>
              <a:endParaRPr sz="2500"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4188866" y="2542946"/>
              <a:ext cx="1925700" cy="1925700"/>
            </a:xfrm>
            <a:prstGeom prst="roundRect">
              <a:avLst>
                <a:gd fmla="val 16667" name="adj"/>
              </a:avLst>
            </a:prstGeom>
            <a:solidFill>
              <a:srgbClr val="717CA3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 txBox="1"/>
            <p:nvPr/>
          </p:nvSpPr>
          <p:spPr>
            <a:xfrm>
              <a:off x="4282872" y="2636952"/>
              <a:ext cx="1737600" cy="17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900"/>
                <a:buFont typeface="Gill Sans"/>
                <a:buNone/>
              </a:pPr>
              <a:r>
                <a:rPr lang="en" sz="24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Tree pruning using depth-first approach</a:t>
              </a:r>
              <a:endParaRPr sz="2400"/>
            </a:p>
          </p:txBody>
        </p:sp>
      </p:grpSp>
      <p:sp>
        <p:nvSpPr>
          <p:cNvPr id="233" name="Google Shape;233;p26"/>
          <p:cNvSpPr txBox="1"/>
          <p:nvPr/>
        </p:nvSpPr>
        <p:spPr>
          <a:xfrm>
            <a:off x="2188950" y="1538300"/>
            <a:ext cx="2304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Parallelized </a:t>
            </a:r>
            <a:endParaRPr sz="2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tree building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628650" y="1268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LGBM - Light Gradient Boosting Machine</a:t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418200" y="112106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Slab"/>
              <a:buChar char="●"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Light GBM is a fast, distributed, high-performance gradient boosting framework based on decision tree algorithm, used for ranking, classification and many other machine learning tasks.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76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b="1" lang="en" sz="1700">
                <a:latin typeface="Roboto Slab"/>
                <a:ea typeface="Roboto Slab"/>
                <a:cs typeface="Roboto Slab"/>
                <a:sym typeface="Roboto Slab"/>
              </a:rPr>
              <a:t>Why LGBM?</a:t>
            </a:r>
            <a:endParaRPr b="1"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marR="76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>
                <a:latin typeface="Roboto Slab"/>
                <a:ea typeface="Roboto Slab"/>
                <a:cs typeface="Roboto Slab"/>
                <a:sym typeface="Roboto Slab"/>
              </a:rPr>
              <a:t>       </a:t>
            </a:r>
            <a:endParaRPr b="1"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76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7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418200" y="2792175"/>
            <a:ext cx="6319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"/>
              <a:buChar char="●"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Suitable for large volumes of data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"/>
              <a:buChar char="●"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Hyperparameter Tuning 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"/>
              <a:buChar char="●"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Faster training speed and higher efficiency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"/>
              <a:buChar char="●"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Lower memory usage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050" y="2260875"/>
            <a:ext cx="3764550" cy="27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211975" y="2949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Why Cross Validation?</a:t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287950" y="12891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all the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Get more metrics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models stacking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Work with Dependent/Grouped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Parameters fine-tuning</a:t>
            </a:r>
            <a:endParaRPr sz="1600"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375" y="1159600"/>
            <a:ext cx="4701924" cy="28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 txBox="1"/>
          <p:nvPr/>
        </p:nvSpPr>
        <p:spPr>
          <a:xfrm>
            <a:off x="6133125" y="1289125"/>
            <a:ext cx="3010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55" name="Google Shape;255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00" y="273850"/>
            <a:ext cx="7540026" cy="466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ctrTitle"/>
          </p:nvPr>
        </p:nvSpPr>
        <p:spPr>
          <a:xfrm>
            <a:off x="995750" y="-759228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b="1" lang="en" sz="2400">
                <a:latin typeface="Roboto Slab"/>
                <a:ea typeface="Roboto Slab"/>
                <a:cs typeface="Roboto Slab"/>
                <a:sym typeface="Roboto Slab"/>
              </a:rPr>
              <a:t>Base paper</a:t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1" name="Google Shape;261;p30"/>
          <p:cNvSpPr txBox="1"/>
          <p:nvPr>
            <p:ph idx="1" type="subTitle"/>
          </p:nvPr>
        </p:nvSpPr>
        <p:spPr>
          <a:xfrm>
            <a:off x="1143000" y="1413353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68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90"/>
              <a:buFont typeface="Roboto Slab"/>
              <a:buChar char="●"/>
            </a:pPr>
            <a:r>
              <a:rPr lang="en" sz="1390">
                <a:latin typeface="Roboto Slab"/>
                <a:ea typeface="Roboto Slab"/>
                <a:cs typeface="Roboto Slab"/>
                <a:sym typeface="Roboto Slab"/>
              </a:rPr>
              <a:t>Journal of King Saud University Computer and Information Sciences- Machine learning and artificial intelligence based Diabetes Mellitus detection and self-management:JyotismitaChakiaS.Thillai GaneshbS.KCidhambS.Ananda Theertan - </a:t>
            </a:r>
            <a:r>
              <a:rPr lang="en" sz="1390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https://www.sciencedirect.com/science/article/pii/S1319157820304134</a:t>
            </a:r>
            <a:endParaRPr sz="139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ctrTitle"/>
          </p:nvPr>
        </p:nvSpPr>
        <p:spPr>
          <a:xfrm>
            <a:off x="1208675" y="-427703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800">
                <a:latin typeface="Roboto Slab"/>
                <a:ea typeface="Roboto Slab"/>
                <a:cs typeface="Roboto Slab"/>
                <a:sym typeface="Roboto Slab"/>
              </a:rPr>
              <a:t>References</a:t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 txBox="1"/>
          <p:nvPr>
            <p:ph idx="1" type="subTitle"/>
          </p:nvPr>
        </p:nvSpPr>
        <p:spPr>
          <a:xfrm>
            <a:off x="347750" y="1038050"/>
            <a:ext cx="83172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 sz="1400">
                <a:highlight>
                  <a:srgbClr val="FCFCFC"/>
                </a:highlight>
                <a:latin typeface="Roboto Slab"/>
                <a:ea typeface="Roboto Slab"/>
                <a:cs typeface="Roboto Slab"/>
                <a:sym typeface="Roboto Slab"/>
              </a:rPr>
              <a:t>Analysis of diabetes mellitus for early prediction using optimal features selection - </a:t>
            </a:r>
            <a:r>
              <a:rPr lang="en" sz="1400" u="sng">
                <a:solidFill>
                  <a:schemeClr val="hlink"/>
                </a:solidFill>
                <a:highlight>
                  <a:srgbClr val="FCFCFC"/>
                </a:highlight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https://journalofbigdata.springeropen.com/articles/10.1186/s40537-019-0175-6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 sz="1400"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Prediction of Diabetes Using Machine Learning Algorithms in Healthcare- </a:t>
            </a:r>
            <a:r>
              <a:rPr lang="en" sz="1400" u="sng">
                <a:solidFill>
                  <a:schemeClr val="hlink"/>
                </a:solidFill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https://ieeexplore.ieee.org/document/8748992</a:t>
            </a:r>
            <a:endParaRPr sz="1400">
              <a:highlight>
                <a:schemeClr val="lt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Predictive models for diabetes mellitus using machine learning techniques - </a:t>
            </a:r>
            <a:r>
              <a:rPr lang="en" sz="1400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5"/>
              </a:rPr>
              <a:t>https://bmcendocrdisord.biomedcentral.com/articles/10.1186/s12902-019-0436-6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highlight>
                <a:srgbClr val="FCFCFC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576" y="-47413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0" y="4935682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0" y="658501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1265452" y="542431"/>
            <a:ext cx="6712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0" lang="en" sz="182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BACKGROUND</a:t>
            </a:r>
            <a:endParaRPr b="1" i="0" sz="182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79100" y="1217650"/>
            <a:ext cx="81858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Slab"/>
              <a:buChar char="●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A patient’s overall health has been particularly important during the COVID-19 pandemic.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Slab"/>
              <a:buChar char="●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Intensive Care Units (ICUs) often lack verified medical histories for incoming patients. 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Slab"/>
              <a:buChar char="●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A patient who is brought in unresponsive may not be able to provide information about chronic conditions such as heart disease, injuries, or diabetes.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Slab"/>
              <a:buChar char="●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Knowledge about chronic conditions such as diabetes can inform clinical decisions about patient care and ultimately improve patient outcomes.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576" y="-47413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/>
          <p:nvPr/>
        </p:nvSpPr>
        <p:spPr>
          <a:xfrm>
            <a:off x="0" y="4935682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2"/>
          <p:cNvSpPr/>
          <p:nvPr/>
        </p:nvSpPr>
        <p:spPr>
          <a:xfrm>
            <a:off x="0" y="658501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666443" y="2156251"/>
            <a:ext cx="803442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Thankyou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576" y="-47413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39839" y="69662"/>
            <a:ext cx="7309676" cy="471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1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24138" y="1007891"/>
            <a:ext cx="88967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0" y="4935682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0" y="658501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622175" y="990275"/>
            <a:ext cx="81201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The objective is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to build the model which determines whether a patient admitted to an ICU has been diagnosed with a particular type of diabetes, Diabetes Mellitus using data from the first 24 hours of intensive care </a:t>
            </a:r>
            <a:endParaRPr b="0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The aim is to focus on selecting the attributes that ail in early detection of Diabetes Mellitus using Predictive analysis with Logistic Regression and Light Gradient Boosting Machine techniques.</a:t>
            </a:r>
            <a:endParaRPr b="0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3111950" y="167763"/>
            <a:ext cx="6842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ABSTRACT</a:t>
            </a:r>
            <a:endParaRPr b="1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1752100" y="191275"/>
            <a:ext cx="56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1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438675" y="843400"/>
            <a:ext cx="66405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356425" y="903125"/>
            <a:ext cx="8279400" cy="3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Dataset Description:</a:t>
            </a:r>
            <a:endParaRPr b="1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The data is from MIT’s GOSSIS (Global Open Source Severity of Illness Score) initiative. The datasets consist of patient’s data from the first 24 hours of intensive care. 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Training dataset - 130157 rows, 181 columns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Testing dataset - 10324 rows, 180 columns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22" name="Google Shape;122;p16"/>
          <p:cNvGraphicFramePr/>
          <p:nvPr/>
        </p:nvGraphicFramePr>
        <p:xfrm>
          <a:off x="517350" y="307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{0F73481A-BC8B-4801-B3D4-6949E754D911}</a:tableStyleId>
              </a:tblPr>
              <a:tblGrid>
                <a:gridCol w="2042275"/>
                <a:gridCol w="5196725"/>
              </a:tblGrid>
              <a:tr h="38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Attribute                             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Description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38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encounter_id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Unique identifier associated with a patient unit stay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38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hospital_id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Unique identifier associated with a hospital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38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age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The age of the patient on unit admission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17"/>
          <p:cNvGraphicFramePr/>
          <p:nvPr/>
        </p:nvGraphicFramePr>
        <p:xfrm>
          <a:off x="412763" y="32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{0F73481A-BC8B-4801-B3D4-6949E754D911}</a:tableStyleId>
              </a:tblPr>
              <a:tblGrid>
                <a:gridCol w="2369450"/>
                <a:gridCol w="541537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bmi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The body mass index of the person on unit admission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elective_surgery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Whether the patient was admitted to the hospital for an elective surgical operation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ethnicity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The common national or cultural tradition which the person belongs to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gender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The genotypical sex of the patient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height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The height of the person on unit admission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hospital_admit_source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The location of the patient prior to being admitted to the hospital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icu_admit_source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The location of the patient prior to being admitted to the unit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icu_admit_type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The type of unit admission for the patient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icu_id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 unique identifier for the unit to which the patient was admitted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18"/>
          <p:cNvGraphicFramePr/>
          <p:nvPr/>
        </p:nvGraphicFramePr>
        <p:xfrm>
          <a:off x="391900" y="4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{0F73481A-BC8B-4801-B3D4-6949E754D911}</a:tableStyleId>
              </a:tblPr>
              <a:tblGrid>
                <a:gridCol w="2362375"/>
                <a:gridCol w="5540450"/>
              </a:tblGrid>
              <a:tr h="69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icu_type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 classification which indicates the type of care the unit is capable of providing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69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pre_icu_los_days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The length of stay of the patient between hospital admission and unit admission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69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readmission_status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Whether the current unit stay is the second (or greater) stay at an ICU within the same hospitalization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45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weight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The weight (body mass) of the person on unit admission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69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albumin_apache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The albumin concentration measured during the first 24 hours which results in the highest APACHE III score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45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apache_2_diagnosis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The APACHE II diagnosis for the ICU admission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69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apache_3j_diagnosis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The APACHE III-J sub-diagnosis code which best describes the reason for the ICU admission</a:t>
                      </a:r>
                      <a:endParaRPr sz="1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576" y="-47413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/>
          <p:nvPr/>
        </p:nvSpPr>
        <p:spPr>
          <a:xfrm>
            <a:off x="0" y="4935682"/>
            <a:ext cx="9144000" cy="2079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sz="1100"/>
          </a:p>
        </p:txBody>
      </p:sp>
      <p:sp>
        <p:nvSpPr>
          <p:cNvPr id="147" name="Google Shape;147;p19"/>
          <p:cNvSpPr/>
          <p:nvPr/>
        </p:nvSpPr>
        <p:spPr>
          <a:xfrm>
            <a:off x="0" y="658501"/>
            <a:ext cx="9144000" cy="480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1215752" y="211781"/>
            <a:ext cx="6712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82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ARCHITECTURE</a:t>
            </a:r>
            <a:endParaRPr b="1" sz="182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1405375" y="1352825"/>
            <a:ext cx="463800" cy="19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89200" y="1195775"/>
            <a:ext cx="1120800" cy="513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EDA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3034775" y="1352825"/>
            <a:ext cx="577200" cy="19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3636750" y="938988"/>
            <a:ext cx="1454700" cy="933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Wrangling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5091450" y="1306200"/>
            <a:ext cx="710700" cy="19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5784300" y="658500"/>
            <a:ext cx="2797800" cy="1726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Applying Classification Algorithms</a:t>
            </a:r>
            <a:endParaRPr b="1" sz="1200"/>
          </a:p>
        </p:txBody>
      </p:sp>
      <p:sp>
        <p:nvSpPr>
          <p:cNvPr id="156" name="Google Shape;156;p19"/>
          <p:cNvSpPr/>
          <p:nvPr/>
        </p:nvSpPr>
        <p:spPr>
          <a:xfrm>
            <a:off x="5816550" y="2846875"/>
            <a:ext cx="2733300" cy="141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1117675" y="3274513"/>
            <a:ext cx="1614900" cy="668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43338" y="939000"/>
            <a:ext cx="1353300" cy="933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Intensive care patient dataset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43350" y="841775"/>
            <a:ext cx="1353300" cy="199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7361550" y="729025"/>
            <a:ext cx="936000" cy="445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Random Forest</a:t>
            </a:r>
            <a:endParaRPr b="1" sz="1200"/>
          </a:p>
        </p:txBody>
      </p:sp>
      <p:sp>
        <p:nvSpPr>
          <p:cNvPr id="161" name="Google Shape;161;p19"/>
          <p:cNvSpPr/>
          <p:nvPr/>
        </p:nvSpPr>
        <p:spPr>
          <a:xfrm>
            <a:off x="6042400" y="1323875"/>
            <a:ext cx="1151700" cy="38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LightGBM</a:t>
            </a:r>
            <a:endParaRPr b="1" sz="1200"/>
          </a:p>
        </p:txBody>
      </p:sp>
      <p:sp>
        <p:nvSpPr>
          <p:cNvPr id="162" name="Google Shape;162;p19"/>
          <p:cNvSpPr/>
          <p:nvPr/>
        </p:nvSpPr>
        <p:spPr>
          <a:xfrm>
            <a:off x="7331550" y="1323875"/>
            <a:ext cx="996000" cy="385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XGBoost</a:t>
            </a:r>
            <a:endParaRPr b="1" sz="1200"/>
          </a:p>
        </p:txBody>
      </p:sp>
      <p:sp>
        <p:nvSpPr>
          <p:cNvPr id="163" name="Google Shape;163;p19"/>
          <p:cNvSpPr/>
          <p:nvPr/>
        </p:nvSpPr>
        <p:spPr>
          <a:xfrm>
            <a:off x="6042400" y="759175"/>
            <a:ext cx="1151700" cy="385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Logistic Regression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6062650" y="3330013"/>
            <a:ext cx="1044600" cy="445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K-folds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7301575" y="3218425"/>
            <a:ext cx="996000" cy="513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Stratified K-Fold</a:t>
            </a:r>
            <a:endParaRPr b="1" sz="1200"/>
          </a:p>
        </p:txBody>
      </p:sp>
      <p:sp>
        <p:nvSpPr>
          <p:cNvPr id="166" name="Google Shape;166;p19"/>
          <p:cNvSpPr/>
          <p:nvPr/>
        </p:nvSpPr>
        <p:spPr>
          <a:xfrm>
            <a:off x="7015900" y="2385288"/>
            <a:ext cx="178200" cy="445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5259625" y="3448825"/>
            <a:ext cx="577200" cy="207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3364163" y="3148825"/>
            <a:ext cx="1898100" cy="8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Auc Roc Scores</a:t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2732625" y="3448825"/>
            <a:ext cx="631500" cy="207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1614350" y="283125"/>
            <a:ext cx="5465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b="1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233650" y="1047225"/>
            <a:ext cx="8817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 Slab"/>
              <a:buChar char="❏"/>
            </a:pPr>
            <a:r>
              <a:rPr b="0" i="0" lang="en" sz="17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Supervised Machine Learning</a:t>
            </a:r>
            <a:endParaRPr b="0" i="0" sz="17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 Slab"/>
              <a:buChar char="❏"/>
            </a:pPr>
            <a:r>
              <a:rPr b="0" i="0" lang="en" sz="17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Python Language</a:t>
            </a:r>
            <a:endParaRPr b="0" i="0" sz="17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375600" y="2071088"/>
            <a:ext cx="334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Required Packages:</a:t>
            </a:r>
            <a:endParaRPr b="1" i="0" sz="17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461250" y="2571750"/>
            <a:ext cx="7871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Slab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Numpy                                                                                               </a:t>
            </a:r>
            <a:endParaRPr b="0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Slab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Pandas</a:t>
            </a:r>
            <a:endParaRPr b="0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Slab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Os</a:t>
            </a:r>
            <a:endParaRPr b="0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Slab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Klib</a:t>
            </a:r>
            <a:endParaRPr b="0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Slab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Warnings</a:t>
            </a:r>
            <a:endParaRPr b="0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Slab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Matplotlib</a:t>
            </a:r>
            <a:endParaRPr b="0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Slab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Seaborn</a:t>
            </a:r>
            <a:endParaRPr b="0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Slab"/>
              <a:buChar char="●"/>
            </a:pPr>
            <a:r>
              <a:rPr lang="en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lightgbm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4479175" y="2571750"/>
            <a:ext cx="39954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Char char="❖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klearn</a:t>
            </a:r>
            <a:endParaRPr b="0" i="0" sz="18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Slab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sklearn.linear_model.LogisticRegression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Slab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sklearn.ensemble.RandomForestClassifier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Slab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sklearn.model_selection</a:t>
            </a:r>
            <a:endParaRPr b="0" i="0" sz="1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ctrTitle"/>
          </p:nvPr>
        </p:nvSpPr>
        <p:spPr>
          <a:xfrm>
            <a:off x="1033575" y="241762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40">
                <a:latin typeface="Roboto Slab"/>
                <a:ea typeface="Roboto Slab"/>
                <a:cs typeface="Roboto Slab"/>
                <a:sym typeface="Roboto Slab"/>
              </a:rPr>
              <a:t>Hardware</a:t>
            </a:r>
            <a:r>
              <a:rPr lang="en" sz="1640">
                <a:latin typeface="Roboto Slab"/>
                <a:ea typeface="Roboto Slab"/>
                <a:cs typeface="Roboto Slab"/>
                <a:sym typeface="Roboto Slab"/>
              </a:rPr>
              <a:t>:</a:t>
            </a:r>
            <a:endParaRPr sz="164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40">
                <a:latin typeface="Roboto Slab"/>
                <a:ea typeface="Roboto Slab"/>
                <a:cs typeface="Roboto Slab"/>
                <a:sym typeface="Roboto Slab"/>
              </a:rPr>
              <a:t>Processor - Intel Core i5</a:t>
            </a:r>
            <a:endParaRPr sz="164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40">
                <a:latin typeface="Roboto Slab"/>
                <a:ea typeface="Roboto Slab"/>
                <a:cs typeface="Roboto Slab"/>
                <a:sym typeface="Roboto Slab"/>
              </a:rPr>
              <a:t>         Memory(RAM) - 8 GB</a:t>
            </a:r>
            <a:endParaRPr sz="164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1640">
                <a:latin typeface="Roboto Slab"/>
                <a:ea typeface="Roboto Slab"/>
                <a:cs typeface="Roboto Slab"/>
                <a:sym typeface="Roboto Slab"/>
              </a:rPr>
              <a:t>         Storage – I TB</a:t>
            </a:r>
            <a:endParaRPr sz="164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" sz="1640">
                <a:latin typeface="Roboto Slab"/>
                <a:ea typeface="Roboto Slab"/>
                <a:cs typeface="Roboto Slab"/>
                <a:sym typeface="Roboto Slab"/>
              </a:rPr>
              <a:t>Software:</a:t>
            </a:r>
            <a:endParaRPr b="1" sz="164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1640">
                <a:latin typeface="Roboto Slab"/>
                <a:ea typeface="Roboto Slab"/>
                <a:cs typeface="Roboto Slab"/>
                <a:sym typeface="Roboto Slab"/>
              </a:rPr>
              <a:t>	Python3</a:t>
            </a:r>
            <a:endParaRPr sz="164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1640">
                <a:latin typeface="Roboto Slab"/>
                <a:ea typeface="Roboto Slab"/>
                <a:cs typeface="Roboto Slab"/>
                <a:sym typeface="Roboto Slab"/>
              </a:rPr>
              <a:t>	Google Colab/Jupyter Notebook</a:t>
            </a:r>
            <a:endParaRPr sz="164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7" name="Google Shape;187;p21"/>
          <p:cNvSpPr txBox="1"/>
          <p:nvPr>
            <p:ph idx="1" type="subTitle"/>
          </p:nvPr>
        </p:nvSpPr>
        <p:spPr>
          <a:xfrm>
            <a:off x="1088275" y="38147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220">
                <a:latin typeface="Roboto Slab"/>
                <a:ea typeface="Roboto Slab"/>
                <a:cs typeface="Roboto Slab"/>
                <a:sym typeface="Roboto Slab"/>
              </a:rPr>
              <a:t>SYSTEM SPECIFICATIONS</a:t>
            </a:r>
            <a:endParaRPr b="1" sz="222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