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14" roundtripDataSignature="AMtx7mgudAQV+f00aqCQMtqu0dGjkmwF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9BB7038-9FB4-40BC-BFDD-1A7C57C45C99}">
  <a:tblStyle styleId="{99BB7038-9FB4-40BC-BFDD-1A7C57C45C99}" styleName="Table_0">
    <a:wholeTbl>
      <a:tcTxStyle b="off" i="off">
        <a:font>
          <a:latin typeface="Calibri"/>
          <a:ea typeface="Calibri"/>
          <a:cs typeface="Calibri"/>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E8ECF4"/>
          </a:solidFill>
        </a:fill>
      </a:tcStyle>
    </a:wholeTbl>
    <a:band1H>
      <a:tcTxStyle b="off" i="off"/>
      <a:tcStyle>
        <a:fill>
          <a:solidFill>
            <a:srgbClr val="CFD7E7"/>
          </a:solidFill>
        </a:fill>
      </a:tcStyle>
    </a:band1H>
    <a:band2H>
      <a:tcTxStyle b="off" i="off"/>
    </a:band2H>
    <a:band1V>
      <a:tcTxStyle b="off" i="off"/>
      <a:tcStyle>
        <a:fill>
          <a:solidFill>
            <a:srgbClr val="CFD7E7"/>
          </a:solidFill>
        </a:fill>
      </a:tcStyle>
    </a:band1V>
    <a:band2V>
      <a:tcTxStyle b="off" i="off"/>
    </a:band2V>
    <a:lastCol>
      <a:tcTxStyle b="on" i="off">
        <a:font>
          <a:latin typeface="Calibri"/>
          <a:ea typeface="Calibri"/>
          <a:cs typeface="Calibri"/>
        </a:font>
        <a:srgbClr val="FFFFFF"/>
      </a:tcTxStyle>
      <a:tcStyle>
        <a:fill>
          <a:solidFill>
            <a:srgbClr val="4F81BD"/>
          </a:solidFill>
        </a:fill>
      </a:tcStyle>
    </a:lastCol>
    <a:firstCol>
      <a:tcTxStyle b="on" i="off">
        <a:font>
          <a:latin typeface="Calibri"/>
          <a:ea typeface="Calibri"/>
          <a:cs typeface="Calibri"/>
        </a:font>
        <a:srgbClr val="FFFFFF"/>
      </a:tcTxStyle>
      <a:tcStyle>
        <a:fill>
          <a:solidFill>
            <a:srgbClr val="4F81BD"/>
          </a:solidFill>
        </a:fill>
      </a:tcStyle>
    </a:firstCol>
    <a:lastRow>
      <a:tcTxStyle b="on" i="off">
        <a:font>
          <a:latin typeface="Calibri"/>
          <a:ea typeface="Calibri"/>
          <a:cs typeface="Calibri"/>
        </a:font>
        <a:srgbClr val="FFFFFF"/>
      </a:tcTxStyle>
      <a:tcStyle>
        <a:tcBdr>
          <a:top>
            <a:ln cap="flat" cmpd="sng" w="38100">
              <a:solidFill>
                <a:srgbClr val="FFFFFF"/>
              </a:solidFill>
              <a:prstDash val="solid"/>
              <a:round/>
              <a:headEnd len="sm" w="sm" type="none"/>
              <a:tailEnd len="sm" w="sm" type="none"/>
            </a:ln>
          </a:top>
        </a:tcBdr>
        <a:fill>
          <a:solidFill>
            <a:srgbClr val="4F81BD"/>
          </a:solidFill>
        </a:fill>
      </a:tcStyle>
    </a:lastRow>
    <a:seCell>
      <a:tcTxStyle b="off" i="off"/>
    </a:seCell>
    <a:swCell>
      <a:tcTxStyle b="off" i="off"/>
    </a:swCell>
    <a:firstRow>
      <a:tcTxStyle b="on" i="off">
        <a:font>
          <a:latin typeface="Calibri"/>
          <a:ea typeface="Calibri"/>
          <a:cs typeface="Calibri"/>
        </a:font>
        <a:srgbClr val="FFFFFF"/>
      </a:tcTxStyle>
      <a:tcStyle>
        <a:tcBdr>
          <a:bottom>
            <a:ln cap="flat" cmpd="sng" w="38100">
              <a:solidFill>
                <a:srgbClr val="FFFFFF"/>
              </a:solidFill>
              <a:prstDash val="solid"/>
              <a:round/>
              <a:headEnd len="sm" w="sm" type="none"/>
              <a:tailEnd len="sm" w="sm" type="none"/>
            </a:ln>
          </a:bottom>
        </a:tcBdr>
        <a:fill>
          <a:solidFill>
            <a:srgbClr val="4F81BD"/>
          </a:solidFill>
        </a:fill>
      </a:tcStyle>
    </a:firstRow>
    <a:neCell>
      <a:tcTxStyle b="off" i="off"/>
    </a:neCell>
    <a:nwCell>
      <a:tcTxStyle b="off" i="off"/>
    </a:nwCell>
  </a:tblStyle>
  <a:tblStyle styleId="{B154CED3-4796-4303-AA65-1B361B674F1A}"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4"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 name="Google Shape;9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 name="Google Shape;13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cef6f5077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gcef6f50772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 name="Google Shape;143;gcef6f50772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 name="Google Shape;15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4"/>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ECEEA"/>
            </a:gs>
            <a:gs pos="6250">
              <a:srgbClr val="BECEEA"/>
            </a:gs>
            <a:gs pos="6623">
              <a:srgbClr val="B5C7E7"/>
            </a:gs>
            <a:gs pos="35000">
              <a:schemeClr val="lt1"/>
            </a:gs>
            <a:gs pos="60000">
              <a:srgbClr val="F5F7FC"/>
            </a:gs>
            <a:gs pos="100000">
              <a:srgbClr val="D1DCF0"/>
            </a:gs>
          </a:gsLst>
          <a:path path="circle">
            <a:fillToRect r="100%" t="100%"/>
          </a:path>
          <a:tileRect b="-100%" l="-100%"/>
        </a:gradFill>
      </p:bgPr>
    </p:bg>
    <p:spTree>
      <p:nvGrpSpPr>
        <p:cNvPr id="9" name="Shape 9"/>
        <p:cNvGrpSpPr/>
        <p:nvPr/>
      </p:nvGrpSpPr>
      <p:grpSpPr>
        <a:xfrm>
          <a:off x="0" y="0"/>
          <a:ext cx="0" cy="0"/>
          <a:chOff x="0" y="0"/>
          <a:chExt cx="0" cy="0"/>
        </a:xfrm>
      </p:grpSpPr>
      <p:sp>
        <p:nvSpPr>
          <p:cNvPr id="10" name="Google Shape;1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4.jpg"/><Relationship Id="rId5"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www.ijert.org/credit-card-fraud-detection-using-machine-learning-algorithms" TargetMode="External"/><Relationship Id="rId4" Type="http://schemas.openxmlformats.org/officeDocument/2006/relationships/hyperlink" Target="https://www.researchgate.net/publication/315644460_Prediction_of_Occupational_Accidents_Using_Decision_Tree_Approach"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p:nvPr/>
        </p:nvSpPr>
        <p:spPr>
          <a:xfrm>
            <a:off x="0" y="6580909"/>
            <a:ext cx="12192000" cy="27709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89" name="Google Shape;89;p1"/>
          <p:cNvSpPr/>
          <p:nvPr/>
        </p:nvSpPr>
        <p:spPr>
          <a:xfrm>
            <a:off x="0" y="878002"/>
            <a:ext cx="12192000" cy="64107"/>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90" name="Google Shape;90;p1"/>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91" name="Google Shape;91;p1"/>
          <p:cNvSpPr txBox="1"/>
          <p:nvPr/>
        </p:nvSpPr>
        <p:spPr>
          <a:xfrm>
            <a:off x="110840" y="1567586"/>
            <a:ext cx="11984100" cy="390872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imes New Roman"/>
                <a:ea typeface="Times New Roman"/>
                <a:cs typeface="Times New Roman"/>
                <a:sym typeface="Times New Roman"/>
              </a:rPr>
              <a:t>ANALYSIS AND PREDICTION OF INDUSTRIAL ACCIDENTS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Date: 23 April 2021</a:t>
            </a:r>
            <a:endParaRPr b="0" i="0" sz="1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M.Sreelekha : 17WH1A0553</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A G Pooja Manas : 17WH1A0537</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K.Priyanka : 17WH1A0538</a:t>
            </a:r>
            <a:endParaRPr b="1"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                                                     Internal Guide: </a:t>
            </a:r>
            <a:r>
              <a:rPr b="1" i="0" lang="en-US" sz="2400" u="none" cap="none" strike="noStrike">
                <a:solidFill>
                  <a:srgbClr val="000000"/>
                </a:solidFill>
                <a:latin typeface="Times New Roman"/>
                <a:ea typeface="Times New Roman"/>
                <a:cs typeface="Times New Roman"/>
                <a:sym typeface="Times New Roman"/>
              </a:rPr>
              <a:t>Ms.G.E. PADMAVATI</a:t>
            </a:r>
            <a:endParaRPr b="1" i="0" sz="24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         Designation: Assistant Professor</a:t>
            </a:r>
            <a:endParaRPr b="1" i="0" sz="3200" u="none" cap="none" strike="noStrike">
              <a:solidFill>
                <a:schemeClr val="dk1"/>
              </a:solidFill>
              <a:latin typeface="Times New Roman"/>
              <a:ea typeface="Times New Roman"/>
              <a:cs typeface="Times New Roman"/>
              <a:sym typeface="Times New Roman"/>
            </a:endParaRPr>
          </a:p>
        </p:txBody>
      </p:sp>
      <p:sp>
        <p:nvSpPr>
          <p:cNvPr id="92" name="Google Shape;92;p1"/>
          <p:cNvSpPr/>
          <p:nvPr/>
        </p:nvSpPr>
        <p:spPr>
          <a:xfrm>
            <a:off x="0" y="6040581"/>
            <a:ext cx="12191999"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Department of Computer Science &amp; Engineering</a:t>
            </a:r>
            <a:endParaRPr b="1"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2"/>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98" name="Google Shape;98;p2"/>
          <p:cNvSpPr txBox="1"/>
          <p:nvPr/>
        </p:nvSpPr>
        <p:spPr>
          <a:xfrm>
            <a:off x="53119" y="92883"/>
            <a:ext cx="9746235" cy="629018"/>
          </a:xfrm>
          <a:prstGeom prst="rect">
            <a:avLst/>
          </a:prstGeom>
          <a:noFill/>
          <a:ln>
            <a:noFill/>
          </a:ln>
        </p:spPr>
        <p:txBody>
          <a:bodyPr anchorCtr="0" anchor="ctr" bIns="0" lIns="0" spcFirstLastPara="1" rIns="0" wrap="square" tIns="13325">
            <a:spAutoFit/>
          </a:bodyPr>
          <a:lstStyle/>
          <a:p>
            <a:pPr indent="0" lvl="0" marL="12700" marR="0" rtl="0" algn="l">
              <a:lnSpc>
                <a:spcPct val="100000"/>
              </a:lnSpc>
              <a:spcBef>
                <a:spcPts val="0"/>
              </a:spcBef>
              <a:spcAft>
                <a:spcPts val="0"/>
              </a:spcAft>
              <a:buClr>
                <a:srgbClr val="C00000"/>
              </a:buClr>
              <a:buSzPts val="4000"/>
              <a:buFont typeface="Times New Roman"/>
              <a:buNone/>
            </a:pPr>
            <a:r>
              <a:rPr b="1" i="0" lang="en-US" sz="4000" u="none" cap="none" strike="noStrike">
                <a:solidFill>
                  <a:srgbClr val="C00000"/>
                </a:solidFill>
                <a:latin typeface="Times New Roman"/>
                <a:ea typeface="Times New Roman"/>
                <a:cs typeface="Times New Roman"/>
                <a:sym typeface="Times New Roman"/>
              </a:rPr>
              <a:t>Why Should I Study this course?</a:t>
            </a:r>
            <a:endParaRPr b="1" i="0" sz="4000" u="none" cap="none" strike="noStrike">
              <a:solidFill>
                <a:srgbClr val="C00000"/>
              </a:solidFill>
              <a:latin typeface="Times New Roman"/>
              <a:ea typeface="Times New Roman"/>
              <a:cs typeface="Times New Roman"/>
              <a:sym typeface="Times New Roman"/>
            </a:endParaRPr>
          </a:p>
        </p:txBody>
      </p:sp>
      <p:sp>
        <p:nvSpPr>
          <p:cNvPr id="99" name="Google Shape;99;p2"/>
          <p:cNvSpPr txBox="1"/>
          <p:nvPr/>
        </p:nvSpPr>
        <p:spPr>
          <a:xfrm>
            <a:off x="165517" y="1343854"/>
            <a:ext cx="11862360"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Times New Roman"/>
                <a:ea typeface="Times New Roman"/>
                <a:cs typeface="Times New Roman"/>
                <a:sym typeface="Times New Roman"/>
              </a:rPr>
              <a:t>Examples</a:t>
            </a:r>
            <a:endParaRPr b="1" i="0" sz="2600" u="none" cap="none" strike="noStrike">
              <a:solidFill>
                <a:schemeClr val="dk1"/>
              </a:solidFill>
              <a:latin typeface="Times New Roman"/>
              <a:ea typeface="Times New Roman"/>
              <a:cs typeface="Times New Roman"/>
              <a:sym typeface="Times New Roman"/>
            </a:endParaRPr>
          </a:p>
        </p:txBody>
      </p:sp>
      <p:sp>
        <p:nvSpPr>
          <p:cNvPr id="100" name="Google Shape;100;p2"/>
          <p:cNvSpPr/>
          <p:nvPr/>
        </p:nvSpPr>
        <p:spPr>
          <a:xfrm>
            <a:off x="0" y="6580909"/>
            <a:ext cx="12192000" cy="27709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101" name="Google Shape;101;p2"/>
          <p:cNvSpPr/>
          <p:nvPr/>
        </p:nvSpPr>
        <p:spPr>
          <a:xfrm>
            <a:off x="0" y="878002"/>
            <a:ext cx="12192000" cy="64107"/>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102" name="Google Shape;102;p2"/>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103" name="Google Shape;103;p2"/>
          <p:cNvSpPr txBox="1"/>
          <p:nvPr/>
        </p:nvSpPr>
        <p:spPr>
          <a:xfrm>
            <a:off x="1025243" y="27706"/>
            <a:ext cx="8949900" cy="615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400"/>
              <a:buFont typeface="Arial"/>
              <a:buNone/>
            </a:pPr>
            <a:r>
              <a:rPr b="1" i="0" lang="en-US" sz="3400" u="none" cap="none" strike="noStrike">
                <a:solidFill>
                  <a:srgbClr val="000000"/>
                </a:solidFill>
                <a:latin typeface="Times New Roman"/>
                <a:ea typeface="Times New Roman"/>
                <a:cs typeface="Times New Roman"/>
                <a:sym typeface="Times New Roman"/>
              </a:rPr>
              <a:t>PROJECT INTRODUCTION</a:t>
            </a:r>
            <a:endParaRPr b="1" i="0" sz="3400" u="none" cap="none" strike="noStrike">
              <a:solidFill>
                <a:srgbClr val="000000"/>
              </a:solidFill>
              <a:latin typeface="Times New Roman"/>
              <a:ea typeface="Times New Roman"/>
              <a:cs typeface="Times New Roman"/>
              <a:sym typeface="Times New Roman"/>
            </a:endParaRPr>
          </a:p>
        </p:txBody>
      </p:sp>
      <p:sp>
        <p:nvSpPr>
          <p:cNvPr id="104" name="Google Shape;104;p2"/>
          <p:cNvSpPr txBox="1"/>
          <p:nvPr/>
        </p:nvSpPr>
        <p:spPr>
          <a:xfrm>
            <a:off x="221975" y="1427200"/>
            <a:ext cx="11805900" cy="4710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FF0000"/>
                </a:solidFill>
                <a:latin typeface="Times New Roman"/>
                <a:ea typeface="Times New Roman"/>
                <a:cs typeface="Times New Roman"/>
                <a:sym typeface="Times New Roman"/>
              </a:rPr>
              <a:t>DOMAIN</a:t>
            </a:r>
            <a:endParaRPr b="1" i="0" sz="2800" u="none" cap="none" strike="noStrike">
              <a:solidFill>
                <a:srgbClr val="FF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i="0" lang="en-US" sz="3200" u="none" cap="none" strike="noStrike">
                <a:solidFill>
                  <a:srgbClr val="FF0000"/>
                </a:solidFill>
                <a:latin typeface="Times New Roman"/>
                <a:ea typeface="Times New Roman"/>
                <a:cs typeface="Times New Roman"/>
                <a:sym typeface="Times New Roman"/>
              </a:rPr>
              <a:t>        </a:t>
            </a:r>
            <a:r>
              <a:rPr b="1" i="0" lang="en-US" sz="2400" u="none" cap="none" strike="noStrike">
                <a:solidFill>
                  <a:srgbClr val="FF0000"/>
                </a:solidFill>
                <a:latin typeface="Times New Roman"/>
                <a:ea typeface="Times New Roman"/>
                <a:cs typeface="Times New Roman"/>
                <a:sym typeface="Times New Roman"/>
              </a:rPr>
              <a:t> </a:t>
            </a:r>
            <a:endParaRPr b="1" i="0" sz="2400" u="none" cap="none" strike="noStrike">
              <a:solidFill>
                <a:srgbClr val="FF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i="0" lang="en-US" sz="2400" u="none" cap="none" strike="noStrike">
                <a:solidFill>
                  <a:srgbClr val="000000"/>
                </a:solidFill>
                <a:latin typeface="Times New Roman"/>
                <a:ea typeface="Times New Roman"/>
                <a:cs typeface="Times New Roman"/>
                <a:sym typeface="Times New Roman"/>
              </a:rPr>
              <a:t>Machine Learning</a:t>
            </a:r>
            <a:endParaRPr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500"/>
              <a:buFont typeface="Arial"/>
              <a:buNone/>
            </a:pPr>
            <a:r>
              <a:t/>
            </a:r>
            <a:endParaRPr b="1" i="0" sz="25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i="0" lang="en-US" sz="2800" u="none" cap="none" strike="noStrike">
                <a:solidFill>
                  <a:srgbClr val="FF0000"/>
                </a:solidFill>
                <a:latin typeface="Times New Roman"/>
                <a:ea typeface="Times New Roman"/>
                <a:cs typeface="Times New Roman"/>
                <a:sym typeface="Times New Roman"/>
              </a:rPr>
              <a:t>ABSTRACT </a:t>
            </a:r>
            <a:endParaRPr b="1" i="0" sz="2800" u="none" cap="none" strike="noStrike">
              <a:solidFill>
                <a:srgbClr val="FF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i="0" lang="en-US" sz="2800" u="none" cap="none" strike="noStrike">
                <a:solidFill>
                  <a:srgbClr val="FF0000"/>
                </a:solidFill>
                <a:latin typeface="Times New Roman"/>
                <a:ea typeface="Times New Roman"/>
                <a:cs typeface="Times New Roman"/>
                <a:sym typeface="Times New Roman"/>
              </a:rPr>
              <a:t>        </a:t>
            </a:r>
            <a:r>
              <a:rPr b="1" i="0" lang="en-US" sz="2100" u="none" cap="none" strike="noStrike">
                <a:solidFill>
                  <a:srgbClr val="FF0000"/>
                </a:solidFill>
                <a:latin typeface="Times New Roman"/>
                <a:ea typeface="Times New Roman"/>
                <a:cs typeface="Times New Roman"/>
                <a:sym typeface="Times New Roman"/>
              </a:rPr>
              <a:t>   </a:t>
            </a:r>
            <a:endParaRPr b="1" i="0" sz="2100" u="none" cap="none" strike="noStrike">
              <a:solidFill>
                <a:srgbClr val="FF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US" sz="2200">
                <a:solidFill>
                  <a:schemeClr val="dk1"/>
                </a:solidFill>
                <a:latin typeface="Times New Roman"/>
                <a:ea typeface="Times New Roman"/>
                <a:cs typeface="Times New Roman"/>
                <a:sym typeface="Times New Roman"/>
              </a:rPr>
              <a:t> </a:t>
            </a:r>
            <a:r>
              <a:rPr i="0" lang="en-US" sz="2200" u="none" cap="none" strike="noStrike">
                <a:solidFill>
                  <a:schemeClr val="dk1"/>
                </a:solidFill>
                <a:latin typeface="Times New Roman"/>
                <a:ea typeface="Times New Roman"/>
                <a:cs typeface="Times New Roman"/>
                <a:sym typeface="Times New Roman"/>
              </a:rPr>
              <a:t>In our project, we mainly focused on credit card fraud detection in real world. </a:t>
            </a:r>
            <a:r>
              <a:rPr lang="en-US" sz="2200">
                <a:solidFill>
                  <a:schemeClr val="dk1"/>
                </a:solidFill>
                <a:latin typeface="Times New Roman"/>
                <a:ea typeface="Times New Roman"/>
                <a:cs typeface="Times New Roman"/>
                <a:sym typeface="Times New Roman"/>
              </a:rPr>
              <a:t>The motive is to find all the fraudulent transactions that have taken place. Inorder to find whether a transaction is fraudulent or not the model is trained from past credit card transactions that turned out to be fraud. The models that we have used are Decision Tree, Naive Bayes, Support Vector Machine and Random Forest.</a:t>
            </a:r>
            <a:br>
              <a:rPr i="0" lang="en-US" sz="2200" u="none" cap="none" strike="noStrike">
                <a:solidFill>
                  <a:schemeClr val="dk1"/>
                </a:solidFill>
                <a:latin typeface="Times New Roman"/>
                <a:ea typeface="Times New Roman"/>
                <a:cs typeface="Times New Roman"/>
                <a:sym typeface="Times New Roman"/>
              </a:rPr>
            </a:br>
            <a:r>
              <a:rPr b="0" i="0" lang="en-US" sz="2200" u="none" cap="none" strike="noStrike">
                <a:solidFill>
                  <a:schemeClr val="dk1"/>
                </a:solidFill>
                <a:latin typeface="Times New Roman"/>
                <a:ea typeface="Times New Roman"/>
                <a:cs typeface="Times New Roman"/>
                <a:sym typeface="Times New Roman"/>
              </a:rPr>
              <a:t> </a:t>
            </a:r>
            <a:endParaRPr b="0" i="0" sz="2200" u="none" cap="none" strike="noStrike">
              <a:solidFill>
                <a:srgbClr val="000000"/>
              </a:solidFill>
              <a:latin typeface="Times New Roman"/>
              <a:ea typeface="Times New Roman"/>
              <a:cs typeface="Times New Roman"/>
              <a:sym typeface="Times New Roman"/>
            </a:endParaRPr>
          </a:p>
          <a:p>
            <a:pPr indent="0" lvl="0" marL="914400" marR="0" rtl="0" algn="l">
              <a:lnSpc>
                <a:spcPct val="100000"/>
              </a:lnSpc>
              <a:spcBef>
                <a:spcPts val="0"/>
              </a:spcBef>
              <a:spcAft>
                <a:spcPts val="0"/>
              </a:spcAft>
              <a:buClr>
                <a:srgbClr val="000000"/>
              </a:buClr>
              <a:buSzPts val="2500"/>
              <a:buFont typeface="Arial"/>
              <a:buNone/>
            </a:pPr>
            <a:r>
              <a:t/>
            </a:r>
            <a:endParaRPr b="0" i="0" sz="2500" u="none" cap="none" strike="noStrike">
              <a:solidFill>
                <a:srgbClr val="000000"/>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18"/>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110" name="Google Shape;110;p18"/>
          <p:cNvSpPr/>
          <p:nvPr/>
        </p:nvSpPr>
        <p:spPr>
          <a:xfrm>
            <a:off x="0" y="6580909"/>
            <a:ext cx="12192000" cy="27709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111" name="Google Shape;111;p18"/>
          <p:cNvSpPr/>
          <p:nvPr/>
        </p:nvSpPr>
        <p:spPr>
          <a:xfrm>
            <a:off x="0" y="878002"/>
            <a:ext cx="12192000" cy="64107"/>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112" name="Google Shape;112;p18"/>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113" name="Google Shape;113;p18"/>
          <p:cNvSpPr txBox="1"/>
          <p:nvPr/>
        </p:nvSpPr>
        <p:spPr>
          <a:xfrm>
            <a:off x="1745675" y="248200"/>
            <a:ext cx="8949900" cy="554100"/>
          </a:xfrm>
          <a:prstGeom prst="rect">
            <a:avLst/>
          </a:prstGeom>
          <a:noFill/>
          <a:ln>
            <a:noFill/>
          </a:ln>
        </p:spPr>
        <p:txBody>
          <a:bodyPr anchorCtr="0" anchor="t" bIns="45700" lIns="91425" spcFirstLastPara="1" rIns="91425" wrap="square" tIns="45700">
            <a:spAutoFit/>
          </a:bodyPr>
          <a:lstStyle/>
          <a:p>
            <a:pPr indent="-457200" lvl="0" marL="457200" marR="0" rtl="0" algn="ctr">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Times New Roman"/>
                <a:ea typeface="Times New Roman"/>
                <a:cs typeface="Times New Roman"/>
                <a:sym typeface="Times New Roman"/>
              </a:rPr>
              <a:t>DATASET</a:t>
            </a:r>
            <a:endParaRPr b="0" i="0" sz="1400" u="none" cap="none" strike="noStrike">
              <a:solidFill>
                <a:srgbClr val="000000"/>
              </a:solidFill>
              <a:latin typeface="Arial"/>
              <a:ea typeface="Arial"/>
              <a:cs typeface="Arial"/>
              <a:sym typeface="Arial"/>
            </a:endParaRPr>
          </a:p>
        </p:txBody>
      </p:sp>
      <p:sp>
        <p:nvSpPr>
          <p:cNvPr id="114" name="Google Shape;114;p18"/>
          <p:cNvSpPr txBox="1"/>
          <p:nvPr/>
        </p:nvSpPr>
        <p:spPr>
          <a:xfrm>
            <a:off x="457200" y="1371600"/>
            <a:ext cx="11044800" cy="4526100"/>
          </a:xfrm>
          <a:prstGeom prst="rect">
            <a:avLst/>
          </a:prstGeom>
          <a:noFill/>
          <a:ln>
            <a:noFill/>
          </a:ln>
        </p:spPr>
        <p:txBody>
          <a:bodyPr anchorCtr="0" anchor="t" bIns="45700" lIns="91425" spcFirstLastPara="1" rIns="91425" wrap="square" tIns="45700">
            <a:normAutofit/>
          </a:bodyPr>
          <a:lstStyle/>
          <a:p>
            <a:pPr indent="0" lvl="0" marL="0" marR="0" rtl="0" algn="just">
              <a:lnSpc>
                <a:spcPct val="100000"/>
              </a:lnSpc>
              <a:spcBef>
                <a:spcPts val="0"/>
              </a:spcBef>
              <a:spcAft>
                <a:spcPts val="0"/>
              </a:spcAft>
              <a:buClr>
                <a:srgbClr val="000000"/>
              </a:buClr>
              <a:buSzPts val="2000"/>
              <a:buFont typeface="Arial"/>
              <a:buNone/>
            </a:pPr>
            <a:r>
              <a:t/>
            </a:r>
            <a:endParaRPr b="1" i="0" sz="2000" u="none" cap="none" strike="noStrike">
              <a:solidFill>
                <a:srgbClr val="002060"/>
              </a:solidFill>
              <a:latin typeface="Times New Roman"/>
              <a:ea typeface="Times New Roman"/>
              <a:cs typeface="Times New Roman"/>
              <a:sym typeface="Times New Roman"/>
            </a:endParaRPr>
          </a:p>
          <a:p>
            <a:pPr indent="-355600" lvl="0" marL="342900" marR="0" rtl="0" algn="l">
              <a:lnSpc>
                <a:spcPct val="100000"/>
              </a:lnSpc>
              <a:spcBef>
                <a:spcPts val="0"/>
              </a:spcBef>
              <a:spcAft>
                <a:spcPts val="0"/>
              </a:spcAft>
              <a:buClr>
                <a:srgbClr val="000000"/>
              </a:buClr>
              <a:buSzPts val="2200"/>
              <a:buFont typeface="Times New Roman"/>
              <a:buChar char="•"/>
            </a:pPr>
            <a:r>
              <a:rPr i="0" lang="en-US" sz="2200" u="none" cap="none" strike="noStrike">
                <a:solidFill>
                  <a:srgbClr val="000000"/>
                </a:solidFill>
                <a:latin typeface="Times New Roman"/>
                <a:ea typeface="Times New Roman"/>
                <a:cs typeface="Times New Roman"/>
                <a:sym typeface="Times New Roman"/>
              </a:rPr>
              <a:t>The dataset contains transactions made by European cardholders. The dataset contains 492 frauds out of 284,807 transactions. Thus, it is highly unbalanced, with the positive (frauds) accounting for only 0.17%.</a:t>
            </a:r>
            <a:endParaRPr i="0" sz="2200" u="none" cap="none" strike="noStrike">
              <a:solidFill>
                <a:srgbClr val="000000"/>
              </a:solidFill>
              <a:latin typeface="Times New Roman"/>
              <a:ea typeface="Times New Roman"/>
              <a:cs typeface="Times New Roman"/>
              <a:sym typeface="Times New Roman"/>
            </a:endParaRPr>
          </a:p>
          <a:p>
            <a:pPr indent="-355600" lvl="0" marL="342900" marR="0" rtl="0" algn="l">
              <a:lnSpc>
                <a:spcPct val="100000"/>
              </a:lnSpc>
              <a:spcBef>
                <a:spcPts val="0"/>
              </a:spcBef>
              <a:spcAft>
                <a:spcPts val="0"/>
              </a:spcAft>
              <a:buClr>
                <a:srgbClr val="000000"/>
              </a:buClr>
              <a:buSzPts val="2200"/>
              <a:buFont typeface="Times New Roman"/>
              <a:buChar char="•"/>
            </a:pPr>
            <a:r>
              <a:rPr i="0" lang="en-US" sz="2200" u="none" cap="none" strike="noStrike">
                <a:solidFill>
                  <a:srgbClr val="000000"/>
                </a:solidFill>
                <a:latin typeface="Times New Roman"/>
                <a:ea typeface="Times New Roman"/>
                <a:cs typeface="Times New Roman"/>
                <a:sym typeface="Times New Roman"/>
              </a:rPr>
              <a:t>There are a total of 31 attributes since the data is highly confidential the attributes are taken as V1 to V28 all being numerical data. The remaining three attributes are time, amount which remains untransformed.</a:t>
            </a:r>
            <a:endParaRPr sz="2200">
              <a:latin typeface="Times New Roman"/>
              <a:ea typeface="Times New Roman"/>
              <a:cs typeface="Times New Roman"/>
              <a:sym typeface="Times New Roman"/>
            </a:endParaRPr>
          </a:p>
          <a:p>
            <a:pPr indent="-215900" lvl="0" marL="3429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graphicFrame>
        <p:nvGraphicFramePr>
          <p:cNvPr id="115" name="Google Shape;115;p18"/>
          <p:cNvGraphicFramePr/>
          <p:nvPr/>
        </p:nvGraphicFramePr>
        <p:xfrm>
          <a:off x="1328615" y="3839307"/>
          <a:ext cx="3000000" cy="3000000"/>
        </p:xfrm>
        <a:graphic>
          <a:graphicData uri="http://schemas.openxmlformats.org/drawingml/2006/table">
            <a:tbl>
              <a:tblPr bandRow="1" firstRow="1">
                <a:noFill/>
                <a:tableStyleId>{99BB7038-9FB4-40BC-BFDD-1A7C57C45C99}</a:tableStyleId>
              </a:tblPr>
              <a:tblGrid>
                <a:gridCol w="4359750"/>
                <a:gridCol w="4359750"/>
              </a:tblGrid>
              <a:tr h="474100">
                <a:tc>
                  <a:txBody>
                    <a:bodyPr/>
                    <a:lstStyle/>
                    <a:p>
                      <a:pPr indent="0" lvl="0" marL="0" marR="0" rtl="0" algn="l">
                        <a:lnSpc>
                          <a:spcPct val="100000"/>
                        </a:lnSpc>
                        <a:spcBef>
                          <a:spcPts val="0"/>
                        </a:spcBef>
                        <a:spcAft>
                          <a:spcPts val="0"/>
                        </a:spcAft>
                        <a:buNone/>
                      </a:pPr>
                      <a:r>
                        <a:rPr lang="en-US" sz="1400" u="none" cap="none" strike="noStrike"/>
                        <a:t>Attribute</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Description</a:t>
                      </a:r>
                      <a:endParaRPr/>
                    </a:p>
                  </a:txBody>
                  <a:tcPr marT="45725" marB="45725" marR="91450" marL="91450"/>
                </a:tc>
              </a:tr>
              <a:tr h="474100">
                <a:tc>
                  <a:txBody>
                    <a:bodyPr/>
                    <a:lstStyle/>
                    <a:p>
                      <a:pPr indent="0" lvl="0" marL="0" marR="0" rtl="0" algn="l">
                        <a:lnSpc>
                          <a:spcPct val="100000"/>
                        </a:lnSpc>
                        <a:spcBef>
                          <a:spcPts val="0"/>
                        </a:spcBef>
                        <a:spcAft>
                          <a:spcPts val="0"/>
                        </a:spcAft>
                        <a:buNone/>
                      </a:pPr>
                      <a:r>
                        <a:rPr lang="en-US" sz="1400" u="none" cap="none" strike="noStrike"/>
                        <a:t>V1 to V28</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Numerical Data</a:t>
                      </a:r>
                      <a:endParaRPr/>
                    </a:p>
                  </a:txBody>
                  <a:tcPr marT="45725" marB="45725" marR="91450" marL="91450"/>
                </a:tc>
              </a:tr>
              <a:tr h="4741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Time</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latin typeface="Calibri"/>
                          <a:ea typeface="Calibri"/>
                          <a:cs typeface="Calibri"/>
                          <a:sym typeface="Calibri"/>
                        </a:rPr>
                        <a:t>seconds elapsed between each transaction</a:t>
                      </a:r>
                      <a:endParaRPr sz="1400" u="none" cap="none" strike="noStrike"/>
                    </a:p>
                  </a:txBody>
                  <a:tcPr marT="45725" marB="45725" marR="91450" marL="91450"/>
                </a:tc>
              </a:tr>
              <a:tr h="474100">
                <a:tc>
                  <a:txBody>
                    <a:bodyPr/>
                    <a:lstStyle/>
                    <a:p>
                      <a:pPr indent="0" lvl="0" marL="0" marR="0" rtl="0" algn="l">
                        <a:lnSpc>
                          <a:spcPct val="100000"/>
                        </a:lnSpc>
                        <a:spcBef>
                          <a:spcPts val="0"/>
                        </a:spcBef>
                        <a:spcAft>
                          <a:spcPts val="0"/>
                        </a:spcAft>
                        <a:buNone/>
                      </a:pPr>
                      <a:r>
                        <a:rPr lang="en-US" sz="1400" u="none" cap="none" strike="noStrike"/>
                        <a:t>Amount</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Transaction amount</a:t>
                      </a:r>
                      <a:endParaRPr/>
                    </a:p>
                  </a:txBody>
                  <a:tcPr marT="45725" marB="45725" marR="91450" marL="91450"/>
                </a:tc>
              </a:tr>
              <a:tr h="474100">
                <a:tc>
                  <a:txBody>
                    <a:bodyPr/>
                    <a:lstStyle/>
                    <a:p>
                      <a:pPr indent="0" lvl="0" marL="0" marR="0" rtl="0" algn="l">
                        <a:lnSpc>
                          <a:spcPct val="100000"/>
                        </a:lnSpc>
                        <a:spcBef>
                          <a:spcPts val="0"/>
                        </a:spcBef>
                        <a:spcAft>
                          <a:spcPts val="0"/>
                        </a:spcAft>
                        <a:buNone/>
                      </a:pPr>
                      <a:r>
                        <a:rPr lang="en-US" sz="1400" u="none" cap="none" strike="noStrike"/>
                        <a:t>Class</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latin typeface="Calibri"/>
                          <a:ea typeface="Calibri"/>
                          <a:cs typeface="Calibri"/>
                          <a:sym typeface="Calibri"/>
                        </a:rPr>
                        <a:t>Response variable with 1 as fraud and 0 otherwise.</a:t>
                      </a:r>
                      <a:endParaRPr sz="1400" u="none" cap="none" strike="noStrike"/>
                    </a:p>
                  </a:txBody>
                  <a:tcPr marT="45725" marB="45725" marR="91450" marL="91450"/>
                </a:tc>
              </a:tr>
            </a:tbl>
          </a:graphicData>
        </a:graphic>
      </p:graphicFrame>
      <p:sp>
        <p:nvSpPr>
          <p:cNvPr id="116" name="Google Shape;116;p18"/>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17"/>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122" name="Google Shape;122;p17"/>
          <p:cNvSpPr/>
          <p:nvPr/>
        </p:nvSpPr>
        <p:spPr>
          <a:xfrm>
            <a:off x="0" y="6580909"/>
            <a:ext cx="12192000" cy="27709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123" name="Google Shape;123;p17"/>
          <p:cNvSpPr/>
          <p:nvPr/>
        </p:nvSpPr>
        <p:spPr>
          <a:xfrm>
            <a:off x="0" y="878002"/>
            <a:ext cx="12192000" cy="64107"/>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124" name="Google Shape;124;p17"/>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125" name="Google Shape;125;p17"/>
          <p:cNvSpPr txBox="1"/>
          <p:nvPr/>
        </p:nvSpPr>
        <p:spPr>
          <a:xfrm>
            <a:off x="1745675" y="248200"/>
            <a:ext cx="8949900" cy="554100"/>
          </a:xfrm>
          <a:prstGeom prst="rect">
            <a:avLst/>
          </a:prstGeom>
          <a:noFill/>
          <a:ln>
            <a:noFill/>
          </a:ln>
        </p:spPr>
        <p:txBody>
          <a:bodyPr anchorCtr="0" anchor="t" bIns="45700" lIns="91425" spcFirstLastPara="1" rIns="91425" wrap="square" tIns="45700">
            <a:spAutoFit/>
          </a:bodyPr>
          <a:lstStyle/>
          <a:p>
            <a:pPr indent="-457200" lvl="0" marL="457200" marR="0" rtl="0" algn="ctr">
              <a:lnSpc>
                <a:spcPct val="100000"/>
              </a:lnSpc>
              <a:spcBef>
                <a:spcPts val="0"/>
              </a:spcBef>
              <a:spcAft>
                <a:spcPts val="0"/>
              </a:spcAft>
              <a:buNone/>
            </a:pPr>
            <a:r>
              <a:rPr b="1" i="0" lang="en-US" sz="3000" u="none" cap="none" strike="noStrike">
                <a:solidFill>
                  <a:schemeClr val="dk1"/>
                </a:solidFill>
                <a:latin typeface="Times New Roman"/>
                <a:ea typeface="Times New Roman"/>
                <a:cs typeface="Times New Roman"/>
                <a:sym typeface="Times New Roman"/>
              </a:rPr>
              <a:t>BLOCK DIAGRAM</a:t>
            </a:r>
            <a:endParaRPr b="0" i="0" sz="1400" u="none" cap="none" strike="noStrike">
              <a:solidFill>
                <a:schemeClr val="dk1"/>
              </a:solidFill>
              <a:latin typeface="Arial"/>
              <a:ea typeface="Arial"/>
              <a:cs typeface="Arial"/>
              <a:sym typeface="Arial"/>
            </a:endParaRPr>
          </a:p>
        </p:txBody>
      </p:sp>
      <p:sp>
        <p:nvSpPr>
          <p:cNvPr id="126" name="Google Shape;126;p17"/>
          <p:cNvSpPr txBox="1"/>
          <p:nvPr/>
        </p:nvSpPr>
        <p:spPr>
          <a:xfrm>
            <a:off x="457200" y="1371600"/>
            <a:ext cx="11044800" cy="4526100"/>
          </a:xfrm>
          <a:prstGeom prst="rect">
            <a:avLst/>
          </a:prstGeom>
          <a:noFill/>
          <a:ln>
            <a:noFill/>
          </a:ln>
        </p:spPr>
        <p:txBody>
          <a:bodyPr anchorCtr="0" anchor="t" bIns="45700" lIns="91425" spcFirstLastPara="1" rIns="91425" wrap="square" tIns="45700">
            <a:normAutofit/>
          </a:bodyPr>
          <a:lstStyle/>
          <a:p>
            <a:pPr indent="0" lvl="0" marL="0" marR="0" rtl="0" algn="just">
              <a:lnSpc>
                <a:spcPct val="100000"/>
              </a:lnSpc>
              <a:spcBef>
                <a:spcPts val="0"/>
              </a:spcBef>
              <a:spcAft>
                <a:spcPts val="0"/>
              </a:spcAft>
              <a:buClr>
                <a:srgbClr val="000000"/>
              </a:buClr>
              <a:buSzPts val="2000"/>
              <a:buFont typeface="Arial"/>
              <a:buNone/>
            </a:pPr>
            <a:r>
              <a:t/>
            </a:r>
            <a:endParaRPr b="1" i="0" sz="2000" u="none" cap="none" strike="noStrike">
              <a:solidFill>
                <a:srgbClr val="002060"/>
              </a:solidFill>
              <a:latin typeface="Times New Roman"/>
              <a:ea typeface="Times New Roman"/>
              <a:cs typeface="Times New Roman"/>
              <a:sym typeface="Times New Roman"/>
            </a:endParaRPr>
          </a:p>
          <a:p>
            <a:pPr indent="-457200" lvl="0" marL="457200" marR="0" rtl="0" algn="l">
              <a:lnSpc>
                <a:spcPct val="100000"/>
              </a:lnSpc>
              <a:spcBef>
                <a:spcPts val="400"/>
              </a:spcBef>
              <a:spcAft>
                <a:spcPts val="0"/>
              </a:spcAft>
              <a:buClr>
                <a:srgbClr val="000000"/>
              </a:buClr>
              <a:buSzPts val="2000"/>
              <a:buFont typeface="Arial"/>
              <a:buNone/>
            </a:pPr>
            <a:r>
              <a:t/>
            </a:r>
            <a:endParaRPr b="1" i="0" sz="2000" u="none" cap="none" strike="noStrike">
              <a:solidFill>
                <a:srgbClr val="000000"/>
              </a:solidFill>
              <a:latin typeface="Times New Roman"/>
              <a:ea typeface="Times New Roman"/>
              <a:cs typeface="Times New Roman"/>
              <a:sym typeface="Times New Roman"/>
            </a:endParaRPr>
          </a:p>
          <a:p>
            <a:pPr indent="-457200" lvl="0" marL="457200" marR="0" rtl="0" algn="l">
              <a:lnSpc>
                <a:spcPct val="100000"/>
              </a:lnSpc>
              <a:spcBef>
                <a:spcPts val="400"/>
              </a:spcBef>
              <a:spcAft>
                <a:spcPts val="0"/>
              </a:spcAft>
              <a:buClr>
                <a:srgbClr val="000000"/>
              </a:buClr>
              <a:buSzPts val="2000"/>
              <a:buFont typeface="Arial"/>
              <a:buNone/>
            </a:pPr>
            <a:r>
              <a:t/>
            </a:r>
            <a:endParaRPr b="1" i="0" sz="2000" u="none" cap="none" strike="noStrike">
              <a:solidFill>
                <a:srgbClr val="000000"/>
              </a:solidFill>
              <a:latin typeface="Times New Roman"/>
              <a:ea typeface="Times New Roman"/>
              <a:cs typeface="Times New Roman"/>
              <a:sym typeface="Times New Roman"/>
            </a:endParaRPr>
          </a:p>
          <a:p>
            <a:pPr indent="-457200" lvl="0" marL="457200" marR="0" rtl="0" algn="l">
              <a:lnSpc>
                <a:spcPct val="100000"/>
              </a:lnSpc>
              <a:spcBef>
                <a:spcPts val="400"/>
              </a:spcBef>
              <a:spcAft>
                <a:spcPts val="0"/>
              </a:spcAft>
              <a:buClr>
                <a:srgbClr val="000000"/>
              </a:buClr>
              <a:buSzPts val="1100"/>
              <a:buFont typeface="Arial"/>
              <a:buNone/>
            </a:pPr>
            <a:r>
              <a:t/>
            </a:r>
            <a:endParaRPr b="1" i="0" sz="2000" u="none" cap="none" strike="noStrike">
              <a:solidFill>
                <a:srgbClr val="000000"/>
              </a:solidFill>
              <a:latin typeface="Times New Roman"/>
              <a:ea typeface="Times New Roman"/>
              <a:cs typeface="Times New Roman"/>
              <a:sym typeface="Times New Roman"/>
            </a:endParaRPr>
          </a:p>
        </p:txBody>
      </p:sp>
      <p:pic>
        <p:nvPicPr>
          <p:cNvPr descr="Diagram&#10;&#10;Description automatically generated" id="127" name="Google Shape;127;p17"/>
          <p:cNvPicPr preferRelativeResize="0"/>
          <p:nvPr/>
        </p:nvPicPr>
        <p:blipFill rotWithShape="1">
          <a:blip r:embed="rId5">
            <a:alphaModFix/>
          </a:blip>
          <a:srcRect b="0" l="0" r="0" t="0"/>
          <a:stretch/>
        </p:blipFill>
        <p:spPr>
          <a:xfrm>
            <a:off x="1656862" y="1461626"/>
            <a:ext cx="8682891" cy="4530672"/>
          </a:xfrm>
          <a:prstGeom prst="rect">
            <a:avLst/>
          </a:prstGeom>
          <a:noFill/>
          <a:ln>
            <a:noFill/>
          </a:ln>
        </p:spPr>
      </p:pic>
      <p:sp>
        <p:nvSpPr>
          <p:cNvPr id="128" name="Google Shape;128;p17"/>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3"/>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134" name="Google Shape;134;p3"/>
          <p:cNvSpPr/>
          <p:nvPr/>
        </p:nvSpPr>
        <p:spPr>
          <a:xfrm>
            <a:off x="0" y="6580909"/>
            <a:ext cx="12192000" cy="27709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135" name="Google Shape;135;p3"/>
          <p:cNvSpPr/>
          <p:nvPr/>
        </p:nvSpPr>
        <p:spPr>
          <a:xfrm>
            <a:off x="0" y="878002"/>
            <a:ext cx="12192000" cy="64107"/>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136" name="Google Shape;136;p3"/>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137" name="Google Shape;137;p3"/>
          <p:cNvSpPr txBox="1"/>
          <p:nvPr/>
        </p:nvSpPr>
        <p:spPr>
          <a:xfrm>
            <a:off x="1745675" y="248200"/>
            <a:ext cx="8949900" cy="554100"/>
          </a:xfrm>
          <a:prstGeom prst="rect">
            <a:avLst/>
          </a:prstGeom>
          <a:noFill/>
          <a:ln>
            <a:noFill/>
          </a:ln>
        </p:spPr>
        <p:txBody>
          <a:bodyPr anchorCtr="0" anchor="t" bIns="45700" lIns="91425" spcFirstLastPara="1" rIns="91425" wrap="square" tIns="45700">
            <a:spAutoFit/>
          </a:bodyPr>
          <a:lstStyle/>
          <a:p>
            <a:pPr indent="-457200" lvl="0" marL="457200" marR="0" rtl="0" algn="ctr">
              <a:lnSpc>
                <a:spcPct val="100000"/>
              </a:lnSpc>
              <a:spcBef>
                <a:spcPts val="0"/>
              </a:spcBef>
              <a:spcAft>
                <a:spcPts val="0"/>
              </a:spcAft>
              <a:buClr>
                <a:schemeClr val="dk1"/>
              </a:buClr>
              <a:buSzPts val="2400"/>
              <a:buFont typeface="Times New Roman"/>
              <a:buNone/>
            </a:pPr>
            <a:r>
              <a:rPr b="1" i="0" lang="en-US" sz="3000" u="none" cap="none" strike="noStrike">
                <a:solidFill>
                  <a:schemeClr val="dk1"/>
                </a:solidFill>
                <a:latin typeface="Times New Roman"/>
                <a:ea typeface="Times New Roman"/>
                <a:cs typeface="Times New Roman"/>
                <a:sym typeface="Times New Roman"/>
              </a:rPr>
              <a:t>SYSTEM SPECIFICATIONS</a:t>
            </a:r>
            <a:endParaRPr b="1" i="0" sz="3000" u="none" cap="none" strike="noStrike">
              <a:solidFill>
                <a:srgbClr val="FF0000"/>
              </a:solidFill>
              <a:latin typeface="Times New Roman"/>
              <a:ea typeface="Times New Roman"/>
              <a:cs typeface="Times New Roman"/>
              <a:sym typeface="Times New Roman"/>
            </a:endParaRPr>
          </a:p>
        </p:txBody>
      </p:sp>
      <p:sp>
        <p:nvSpPr>
          <p:cNvPr id="138" name="Google Shape;138;p3"/>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graphicFrame>
        <p:nvGraphicFramePr>
          <p:cNvPr id="139" name="Google Shape;139;p3"/>
          <p:cNvGraphicFramePr/>
          <p:nvPr/>
        </p:nvGraphicFramePr>
        <p:xfrm>
          <a:off x="1745675" y="2252875"/>
          <a:ext cx="3000000" cy="3000000"/>
        </p:xfrm>
        <a:graphic>
          <a:graphicData uri="http://schemas.openxmlformats.org/drawingml/2006/table">
            <a:tbl>
              <a:tblPr>
                <a:noFill/>
                <a:tableStyleId>{B154CED3-4796-4303-AA65-1B361B674F1A}</a:tableStyleId>
              </a:tblPr>
              <a:tblGrid>
                <a:gridCol w="4166325"/>
                <a:gridCol w="4166325"/>
              </a:tblGrid>
              <a:tr h="1041550">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ENVIRONMENT</a:t>
                      </a:r>
                      <a:endParaRPr sz="2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SPECIFICATIONS</a:t>
                      </a:r>
                      <a:endParaRPr sz="2000">
                        <a:latin typeface="Times New Roman"/>
                        <a:ea typeface="Times New Roman"/>
                        <a:cs typeface="Times New Roman"/>
                        <a:sym typeface="Times New Roman"/>
                      </a:endParaRPr>
                    </a:p>
                  </a:txBody>
                  <a:tcPr marT="91425" marB="91425" marR="91425" marL="91425"/>
                </a:tc>
              </a:tr>
              <a:tr h="1227775">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HARDWARE</a:t>
                      </a:r>
                      <a:endParaRPr sz="2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Processor - Intel Core i5</a:t>
                      </a:r>
                      <a:endParaRPr sz="2000">
                        <a:latin typeface="Times New Roman"/>
                        <a:ea typeface="Times New Roman"/>
                        <a:cs typeface="Times New Roman"/>
                        <a:sym typeface="Times New Roman"/>
                      </a:endParaRPr>
                    </a:p>
                    <a:p>
                      <a:pPr indent="0" lvl="0" marL="0" rtl="0" algn="l">
                        <a:spcBef>
                          <a:spcPts val="0"/>
                        </a:spcBef>
                        <a:spcAft>
                          <a:spcPts val="0"/>
                        </a:spcAft>
                        <a:buNone/>
                      </a:pPr>
                      <a:r>
                        <a:rPr lang="en-US" sz="2000">
                          <a:latin typeface="Times New Roman"/>
                          <a:ea typeface="Times New Roman"/>
                          <a:cs typeface="Times New Roman"/>
                          <a:sym typeface="Times New Roman"/>
                        </a:rPr>
                        <a:t>Memory(RAM) - 8GB and more</a:t>
                      </a:r>
                      <a:endParaRPr sz="2000">
                        <a:latin typeface="Times New Roman"/>
                        <a:ea typeface="Times New Roman"/>
                        <a:cs typeface="Times New Roman"/>
                        <a:sym typeface="Times New Roman"/>
                      </a:endParaRPr>
                    </a:p>
                    <a:p>
                      <a:pPr indent="0" lvl="0" marL="0" rtl="0" algn="l">
                        <a:spcBef>
                          <a:spcPts val="0"/>
                        </a:spcBef>
                        <a:spcAft>
                          <a:spcPts val="0"/>
                        </a:spcAft>
                        <a:buNone/>
                      </a:pPr>
                      <a:r>
                        <a:rPr lang="en-US" sz="2000">
                          <a:latin typeface="Times New Roman"/>
                          <a:ea typeface="Times New Roman"/>
                          <a:cs typeface="Times New Roman"/>
                          <a:sym typeface="Times New Roman"/>
                        </a:rPr>
                        <a:t>Storage - 1TB</a:t>
                      </a:r>
                      <a:endParaRPr sz="2000">
                        <a:latin typeface="Times New Roman"/>
                        <a:ea typeface="Times New Roman"/>
                        <a:cs typeface="Times New Roman"/>
                        <a:sym typeface="Times New Roman"/>
                      </a:endParaRPr>
                    </a:p>
                  </a:txBody>
                  <a:tcPr marT="91425" marB="91425" marR="91425" marL="91425"/>
                </a:tc>
              </a:tr>
              <a:tr h="1041550">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SOFTWARE</a:t>
                      </a:r>
                      <a:endParaRPr sz="2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OS - Windows 10 / Ubuntu</a:t>
                      </a:r>
                      <a:endParaRPr sz="2000">
                        <a:latin typeface="Times New Roman"/>
                        <a:ea typeface="Times New Roman"/>
                        <a:cs typeface="Times New Roman"/>
                        <a:sym typeface="Times New Roman"/>
                      </a:endParaRPr>
                    </a:p>
                    <a:p>
                      <a:pPr indent="0" lvl="0" marL="0" rtl="0" algn="l">
                        <a:spcBef>
                          <a:spcPts val="0"/>
                        </a:spcBef>
                        <a:spcAft>
                          <a:spcPts val="0"/>
                        </a:spcAft>
                        <a:buNone/>
                      </a:pPr>
                      <a:r>
                        <a:rPr lang="en-US" sz="2000">
                          <a:latin typeface="Times New Roman"/>
                          <a:ea typeface="Times New Roman"/>
                          <a:cs typeface="Times New Roman"/>
                          <a:sym typeface="Times New Roman"/>
                        </a:rPr>
                        <a:t>Python3</a:t>
                      </a:r>
                      <a:endParaRPr sz="2000">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cef6f50772_0_0"/>
          <p:cNvSpPr txBox="1"/>
          <p:nvPr>
            <p:ph type="title"/>
          </p:nvPr>
        </p:nvSpPr>
        <p:spPr>
          <a:xfrm>
            <a:off x="838200" y="227325"/>
            <a:ext cx="10515600" cy="714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b="1" lang="en-US" sz="3200"/>
              <a:t>                                          </a:t>
            </a:r>
            <a:r>
              <a:rPr b="1" lang="en-US" sz="3200">
                <a:latin typeface="Times New Roman"/>
                <a:ea typeface="Times New Roman"/>
                <a:cs typeface="Times New Roman"/>
                <a:sym typeface="Times New Roman"/>
              </a:rPr>
              <a:t>REFERENCES</a:t>
            </a:r>
            <a:r>
              <a:rPr b="1" lang="en-US" sz="3200"/>
              <a:t> </a:t>
            </a:r>
            <a:endParaRPr b="1" sz="3200"/>
          </a:p>
        </p:txBody>
      </p:sp>
      <p:sp>
        <p:nvSpPr>
          <p:cNvPr id="146" name="Google Shape;146;gcef6f50772_0_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lang="en-US"/>
              <a:t>Base paper </a:t>
            </a:r>
            <a:endParaRPr/>
          </a:p>
          <a:p>
            <a:pPr indent="0" lvl="0" marL="0" rtl="0" algn="l">
              <a:lnSpc>
                <a:spcPct val="90000"/>
              </a:lnSpc>
              <a:spcBef>
                <a:spcPts val="1000"/>
              </a:spcBef>
              <a:spcAft>
                <a:spcPts val="0"/>
              </a:spcAft>
              <a:buSzPts val="1800"/>
              <a:buNone/>
            </a:pPr>
            <a:r>
              <a:rPr lang="en-US" u="sng">
                <a:solidFill>
                  <a:schemeClr val="hlink"/>
                </a:solidFill>
                <a:hlinkClick r:id="rId3"/>
              </a:rPr>
              <a:t>https://www.ijert.org/credit-card-fraud-detection-using-machine-learning-algorithms</a:t>
            </a:r>
            <a:endParaRPr/>
          </a:p>
          <a:p>
            <a:pPr indent="0" lvl="0" marL="0" rtl="0" algn="l">
              <a:lnSpc>
                <a:spcPct val="90000"/>
              </a:lnSpc>
              <a:spcBef>
                <a:spcPts val="1000"/>
              </a:spcBef>
              <a:spcAft>
                <a:spcPts val="0"/>
              </a:spcAft>
              <a:buSzPts val="1800"/>
              <a:buNone/>
            </a:pPr>
            <a:r>
              <a:rPr lang="en-US"/>
              <a:t>Dataset</a:t>
            </a:r>
            <a:endParaRPr/>
          </a:p>
          <a:p>
            <a:pPr indent="0" lvl="0" marL="0" rtl="0" algn="l">
              <a:lnSpc>
                <a:spcPct val="90000"/>
              </a:lnSpc>
              <a:spcBef>
                <a:spcPts val="1000"/>
              </a:spcBef>
              <a:spcAft>
                <a:spcPts val="0"/>
              </a:spcAft>
              <a:buSzPts val="1800"/>
              <a:buNone/>
            </a:pPr>
            <a:r>
              <a:rPr lang="en-US" u="sng">
                <a:solidFill>
                  <a:schemeClr val="hlink"/>
                </a:solidFill>
                <a:hlinkClick r:id="rId4"/>
              </a:rPr>
              <a:t>https://www.researchgate.net/publication/315644460_Prediction_of_Occupational_Accidents_Using_Decision_Tree_Approach</a:t>
            </a:r>
            <a:endParaRPr>
              <a:solidFill>
                <a:schemeClr val="hlink"/>
              </a:solidFill>
            </a:endParaRPr>
          </a:p>
          <a:p>
            <a:pPr indent="0" lvl="0" marL="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t/>
            </a:r>
            <a:endParaRPr/>
          </a:p>
        </p:txBody>
      </p:sp>
      <p:sp>
        <p:nvSpPr>
          <p:cNvPr id="147" name="Google Shape;147;gcef6f50772_0_0"/>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4"/>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153" name="Google Shape;153;p4"/>
          <p:cNvSpPr/>
          <p:nvPr/>
        </p:nvSpPr>
        <p:spPr>
          <a:xfrm>
            <a:off x="0" y="6580909"/>
            <a:ext cx="12192000" cy="27709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154" name="Google Shape;154;p4"/>
          <p:cNvSpPr/>
          <p:nvPr/>
        </p:nvSpPr>
        <p:spPr>
          <a:xfrm>
            <a:off x="0" y="878002"/>
            <a:ext cx="12192000" cy="64107"/>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sp>
        <p:nvSpPr>
          <p:cNvPr id="155" name="Google Shape;155;p4"/>
          <p:cNvSpPr txBox="1"/>
          <p:nvPr/>
        </p:nvSpPr>
        <p:spPr>
          <a:xfrm>
            <a:off x="888591" y="2875002"/>
            <a:ext cx="10712567" cy="110799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600"/>
              <a:buFont typeface="Arial"/>
              <a:buNone/>
            </a:pPr>
            <a:r>
              <a:rPr b="1" i="0" lang="en-US" sz="6600" u="none" cap="none" strike="noStrike">
                <a:solidFill>
                  <a:schemeClr val="dk1"/>
                </a:solidFill>
                <a:latin typeface="Times New Roman"/>
                <a:ea typeface="Times New Roman"/>
                <a:cs typeface="Times New Roman"/>
                <a:sym typeface="Times New Roman"/>
              </a:rPr>
              <a:t>Thankyou</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2020-08-08T03:55:20Z</dcterms:created>
  <dc:creator>Srinivasa Reddy Konda</dc:creator>
</cp:coreProperties>
</file>