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oboto Slab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uLdlfMLO4h7EfHzrICYop7Sc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575691-22EE-4854-A1D4-AA73EA661065}">
  <a:tblStyle styleId="{72575691-22EE-4854-A1D4-AA73EA661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79a4d3a3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79a4d3a3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d79a4d3a3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79a4d3a3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79a4d3a3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79a4d3a3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cdbd41d4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cdbd41d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cdbd41d4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cdbd41d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cdbd41d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cdbd41d4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cd6cf5b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cd6cf5b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cd6cf5bd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0f5579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0f5579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40f5579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800dc765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800dc765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c800dc765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60d885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60d885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360d885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60d885f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60d885f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d360d885f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00dc765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800dc765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00dc76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800dc76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60d885f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60d885f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d360d885f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79a4d3a3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79a4d3a3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79a4d3a3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79a4d3a3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79a4d3a3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79a4d3a3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ECEEA"/>
            </a:gs>
            <a:gs pos="6250">
              <a:srgbClr val="BECEEA"/>
            </a:gs>
            <a:gs pos="6624">
              <a:srgbClr val="B5C7E7"/>
            </a:gs>
            <a:gs pos="35000">
              <a:schemeClr val="lt1"/>
            </a:gs>
            <a:gs pos="60000">
              <a:srgbClr val="F5F7FC"/>
            </a:gs>
            <a:gs pos="100000">
              <a:srgbClr val="D1DCF0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ieeexplore.ieee.org/stamp/stamp.jsp?arnumber=9216386" TargetMode="External"/><Relationship Id="rId5" Type="http://schemas.openxmlformats.org/officeDocument/2006/relationships/hyperlink" Target="https://www.nationalgeographic.com/science/article/face-mask-recognition-has-arrived-for-coronavirus-better-or-worse-cvd" TargetMode="External"/><Relationship Id="rId6" Type="http://schemas.openxmlformats.org/officeDocument/2006/relationships/hyperlink" Target="https://www.irjet.net/archives/V7/i8/IRJET-V7I8530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drive/folders/158ysxTE9E46Xbveo2c4z92Rd6NIwwzsz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0850" y="1336849"/>
            <a:ext cx="11984100" cy="4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</a:t>
            </a: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</a:t>
            </a:r>
            <a:r>
              <a:rPr b="1" lang="en-US"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 automated system to limit  COVID-19 using </a:t>
            </a:r>
            <a:endParaRPr b="1" sz="2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Facial Mask Detection</a:t>
            </a:r>
            <a:r>
              <a:rPr b="1" i="1" lang="en-US" sz="2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a smart city Network</a:t>
            </a:r>
            <a:endParaRPr b="1" sz="4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Date : 28 May 2021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Kanumuri SumaVallika - 17wh1a0542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Praneetha Bhupathiraju - 17wh1a0551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Bathula Varshitha Veena -17wh1a0557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                                         </a:t>
            </a: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Internal Guide : K . Rajesh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                      Designation : Assistant Professor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304400" y="6530000"/>
            <a:ext cx="117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22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Department of Computer Science and Engineering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d79a4d3a3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79a4d3a33_0_31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86" name="Google Shape;186;gd79a4d3a33_0_31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d79a4d3a33_0_31"/>
          <p:cNvSpPr txBox="1"/>
          <p:nvPr/>
        </p:nvSpPr>
        <p:spPr>
          <a:xfrm>
            <a:off x="2791850" y="222025"/>
            <a:ext cx="715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                   RESULTS 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gd79a4d3a33_0_31"/>
          <p:cNvSpPr txBox="1"/>
          <p:nvPr/>
        </p:nvSpPr>
        <p:spPr>
          <a:xfrm>
            <a:off x="509725" y="1215000"/>
            <a:ext cx="770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 SINGLE PERSON -WITH  MASK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9" name="Google Shape;189;gd79a4d3a33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475" y="1850200"/>
            <a:ext cx="7431051" cy="39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79a4d3a3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79a4d3a33_0_37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97" name="Google Shape;197;gd79a4d3a33_0_37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d79a4d3a33_0_37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US" sz="6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6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9" name="Google Shape;199;gd79a4d3a33_0_37"/>
          <p:cNvSpPr txBox="1"/>
          <p:nvPr/>
        </p:nvSpPr>
        <p:spPr>
          <a:xfrm>
            <a:off x="474975" y="1237225"/>
            <a:ext cx="66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WITHOUT MASK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0" name="Google Shape;200;gd79a4d3a33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975" y="2014063"/>
            <a:ext cx="6504675" cy="34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dcdbd41d4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5835" y="89182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dcdbd41d42_0_0"/>
          <p:cNvSpPr/>
          <p:nvPr/>
        </p:nvSpPr>
        <p:spPr>
          <a:xfrm>
            <a:off x="152400" y="67333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08" name="Google Shape;208;gdcdbd41d42_0_0"/>
          <p:cNvSpPr/>
          <p:nvPr/>
        </p:nvSpPr>
        <p:spPr>
          <a:xfrm>
            <a:off x="152400" y="10304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dcdbd41d42_0_0"/>
          <p:cNvSpPr txBox="1"/>
          <p:nvPr/>
        </p:nvSpPr>
        <p:spPr>
          <a:xfrm>
            <a:off x="2619900" y="22816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US" sz="6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6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gdcdbd41d42_0_0"/>
          <p:cNvSpPr txBox="1"/>
          <p:nvPr/>
        </p:nvSpPr>
        <p:spPr>
          <a:xfrm>
            <a:off x="627375" y="1389625"/>
            <a:ext cx="667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WITH TWO PEOPLE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1" name="Google Shape;211;gdcdbd41d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625" y="1943725"/>
            <a:ext cx="8426923" cy="40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dcdbd41d4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5835" y="89182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dcdbd41d42_0_6"/>
          <p:cNvSpPr/>
          <p:nvPr/>
        </p:nvSpPr>
        <p:spPr>
          <a:xfrm>
            <a:off x="152400" y="67333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19" name="Google Shape;219;gdcdbd41d42_0_6"/>
          <p:cNvSpPr/>
          <p:nvPr/>
        </p:nvSpPr>
        <p:spPr>
          <a:xfrm>
            <a:off x="152400" y="10304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dcdbd41d42_0_6"/>
          <p:cNvSpPr txBox="1"/>
          <p:nvPr/>
        </p:nvSpPr>
        <p:spPr>
          <a:xfrm>
            <a:off x="627375" y="1389625"/>
            <a:ext cx="66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WITH THREE PEOPLE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1" name="Google Shape;221;gdcdbd41d4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513" y="1943725"/>
            <a:ext cx="8149768" cy="448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dcd6cf5b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dcd6cf5bd9_0_0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29" name="Google Shape;229;gdcd6cf5bd9_0_0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dcd6cf5bd9_0_0"/>
          <p:cNvSpPr txBox="1"/>
          <p:nvPr/>
        </p:nvSpPr>
        <p:spPr>
          <a:xfrm>
            <a:off x="474975" y="1237225"/>
            <a:ext cx="66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WITH MULTIPLE PEOPLE 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1" name="Google Shape;231;gdcd6cf5bd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000" y="1791325"/>
            <a:ext cx="8804174" cy="4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0f5579fe_1_0"/>
          <p:cNvSpPr txBox="1"/>
          <p:nvPr>
            <p:ph type="ctrTitle"/>
          </p:nvPr>
        </p:nvSpPr>
        <p:spPr>
          <a:xfrm>
            <a:off x="1361825" y="-2587970"/>
            <a:ext cx="9144000" cy="331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Timeline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8" name="Google Shape;238;gd40f5579f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d40f5579fe_1_0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40" name="Google Shape;240;gd40f5579fe_1_0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1" name="Google Shape;241;gd40f5579fe_1_0"/>
          <p:cNvGraphicFramePr/>
          <p:nvPr/>
        </p:nvGraphicFramePr>
        <p:xfrm>
          <a:off x="1980625" y="127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{72575691-22EE-4854-A1D4-AA73EA661065}</a:tableStyleId>
              </a:tblPr>
              <a:tblGrid>
                <a:gridCol w="1921925"/>
                <a:gridCol w="5949725"/>
              </a:tblGrid>
              <a:tr h="7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Review 0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Requirements and specifications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06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1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collection 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Use Case Diagram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0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2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Building a model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</a:t>
                      </a: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raining the model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0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</a:t>
                      </a:r>
                      <a:r>
                        <a:rPr lang="en-US" sz="2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Review 3 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810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oboto Slab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Interpretation of results</a:t>
                      </a:r>
                      <a:endParaRPr sz="2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3139400" y="136700"/>
            <a:ext cx="711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References</a:t>
            </a:r>
            <a:endParaRPr b="1"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521300" y="1515250"/>
            <a:ext cx="100902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https://ieeexplore.ieee.org/stamp/stamp.jsp?arnumber=9216386</a:t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https://www.nationalgeographic.com/science/article/face-mask-recognition-has-arrived-for-coronavirus-better-or-worse-cvd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 u="sng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https://www.irjet.net/archives/V7/i8/IRJET-V7I8530.pdf</a:t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521300" y="1012225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Base paper: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2" name="Google Shape;252;p4"/>
          <p:cNvSpPr txBox="1"/>
          <p:nvPr/>
        </p:nvSpPr>
        <p:spPr>
          <a:xfrm>
            <a:off x="498275" y="2407250"/>
            <a:ext cx="702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Roboto Slab"/>
                <a:ea typeface="Roboto Slab"/>
                <a:cs typeface="Roboto Slab"/>
                <a:sym typeface="Roboto Slab"/>
              </a:rPr>
              <a:t>Reference papers: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c800dc7658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c800dc7658_0_33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260" name="Google Shape;260;gc800dc7658_0_33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c800dc7658_0_33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6000">
                <a:latin typeface="Roboto Slab"/>
                <a:ea typeface="Roboto Slab"/>
                <a:cs typeface="Roboto Slab"/>
                <a:sym typeface="Roboto Slab"/>
              </a:rPr>
              <a:t> THANK YOU </a:t>
            </a:r>
            <a:endParaRPr b="1" sz="6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60d885fb_0_0"/>
          <p:cNvSpPr txBox="1"/>
          <p:nvPr>
            <p:ph type="ctrTitle"/>
          </p:nvPr>
        </p:nvSpPr>
        <p:spPr>
          <a:xfrm>
            <a:off x="1676400" y="-358250"/>
            <a:ext cx="9144000" cy="116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 Slab"/>
                <a:ea typeface="Roboto Slab"/>
                <a:cs typeface="Roboto Slab"/>
                <a:sym typeface="Roboto Slab"/>
              </a:rPr>
              <a:t>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ABSTRACT</a:t>
            </a:r>
            <a:endParaRPr b="1" sz="31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0" name="Google Shape;100;gd360d885f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5835" y="89182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d360d885fb_0_0"/>
          <p:cNvSpPr/>
          <p:nvPr/>
        </p:nvSpPr>
        <p:spPr>
          <a:xfrm>
            <a:off x="152400" y="67333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02" name="Google Shape;102;gd360d885fb_0_0"/>
          <p:cNvSpPr/>
          <p:nvPr/>
        </p:nvSpPr>
        <p:spPr>
          <a:xfrm>
            <a:off x="0" y="98535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d360d885fb_0_0"/>
          <p:cNvSpPr txBox="1"/>
          <p:nvPr/>
        </p:nvSpPr>
        <p:spPr>
          <a:xfrm>
            <a:off x="690925" y="1586550"/>
            <a:ext cx="10248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COVID-19 pandemic caused by the novel coronavirus is continuously spreading until now all over the world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A system that restricts the growth of COVID-19 by finding out people who are not wearing any facial mask in a smart city network where all the public places are monitored with Closed-Circuit Television (CCTV) cameras.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333333"/>
                </a:solidFill>
                <a:latin typeface="Roboto Slab"/>
                <a:ea typeface="Roboto Slab"/>
                <a:cs typeface="Roboto Slab"/>
                <a:sym typeface="Roboto Slab"/>
              </a:rPr>
              <a:t>We present a method to generate accurate face segmentation masks from any arbitrary size input image. This would be a useful tool to reduce the spread of this communicable disease for many countries in the world.</a:t>
            </a:r>
            <a:endParaRPr sz="2400">
              <a:solidFill>
                <a:srgbClr val="33333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53119" y="92883"/>
            <a:ext cx="9746235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</a:t>
            </a: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course?</a:t>
            </a:r>
            <a:endParaRPr b="1" i="0" sz="4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1025250" y="171452"/>
            <a:ext cx="894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        PROJECT INTRODUCTION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65525" y="1618775"/>
            <a:ext cx="11301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Domain: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AI/ML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Proposed System: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COVID-19 facial mask detection is an application which restricts the growth of COVID-19  by finding people who are not wearing masks in public places which are monitored with Closed-Circuit Television(CCTV) cameras. This would be useful tool to reduce the spread of communicable disease.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400">
                <a:latin typeface="Roboto Slab"/>
                <a:ea typeface="Roboto Slab"/>
                <a:cs typeface="Roboto Slab"/>
                <a:sym typeface="Roboto Slab"/>
              </a:rPr>
              <a:t>		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60d885fb_0_15"/>
          <p:cNvSpPr txBox="1"/>
          <p:nvPr>
            <p:ph idx="1" type="subTitle"/>
          </p:nvPr>
        </p:nvSpPr>
        <p:spPr>
          <a:xfrm>
            <a:off x="1442900" y="135650"/>
            <a:ext cx="9144000" cy="63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                       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    DATASET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2" name="Google Shape;122;gd360d885f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31656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d360d885fb_0_15"/>
          <p:cNvSpPr/>
          <p:nvPr/>
        </p:nvSpPr>
        <p:spPr>
          <a:xfrm>
            <a:off x="0" y="6612472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4" name="Google Shape;124;gd360d885fb_0_15"/>
          <p:cNvSpPr/>
          <p:nvPr/>
        </p:nvSpPr>
        <p:spPr>
          <a:xfrm>
            <a:off x="0" y="909564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d360d885fb_0_15"/>
          <p:cNvSpPr txBox="1"/>
          <p:nvPr/>
        </p:nvSpPr>
        <p:spPr>
          <a:xfrm>
            <a:off x="921225" y="1491875"/>
            <a:ext cx="8930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 we are working on consists of 4000 images 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2010</a:t>
            </a: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images containing images of people wearing masks.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 Slab"/>
              <a:buChar char="●"/>
            </a:pPr>
            <a:r>
              <a:rPr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1990 images with people without masks.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44444"/>
                </a:solidFill>
                <a:latin typeface="Roboto Slab"/>
                <a:ea typeface="Roboto Slab"/>
                <a:cs typeface="Roboto Slab"/>
                <a:sym typeface="Roboto Slab"/>
              </a:rPr>
              <a:t>Drive link:</a:t>
            </a:r>
            <a:endParaRPr b="1"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4"/>
              </a:rPr>
              <a:t>https://drive.google.com/drive/folders/158ysxTE9E46Xbveo2c4z92Rd6NIwwzsz?usp=sharing</a:t>
            </a:r>
            <a:endParaRPr sz="2400">
              <a:solidFill>
                <a:srgbClr val="4444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2" name="Google Shape;132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c800dc7658_0_6"/>
          <p:cNvSpPr txBox="1"/>
          <p:nvPr/>
        </p:nvSpPr>
        <p:spPr>
          <a:xfrm>
            <a:off x="312775" y="171450"/>
            <a:ext cx="99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ARCHITECTURE</a:t>
            </a:r>
            <a:endParaRPr b="1"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c800dc7658_0_6"/>
          <p:cNvPicPr preferRelativeResize="0"/>
          <p:nvPr/>
        </p:nvPicPr>
        <p:blipFill rotWithShape="1">
          <a:blip r:embed="rId4">
            <a:alphaModFix/>
          </a:blip>
          <a:srcRect b="0" l="0" r="36032" t="0"/>
          <a:stretch/>
        </p:blipFill>
        <p:spPr>
          <a:xfrm>
            <a:off x="3388025" y="1162050"/>
            <a:ext cx="523344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00"/>
              </a:srgbClr>
            </a:outerShdw>
          </a:effectLst>
        </p:spPr>
      </p:pic>
      <p:pic>
        <p:nvPicPr>
          <p:cNvPr id="135" name="Google Shape;135;gc800dc765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c800dc7658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7" name="Google Shape;137;gc800dc7658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800dc765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800dc7658_0_12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44" name="Google Shape;144;gc800dc7658_0_12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c800dc7658_0_12"/>
          <p:cNvSpPr txBox="1"/>
          <p:nvPr/>
        </p:nvSpPr>
        <p:spPr>
          <a:xfrm>
            <a:off x="1471225" y="2314575"/>
            <a:ext cx="66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c800dc7658_0_12"/>
          <p:cNvSpPr txBox="1"/>
          <p:nvPr/>
        </p:nvSpPr>
        <p:spPr>
          <a:xfrm>
            <a:off x="1621050" y="206200"/>
            <a:ext cx="8949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02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SYSTEM SPECIFICATIONS</a:t>
            </a:r>
            <a:endParaRPr b="1" sz="302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c800dc7658_0_12"/>
          <p:cNvSpPr txBox="1"/>
          <p:nvPr/>
        </p:nvSpPr>
        <p:spPr>
          <a:xfrm>
            <a:off x="695300" y="1458900"/>
            <a:ext cx="10265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Hardware:</a:t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Processor - Intel Core i5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Memory(RAM) - 8 GB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Storage – I TB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Software:</a:t>
            </a:r>
            <a:endParaRPr b="1"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 - windows 10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</a:t>
            </a: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Google colab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Anaconda Prompt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360d885fb_0_28"/>
          <p:cNvSpPr txBox="1"/>
          <p:nvPr>
            <p:ph type="ctrTitle"/>
          </p:nvPr>
        </p:nvSpPr>
        <p:spPr>
          <a:xfrm>
            <a:off x="1524000" y="4"/>
            <a:ext cx="9144000" cy="72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000"/>
              <a:t>                             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TECHNOLOGY STACK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d360d885fb_0_28"/>
          <p:cNvSpPr txBox="1"/>
          <p:nvPr>
            <p:ph idx="1" type="subTitle"/>
          </p:nvPr>
        </p:nvSpPr>
        <p:spPr>
          <a:xfrm>
            <a:off x="254850" y="1092700"/>
            <a:ext cx="9592200" cy="13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Python Language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Roboto Slab"/>
                <a:ea typeface="Roboto Slab"/>
                <a:cs typeface="Roboto Slab"/>
                <a:sym typeface="Roboto Slab"/>
              </a:rPr>
              <a:t>Required Packages: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Slab"/>
                <a:ea typeface="Roboto Slab"/>
                <a:cs typeface="Roboto Slab"/>
                <a:sym typeface="Roboto Slab"/>
              </a:rPr>
              <a:t>                      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5" name="Google Shape;155;gd360d885f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d360d885fb_0_28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57" name="Google Shape;157;gd360d885fb_0_28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d360d885fb_0_28"/>
          <p:cNvSpPr txBox="1"/>
          <p:nvPr/>
        </p:nvSpPr>
        <p:spPr>
          <a:xfrm>
            <a:off x="337750" y="2233475"/>
            <a:ext cx="70866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numpy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sklearn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imutils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keras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openCV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-US" sz="2400">
                <a:latin typeface="Roboto Slab"/>
                <a:ea typeface="Roboto Slab"/>
                <a:cs typeface="Roboto Slab"/>
                <a:sym typeface="Roboto Slab"/>
              </a:rPr>
              <a:t>Tensorflow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d79a4d3a3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d79a4d3a33_0_6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66" name="Google Shape;166;gd79a4d3a33_0_6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d79a4d3a33_0_6"/>
          <p:cNvSpPr txBox="1"/>
          <p:nvPr/>
        </p:nvSpPr>
        <p:spPr>
          <a:xfrm>
            <a:off x="1375350" y="71000"/>
            <a:ext cx="94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                                  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 MODEL</a:t>
            </a:r>
            <a:r>
              <a:rPr b="1" lang="en-US" sz="30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3000">
                <a:latin typeface="Roboto Slab"/>
                <a:ea typeface="Roboto Slab"/>
                <a:cs typeface="Roboto Slab"/>
                <a:sym typeface="Roboto Slab"/>
              </a:rPr>
              <a:t>    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gd79a4d3a33_0_6"/>
          <p:cNvSpPr txBox="1"/>
          <p:nvPr/>
        </p:nvSpPr>
        <p:spPr>
          <a:xfrm>
            <a:off x="955525" y="1387825"/>
            <a:ext cx="9968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MobileNetV2 is a convolutional neural network architecture that seeks to perform well on mobile devices. </a:t>
            </a:r>
            <a:endParaRPr sz="2400">
              <a:solidFill>
                <a:srgbClr val="21252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It is based on an inverted residual structure where the residual connections are between the bottleneck layers.</a:t>
            </a:r>
            <a:endParaRPr sz="2400">
              <a:solidFill>
                <a:srgbClr val="21252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The intermediate expansion layer uses lightweight depthwise convolutions to filter features as a source of non-linearity. </a:t>
            </a:r>
            <a:endParaRPr sz="2400">
              <a:solidFill>
                <a:srgbClr val="21252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Char char="●"/>
            </a:pPr>
            <a:r>
              <a:rPr lang="en-US" sz="2400">
                <a:solidFill>
                  <a:srgbClr val="212529"/>
                </a:solidFill>
              </a:rPr>
              <a:t>As a whole, the architecture of MobileNetV2 contains the initial fully convolution layer with 32 filters, followed by 19 residual bottleneck layers.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79a4d3a3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5" y="-63218"/>
            <a:ext cx="1075446" cy="10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79a4d3a33_0_17"/>
          <p:cNvSpPr/>
          <p:nvPr/>
        </p:nvSpPr>
        <p:spPr>
          <a:xfrm>
            <a:off x="0" y="6580909"/>
            <a:ext cx="12192000" cy="277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76" name="Google Shape;176;gd79a4d3a33_0_17"/>
          <p:cNvSpPr/>
          <p:nvPr/>
        </p:nvSpPr>
        <p:spPr>
          <a:xfrm>
            <a:off x="0" y="878002"/>
            <a:ext cx="12192000" cy="6420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d79a4d3a33_0_17"/>
          <p:cNvSpPr txBox="1"/>
          <p:nvPr/>
        </p:nvSpPr>
        <p:spPr>
          <a:xfrm>
            <a:off x="2467500" y="2129225"/>
            <a:ext cx="94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8" name="Google Shape;178;gd79a4d3a33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300" y="1656275"/>
            <a:ext cx="9441300" cy="3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