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9" r:id="rId5"/>
    <p:sldId id="260" r:id="rId6"/>
    <p:sldId id="266" r:id="rId7"/>
    <p:sldId id="261" r:id="rId8"/>
    <p:sldId id="268" r:id="rId9"/>
    <p:sldId id="263" r:id="rId10"/>
    <p:sldId id="264" r:id="rId1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3842" autoAdjust="0"/>
  </p:normalViewPr>
  <p:slideViewPr>
    <p:cSldViewPr>
      <p:cViewPr varScale="1">
        <p:scale>
          <a:sx n="67" d="100"/>
          <a:sy n="67" d="100"/>
        </p:scale>
        <p:origin x="1300"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95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95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3981" cy="457199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6290112" y="5264089"/>
            <a:ext cx="0" cy="914400"/>
          </a:xfrm>
          <a:custGeom>
            <a:avLst/>
            <a:gdLst/>
            <a:ahLst/>
            <a:cxnLst/>
            <a:rect l="l" t="t" r="r" b="b"/>
            <a:pathLst>
              <a:path h="914400">
                <a:moveTo>
                  <a:pt x="0" y="914398"/>
                </a:moveTo>
                <a:lnTo>
                  <a:pt x="0" y="0"/>
                </a:lnTo>
              </a:path>
            </a:pathLst>
          </a:custGeom>
          <a:ln w="19049">
            <a:solidFill>
              <a:srgbClr val="1482AA"/>
            </a:solidFill>
          </a:ln>
        </p:spPr>
        <p:txBody>
          <a:bodyPr wrap="square" lIns="0" tIns="0" rIns="0" bIns="0" rtlCol="0"/>
          <a:lstStyle/>
          <a:p>
            <a:endParaRPr/>
          </a:p>
        </p:txBody>
      </p:sp>
      <p:sp>
        <p:nvSpPr>
          <p:cNvPr id="18" name="bg object 18"/>
          <p:cNvSpPr/>
          <p:nvPr/>
        </p:nvSpPr>
        <p:spPr>
          <a:xfrm>
            <a:off x="0" y="11549"/>
            <a:ext cx="9143976" cy="6846436"/>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95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3981" cy="4571990"/>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2994505" y="3013748"/>
            <a:ext cx="3154988" cy="779779"/>
          </a:xfrm>
          <a:prstGeom prst="rect">
            <a:avLst/>
          </a:prstGeom>
        </p:spPr>
        <p:txBody>
          <a:bodyPr wrap="square" lIns="0" tIns="0" rIns="0" bIns="0">
            <a:spAutoFit/>
          </a:bodyPr>
          <a:lstStyle>
            <a:lvl1pPr>
              <a:defRPr sz="495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845628" y="2086758"/>
            <a:ext cx="7348220" cy="409194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6/1/2021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lib.dr.iastate.edu/cgi/viewcontent.cgi?article=8629&amp;context=etd" TargetMode="External"/><Relationship Id="rId5" Type="http://schemas.openxmlformats.org/officeDocument/2006/relationships/hyperlink" Target="https://www.researchgate.net/publication/315644460_Prediction_of_Occupational_Accidents_Using_Decision_Tree_Approach" TargetMode="External"/><Relationship Id="rId4" Type="http://schemas.openxmlformats.org/officeDocument/2006/relationships/hyperlink" Target="https://drive.google.com/file/d/1RxbXioBwYBT4k8pTsy3oVyZCtHTPi2i/view?usp=shar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sp>
          <p:nvSpPr>
            <p:cNvPr id="3" name="object 3"/>
            <p:cNvSpPr/>
            <p:nvPr/>
          </p:nvSpPr>
          <p:spPr>
            <a:xfrm>
              <a:off x="6290112" y="5264089"/>
              <a:ext cx="0" cy="914400"/>
            </a:xfrm>
            <a:custGeom>
              <a:avLst/>
              <a:gdLst/>
              <a:ahLst/>
              <a:cxnLst/>
              <a:rect l="l" t="t" r="r" b="b"/>
              <a:pathLst>
                <a:path h="914400">
                  <a:moveTo>
                    <a:pt x="0" y="914398"/>
                  </a:moveTo>
                  <a:lnTo>
                    <a:pt x="0" y="0"/>
                  </a:lnTo>
                </a:path>
              </a:pathLst>
            </a:custGeom>
            <a:ln w="19049">
              <a:solidFill>
                <a:srgbClr val="1482AA"/>
              </a:solidFill>
            </a:ln>
          </p:spPr>
          <p:txBody>
            <a:bodyPr wrap="square" lIns="0" tIns="0" rIns="0" bIns="0" rtlCol="0"/>
            <a:lstStyle/>
            <a:p>
              <a:endParaRPr/>
            </a:p>
          </p:txBody>
        </p:sp>
        <p:sp>
          <p:nvSpPr>
            <p:cNvPr id="4" name="object 4"/>
            <p:cNvSpPr/>
            <p:nvPr/>
          </p:nvSpPr>
          <p:spPr>
            <a:xfrm>
              <a:off x="0" y="0"/>
              <a:ext cx="9143981" cy="6857986"/>
            </a:xfrm>
            <a:prstGeom prst="rect">
              <a:avLst/>
            </a:prstGeom>
            <a:blipFill>
              <a:blip r:embed="rId2" cstate="print"/>
              <a:stretch>
                <a:fillRect/>
              </a:stretch>
            </a:blipFill>
          </p:spPr>
          <p:txBody>
            <a:bodyPr wrap="square" lIns="0" tIns="0" rIns="0" bIns="0" rtlCol="0"/>
            <a:lstStyle/>
            <a:p>
              <a:endParaRPr/>
            </a:p>
          </p:txBody>
        </p:sp>
      </p:grpSp>
      <p:sp>
        <p:nvSpPr>
          <p:cNvPr id="5" name="object 5"/>
          <p:cNvSpPr txBox="1">
            <a:spLocks noGrp="1"/>
          </p:cNvSpPr>
          <p:nvPr>
            <p:ph type="title"/>
          </p:nvPr>
        </p:nvSpPr>
        <p:spPr>
          <a:xfrm>
            <a:off x="1446022" y="1679042"/>
            <a:ext cx="6609715" cy="391160"/>
          </a:xfrm>
          <a:prstGeom prst="rect">
            <a:avLst/>
          </a:prstGeom>
        </p:spPr>
        <p:txBody>
          <a:bodyPr vert="horz" wrap="square" lIns="0" tIns="12700" rIns="0" bIns="0" rtlCol="0">
            <a:spAutoFit/>
          </a:bodyPr>
          <a:lstStyle/>
          <a:p>
            <a:pPr marL="12700">
              <a:lnSpc>
                <a:spcPct val="100000"/>
              </a:lnSpc>
              <a:spcBef>
                <a:spcPts val="100"/>
              </a:spcBef>
            </a:pPr>
            <a:r>
              <a:rPr sz="2400" spc="-5" dirty="0"/>
              <a:t>Department </a:t>
            </a:r>
            <a:r>
              <a:rPr sz="2400" dirty="0"/>
              <a:t>of </a:t>
            </a:r>
            <a:r>
              <a:rPr sz="2400" spc="-5" dirty="0"/>
              <a:t>Computer Science </a:t>
            </a:r>
            <a:r>
              <a:rPr sz="2400" dirty="0"/>
              <a:t>and</a:t>
            </a:r>
            <a:r>
              <a:rPr sz="2400" spc="-120" dirty="0"/>
              <a:t> </a:t>
            </a:r>
            <a:r>
              <a:rPr sz="2400" spc="-5" dirty="0"/>
              <a:t>Engineering</a:t>
            </a:r>
            <a:endParaRPr sz="2400"/>
          </a:p>
        </p:txBody>
      </p:sp>
      <p:sp>
        <p:nvSpPr>
          <p:cNvPr id="6" name="object 6"/>
          <p:cNvSpPr txBox="1"/>
          <p:nvPr/>
        </p:nvSpPr>
        <p:spPr>
          <a:xfrm>
            <a:off x="152386" y="2410052"/>
            <a:ext cx="8891905" cy="1402948"/>
          </a:xfrm>
          <a:prstGeom prst="rect">
            <a:avLst/>
          </a:prstGeom>
        </p:spPr>
        <p:txBody>
          <a:bodyPr vert="horz" wrap="square" lIns="0" tIns="12700" rIns="0" bIns="0" rtlCol="0">
            <a:spAutoFit/>
          </a:bodyPr>
          <a:lstStyle/>
          <a:p>
            <a:pPr marL="12700" algn="ctr">
              <a:lnSpc>
                <a:spcPct val="100000"/>
              </a:lnSpc>
              <a:spcBef>
                <a:spcPts val="100"/>
              </a:spcBef>
            </a:pPr>
            <a:r>
              <a:rPr lang="en-US" sz="2500" b="1" spc="-5" dirty="0">
                <a:solidFill>
                  <a:srgbClr val="0000FF"/>
                </a:solidFill>
                <a:latin typeface="Times New Roman"/>
                <a:cs typeface="Times New Roman"/>
              </a:rPr>
              <a:t>Analysis and Prediction of Occupational Accidents</a:t>
            </a:r>
            <a:endParaRPr sz="2500" dirty="0">
              <a:latin typeface="Times New Roman"/>
              <a:cs typeface="Times New Roman"/>
            </a:endParaRPr>
          </a:p>
          <a:p>
            <a:pPr>
              <a:lnSpc>
                <a:spcPct val="100000"/>
              </a:lnSpc>
            </a:pPr>
            <a:endParaRPr sz="2700" dirty="0">
              <a:latin typeface="Times New Roman"/>
              <a:cs typeface="Times New Roman"/>
            </a:endParaRPr>
          </a:p>
          <a:p>
            <a:pPr marL="309880" algn="ctr">
              <a:lnSpc>
                <a:spcPct val="100000"/>
              </a:lnSpc>
              <a:spcBef>
                <a:spcPts val="2195"/>
              </a:spcBef>
            </a:pPr>
            <a:r>
              <a:rPr sz="2000" b="1" spc="-5" dirty="0">
                <a:latin typeface="Times New Roman"/>
                <a:cs typeface="Times New Roman"/>
              </a:rPr>
              <a:t>Date: </a:t>
            </a:r>
            <a:r>
              <a:rPr lang="en-US" sz="2000" b="1" spc="-5" dirty="0">
                <a:latin typeface="Times New Roman"/>
                <a:cs typeface="Times New Roman"/>
              </a:rPr>
              <a:t>22</a:t>
            </a:r>
            <a:r>
              <a:rPr sz="2000" b="1" dirty="0">
                <a:latin typeface="Times New Roman"/>
                <a:cs typeface="Times New Roman"/>
              </a:rPr>
              <a:t> </a:t>
            </a:r>
            <a:r>
              <a:rPr sz="2000" b="1" spc="-5" dirty="0">
                <a:latin typeface="Times New Roman"/>
                <a:cs typeface="Times New Roman"/>
              </a:rPr>
              <a:t>April</a:t>
            </a:r>
            <a:r>
              <a:rPr sz="2000" b="1" spc="-120" dirty="0">
                <a:latin typeface="Times New Roman"/>
                <a:cs typeface="Times New Roman"/>
              </a:rPr>
              <a:t> </a:t>
            </a:r>
            <a:r>
              <a:rPr sz="2000" b="1" dirty="0">
                <a:latin typeface="Times New Roman"/>
                <a:cs typeface="Times New Roman"/>
              </a:rPr>
              <a:t>2021</a:t>
            </a:r>
            <a:endParaRPr sz="2000" dirty="0">
              <a:latin typeface="Times New Roman"/>
              <a:cs typeface="Times New Roman"/>
            </a:endParaRPr>
          </a:p>
        </p:txBody>
      </p:sp>
      <p:sp>
        <p:nvSpPr>
          <p:cNvPr id="7" name="object 7"/>
          <p:cNvSpPr txBox="1"/>
          <p:nvPr/>
        </p:nvSpPr>
        <p:spPr>
          <a:xfrm>
            <a:off x="649908" y="4318548"/>
            <a:ext cx="7896859" cy="2046714"/>
          </a:xfrm>
          <a:prstGeom prst="rect">
            <a:avLst/>
          </a:prstGeom>
        </p:spPr>
        <p:txBody>
          <a:bodyPr vert="horz" wrap="square" lIns="0" tIns="12700" rIns="0" bIns="0" rtlCol="0">
            <a:spAutoFit/>
          </a:bodyPr>
          <a:lstStyle/>
          <a:p>
            <a:pPr marL="12700" marR="3012440">
              <a:lnSpc>
                <a:spcPct val="100000"/>
              </a:lnSpc>
              <a:spcBef>
                <a:spcPts val="100"/>
              </a:spcBef>
            </a:pPr>
            <a:r>
              <a:rPr lang="en-US" b="1" spc="-5" dirty="0">
                <a:latin typeface="Carlito"/>
                <a:cs typeface="Carlito"/>
              </a:rPr>
              <a:t>K. Kavya</a:t>
            </a:r>
            <a:r>
              <a:rPr sz="1800" b="1" spc="-5" dirty="0">
                <a:latin typeface="Carlito"/>
                <a:cs typeface="Carlito"/>
              </a:rPr>
              <a:t> </a:t>
            </a:r>
            <a:r>
              <a:rPr sz="1800" b="1" dirty="0">
                <a:latin typeface="Carlito"/>
                <a:cs typeface="Carlito"/>
              </a:rPr>
              <a:t>: </a:t>
            </a:r>
            <a:r>
              <a:rPr sz="1800" b="1" spc="-5" dirty="0">
                <a:latin typeface="Carlito"/>
                <a:cs typeface="Carlito"/>
              </a:rPr>
              <a:t>17WH1A05</a:t>
            </a:r>
            <a:r>
              <a:rPr lang="en-US" sz="1800" b="1" spc="-5" dirty="0">
                <a:latin typeface="Carlito"/>
                <a:cs typeface="Carlito"/>
              </a:rPr>
              <a:t>32</a:t>
            </a:r>
            <a:endParaRPr lang="en-US" b="1" spc="-5" dirty="0">
              <a:latin typeface="Carlito"/>
              <a:cs typeface="Carlito"/>
            </a:endParaRPr>
          </a:p>
          <a:p>
            <a:pPr marL="12700" marR="3012440">
              <a:lnSpc>
                <a:spcPct val="100000"/>
              </a:lnSpc>
              <a:spcBef>
                <a:spcPts val="100"/>
              </a:spcBef>
            </a:pPr>
            <a:r>
              <a:rPr lang="en-US" sz="1800" b="1" spc="-5" dirty="0">
                <a:latin typeface="Carlito"/>
                <a:cs typeface="Carlito"/>
              </a:rPr>
              <a:t>M. </a:t>
            </a:r>
            <a:r>
              <a:rPr lang="en-US" sz="1800" b="1" spc="-5" dirty="0" err="1">
                <a:latin typeface="Carlito"/>
                <a:cs typeface="Carlito"/>
              </a:rPr>
              <a:t>Nikhila</a:t>
            </a:r>
            <a:r>
              <a:rPr lang="en-US" sz="1800" b="1" spc="-5" dirty="0">
                <a:latin typeface="Carlito"/>
                <a:cs typeface="Carlito"/>
              </a:rPr>
              <a:t> </a:t>
            </a:r>
            <a:r>
              <a:rPr lang="en-US" sz="1800" b="1" spc="-5" dirty="0" err="1">
                <a:latin typeface="Carlito"/>
                <a:cs typeface="Carlito"/>
              </a:rPr>
              <a:t>Shinu</a:t>
            </a:r>
            <a:r>
              <a:rPr sz="1800" b="1" spc="-10" dirty="0">
                <a:latin typeface="Carlito"/>
                <a:cs typeface="Carlito"/>
              </a:rPr>
              <a:t> </a:t>
            </a:r>
            <a:r>
              <a:rPr sz="1800" b="1" dirty="0">
                <a:latin typeface="Carlito"/>
                <a:cs typeface="Carlito"/>
              </a:rPr>
              <a:t>: </a:t>
            </a:r>
            <a:r>
              <a:rPr sz="1800" b="1" spc="-5" dirty="0">
                <a:latin typeface="Carlito"/>
                <a:cs typeface="Carlito"/>
              </a:rPr>
              <a:t>17WH1A0</a:t>
            </a:r>
            <a:r>
              <a:rPr lang="en-US" sz="1800" b="1" spc="-5" dirty="0">
                <a:latin typeface="Carlito"/>
                <a:cs typeface="Carlito"/>
              </a:rPr>
              <a:t>552</a:t>
            </a:r>
            <a:endParaRPr sz="1800" dirty="0">
              <a:latin typeface="Carlito"/>
              <a:cs typeface="Carlito"/>
            </a:endParaRPr>
          </a:p>
          <a:p>
            <a:pPr marL="12700">
              <a:lnSpc>
                <a:spcPct val="100000"/>
              </a:lnSpc>
            </a:pPr>
            <a:r>
              <a:rPr lang="en-US" b="1" spc="-15" dirty="0">
                <a:latin typeface="Carlito"/>
                <a:cs typeface="Carlito"/>
              </a:rPr>
              <a:t>V. Hari Chandana </a:t>
            </a:r>
            <a:r>
              <a:rPr sz="1800" b="1" dirty="0">
                <a:latin typeface="Carlito"/>
                <a:cs typeface="Carlito"/>
              </a:rPr>
              <a:t>:</a:t>
            </a:r>
            <a:r>
              <a:rPr sz="1800" b="1" spc="35" dirty="0">
                <a:latin typeface="Carlito"/>
                <a:cs typeface="Carlito"/>
              </a:rPr>
              <a:t> </a:t>
            </a:r>
            <a:r>
              <a:rPr sz="1800" b="1" spc="-5" dirty="0">
                <a:latin typeface="Carlito"/>
                <a:cs typeface="Carlito"/>
              </a:rPr>
              <a:t>17WH1A05</a:t>
            </a:r>
            <a:r>
              <a:rPr lang="en-US" sz="1800" b="1" spc="-5" dirty="0">
                <a:latin typeface="Carlito"/>
                <a:cs typeface="Carlito"/>
              </a:rPr>
              <a:t>15</a:t>
            </a:r>
          </a:p>
          <a:p>
            <a:pPr marL="12700">
              <a:lnSpc>
                <a:spcPct val="100000"/>
              </a:lnSpc>
            </a:pPr>
            <a:r>
              <a:rPr lang="en-IN" b="1" spc="-5" dirty="0">
                <a:latin typeface="Carlito"/>
                <a:cs typeface="Carlito"/>
              </a:rPr>
              <a:t>G. </a:t>
            </a:r>
            <a:r>
              <a:rPr lang="en-IN" b="1" spc="-5" dirty="0" err="1">
                <a:latin typeface="Carlito"/>
                <a:cs typeface="Carlito"/>
              </a:rPr>
              <a:t>Sravani</a:t>
            </a:r>
            <a:r>
              <a:rPr lang="en-IN" b="1" spc="-5" dirty="0">
                <a:latin typeface="Carlito"/>
                <a:cs typeface="Carlito"/>
              </a:rPr>
              <a:t> : 18WH5A0509</a:t>
            </a:r>
            <a:endParaRPr sz="1800" dirty="0">
              <a:latin typeface="Carlito"/>
              <a:cs typeface="Carlito"/>
            </a:endParaRPr>
          </a:p>
          <a:p>
            <a:pPr marL="3902075" marR="5080" indent="19050">
              <a:lnSpc>
                <a:spcPct val="100000"/>
              </a:lnSpc>
              <a:spcBef>
                <a:spcPts val="1400"/>
              </a:spcBef>
              <a:tabLst>
                <a:tab pos="5456555" algn="l"/>
              </a:tabLst>
            </a:pPr>
            <a:r>
              <a:rPr sz="1800" b="1" spc="-5" dirty="0">
                <a:latin typeface="Times New Roman"/>
                <a:cs typeface="Times New Roman"/>
              </a:rPr>
              <a:t>Internal Guide </a:t>
            </a:r>
            <a:r>
              <a:rPr sz="1800" b="1" dirty="0">
                <a:latin typeface="Times New Roman"/>
                <a:cs typeface="Times New Roman"/>
              </a:rPr>
              <a:t>: </a:t>
            </a:r>
            <a:r>
              <a:rPr sz="1800" b="1" spc="-5" dirty="0">
                <a:latin typeface="Times New Roman"/>
                <a:cs typeface="Times New Roman"/>
              </a:rPr>
              <a:t> </a:t>
            </a:r>
            <a:r>
              <a:rPr lang="en-IN" sz="1800" b="1" i="0" u="none" strike="noStrike" dirty="0">
                <a:solidFill>
                  <a:srgbClr val="000000"/>
                </a:solidFill>
                <a:effectLst/>
                <a:latin typeface="Times New Roman" panose="02020603050405020304" pitchFamily="18" charset="0"/>
              </a:rPr>
              <a:t>Mr. C Naga Raju</a:t>
            </a:r>
          </a:p>
          <a:p>
            <a:pPr marL="3902075" marR="5080" indent="19050">
              <a:lnSpc>
                <a:spcPct val="100000"/>
              </a:lnSpc>
              <a:spcBef>
                <a:spcPts val="1400"/>
              </a:spcBef>
              <a:tabLst>
                <a:tab pos="5456555" algn="l"/>
              </a:tabLst>
            </a:pPr>
            <a:r>
              <a:rPr sz="1800" b="1" spc="-5" dirty="0">
                <a:latin typeface="Times New Roman"/>
                <a:cs typeface="Times New Roman"/>
              </a:rPr>
              <a:t>Designation	</a:t>
            </a:r>
            <a:r>
              <a:rPr sz="1800" b="1" dirty="0">
                <a:latin typeface="Times New Roman"/>
                <a:cs typeface="Times New Roman"/>
              </a:rPr>
              <a:t>: </a:t>
            </a:r>
            <a:r>
              <a:rPr sz="1800" b="1" spc="-5">
                <a:latin typeface="Times New Roman"/>
                <a:cs typeface="Times New Roman"/>
              </a:rPr>
              <a:t>Ass</a:t>
            </a:r>
            <a:r>
              <a:rPr lang="en-US" sz="1800" b="1" spc="-5">
                <a:latin typeface="Times New Roman"/>
                <a:cs typeface="Times New Roman"/>
              </a:rPr>
              <a:t>istant</a:t>
            </a:r>
            <a:r>
              <a:rPr sz="1800" b="1" spc="-135">
                <a:latin typeface="Times New Roman"/>
                <a:cs typeface="Times New Roman"/>
              </a:rPr>
              <a:t> </a:t>
            </a:r>
            <a:r>
              <a:rPr sz="1800" b="1" spc="-5" dirty="0">
                <a:latin typeface="Times New Roman"/>
                <a:cs typeface="Times New Roman"/>
              </a:rPr>
              <a:t>Professor</a:t>
            </a:r>
            <a:endParaRPr sz="18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29870">
              <a:lnSpc>
                <a:spcPct val="100000"/>
              </a:lnSpc>
              <a:spcBef>
                <a:spcPts val="100"/>
              </a:spcBef>
            </a:pPr>
            <a:r>
              <a:rPr spc="-10" dirty="0"/>
              <a:t>Thank</a:t>
            </a:r>
            <a:r>
              <a:rPr spc="-95" dirty="0"/>
              <a:t> </a:t>
            </a:r>
            <a:r>
              <a:rPr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12" y="5264089"/>
            <a:ext cx="0" cy="914400"/>
          </a:xfrm>
          <a:custGeom>
            <a:avLst/>
            <a:gdLst/>
            <a:ahLst/>
            <a:cxnLst/>
            <a:rect l="l" t="t" r="r" b="b"/>
            <a:pathLst>
              <a:path h="914400">
                <a:moveTo>
                  <a:pt x="0" y="914398"/>
                </a:moveTo>
                <a:lnTo>
                  <a:pt x="0" y="0"/>
                </a:lnTo>
              </a:path>
            </a:pathLst>
          </a:custGeom>
          <a:ln w="19049">
            <a:solidFill>
              <a:srgbClr val="1482AA"/>
            </a:solidFill>
          </a:ln>
        </p:spPr>
        <p:txBody>
          <a:bodyPr wrap="square" lIns="0" tIns="0" rIns="0" bIns="0" rtlCol="0"/>
          <a:lstStyle/>
          <a:p>
            <a:endParaRPr/>
          </a:p>
        </p:txBody>
      </p:sp>
      <p:sp>
        <p:nvSpPr>
          <p:cNvPr id="3" name="object 3"/>
          <p:cNvSpPr/>
          <p:nvPr/>
        </p:nvSpPr>
        <p:spPr>
          <a:xfrm>
            <a:off x="8297558" y="809835"/>
            <a:ext cx="806573" cy="80658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9365" y="965199"/>
            <a:ext cx="6880225" cy="5041900"/>
          </a:xfrm>
          <a:prstGeom prst="rect">
            <a:avLst/>
          </a:prstGeom>
        </p:spPr>
        <p:txBody>
          <a:bodyPr vert="horz" wrap="square" lIns="0" tIns="0" rIns="0" bIns="0" rtlCol="0">
            <a:spAutoFit/>
          </a:bodyPr>
          <a:lstStyle/>
          <a:p>
            <a:pPr>
              <a:lnSpc>
                <a:spcPts val="3275"/>
              </a:lnSpc>
            </a:pPr>
            <a:r>
              <a:rPr sz="3000" b="1" dirty="0">
                <a:solidFill>
                  <a:srgbClr val="BF0000"/>
                </a:solidFill>
                <a:latin typeface="Times New Roman"/>
                <a:cs typeface="Times New Roman"/>
              </a:rPr>
              <a:t>Why </a:t>
            </a:r>
            <a:r>
              <a:rPr sz="3000" b="1" spc="-5" dirty="0">
                <a:solidFill>
                  <a:srgbClr val="BF0000"/>
                </a:solidFill>
                <a:latin typeface="Times New Roman"/>
                <a:cs typeface="Times New Roman"/>
              </a:rPr>
              <a:t>Should </a:t>
            </a:r>
            <a:r>
              <a:rPr sz="3000" b="1" dirty="0">
                <a:solidFill>
                  <a:srgbClr val="BF0000"/>
                </a:solidFill>
                <a:latin typeface="Times New Roman"/>
                <a:cs typeface="Times New Roman"/>
              </a:rPr>
              <a:t>I </a:t>
            </a:r>
            <a:r>
              <a:rPr sz="3000" b="1" spc="-5" dirty="0">
                <a:solidFill>
                  <a:srgbClr val="BF0000"/>
                </a:solidFill>
                <a:latin typeface="Times New Roman"/>
                <a:cs typeface="Times New Roman"/>
              </a:rPr>
              <a:t>Study </a:t>
            </a:r>
            <a:r>
              <a:rPr sz="3000" b="1" dirty="0">
                <a:solidFill>
                  <a:srgbClr val="BF0000"/>
                </a:solidFill>
                <a:latin typeface="Times New Roman"/>
                <a:cs typeface="Times New Roman"/>
              </a:rPr>
              <a:t>this</a:t>
            </a:r>
            <a:r>
              <a:rPr sz="3000" b="1" spc="-30" dirty="0">
                <a:solidFill>
                  <a:srgbClr val="BF0000"/>
                </a:solidFill>
                <a:latin typeface="Times New Roman"/>
                <a:cs typeface="Times New Roman"/>
              </a:rPr>
              <a:t> </a:t>
            </a:r>
            <a:r>
              <a:rPr sz="3000" b="1" spc="-5" dirty="0">
                <a:solidFill>
                  <a:srgbClr val="BF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 HYDERABAD College </a:t>
            </a:r>
            <a:r>
              <a:rPr sz="1500" b="1" dirty="0">
                <a:solidFill>
                  <a:srgbClr val="FFFFFF"/>
                </a:solidFill>
                <a:latin typeface="Times New Roman"/>
                <a:cs typeface="Times New Roman"/>
              </a:rPr>
              <a:t>of </a:t>
            </a:r>
            <a:r>
              <a:rPr sz="1500" b="1" spc="-5" dirty="0">
                <a:solidFill>
                  <a:srgbClr val="FFFFFF"/>
                </a:solidFill>
                <a:latin typeface="Times New Roman"/>
                <a:cs typeface="Times New Roman"/>
              </a:rPr>
              <a:t>Engineering </a:t>
            </a:r>
            <a:r>
              <a:rPr sz="1500" b="1" dirty="0">
                <a:solidFill>
                  <a:srgbClr val="FFFFFF"/>
                </a:solidFill>
                <a:latin typeface="Times New Roman"/>
                <a:cs typeface="Times New Roman"/>
              </a:rPr>
              <a:t>for</a:t>
            </a:r>
            <a:r>
              <a:rPr sz="1500" b="1" spc="-14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sp>
        <p:nvSpPr>
          <p:cNvPr id="5" name="object 5"/>
          <p:cNvSpPr/>
          <p:nvPr/>
        </p:nvSpPr>
        <p:spPr>
          <a:xfrm>
            <a:off x="-6349" y="0"/>
            <a:ext cx="9156681" cy="6857986"/>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3189729" y="210654"/>
            <a:ext cx="1917700" cy="695960"/>
          </a:xfrm>
          <a:prstGeom prst="rect">
            <a:avLst/>
          </a:prstGeom>
        </p:spPr>
        <p:txBody>
          <a:bodyPr vert="horz" wrap="square" lIns="0" tIns="12700" rIns="0" bIns="0" rtlCol="0">
            <a:spAutoFit/>
          </a:bodyPr>
          <a:lstStyle/>
          <a:p>
            <a:pPr marL="12700">
              <a:lnSpc>
                <a:spcPct val="100000"/>
              </a:lnSpc>
              <a:spcBef>
                <a:spcPts val="100"/>
              </a:spcBef>
            </a:pPr>
            <a:r>
              <a:rPr sz="4400" b="0" spc="-5" dirty="0">
                <a:latin typeface="Times New Roman"/>
                <a:cs typeface="Times New Roman"/>
              </a:rPr>
              <a:t>Abstract</a:t>
            </a:r>
            <a:endParaRPr sz="4400">
              <a:latin typeface="Times New Roman"/>
              <a:cs typeface="Times New Roman"/>
            </a:endParaRPr>
          </a:p>
        </p:txBody>
      </p:sp>
      <p:sp>
        <p:nvSpPr>
          <p:cNvPr id="7" name="object 7"/>
          <p:cNvSpPr txBox="1"/>
          <p:nvPr/>
        </p:nvSpPr>
        <p:spPr>
          <a:xfrm>
            <a:off x="760403" y="1764095"/>
            <a:ext cx="7623175" cy="2972609"/>
          </a:xfrm>
          <a:prstGeom prst="rect">
            <a:avLst/>
          </a:prstGeom>
        </p:spPr>
        <p:txBody>
          <a:bodyPr vert="horz" wrap="square" lIns="0" tIns="154940" rIns="0" bIns="0" rtlCol="0">
            <a:spAutoFit/>
          </a:bodyPr>
          <a:lstStyle/>
          <a:p>
            <a:pPr marL="0" marR="0" lvl="0" indent="0" algn="l" rtl="0">
              <a:spcBef>
                <a:spcPts val="0"/>
              </a:spcBef>
              <a:spcAft>
                <a:spcPts val="0"/>
              </a:spcAft>
              <a:buNone/>
            </a:pPr>
            <a:r>
              <a:rPr lang="en-US" sz="1800" dirty="0">
                <a:latin typeface="Times New Roman" pitchFamily="18" charset="0"/>
                <a:cs typeface="Times New Roman" pitchFamily="18" charset="0"/>
              </a:rPr>
              <a:t>Workplace safety is a major concern in many countries. Among various industries, construction sector is identified as the most hazardous work place. Construction accidents not only cause human sufferings but also result in huge financial loss. To prevent reoccurrence of similar accidents in the future and make scientific risk control plans, analysis of accidents is essential. </a:t>
            </a:r>
          </a:p>
          <a:p>
            <a:pPr marL="0" marR="0" lvl="0" indent="0" algn="l" rtl="0">
              <a:spcBef>
                <a:spcPts val="0"/>
              </a:spcBef>
              <a:spcAft>
                <a:spcPts val="0"/>
              </a:spcAft>
              <a:buNone/>
            </a:pPr>
            <a:endParaRPr lang="en-US" sz="1800" dirty="0">
              <a:latin typeface="Times New Roman" pitchFamily="18" charset="0"/>
              <a:cs typeface="Times New Roman" pitchFamily="18" charset="0"/>
            </a:endParaRPr>
          </a:p>
          <a:p>
            <a:pPr marL="0" marR="0" lvl="0" indent="0" algn="l" rtl="0">
              <a:spcBef>
                <a:spcPts val="0"/>
              </a:spcBef>
              <a:spcAft>
                <a:spcPts val="0"/>
              </a:spcAft>
              <a:buNone/>
            </a:pPr>
            <a:r>
              <a:rPr lang="en-US" sz="1800" dirty="0">
                <a:latin typeface="Times New Roman" pitchFamily="18" charset="0"/>
                <a:cs typeface="Times New Roman" pitchFamily="18" charset="0"/>
              </a:rPr>
              <a:t>The main aim of the proposed system is to provide safety to workers at construction site from accidents by analyzing past accident data by using machine learning algorithms and text mining technique </a:t>
            </a:r>
            <a:endParaRPr lang="en-US" sz="1800" dirty="0">
              <a:latin typeface="Times New Roman" panose="02020603050405020304" pitchFamily="18" charset="0"/>
              <a:ea typeface="Times New Roman"/>
              <a:cs typeface="Times New Roman" panose="02020603050405020304" pitchFamily="18" charset="0"/>
              <a:sym typeface="Times New Roman"/>
            </a:endParaRPr>
          </a:p>
          <a:p>
            <a:pPr>
              <a:lnSpc>
                <a:spcPct val="100000"/>
              </a:lnSpc>
            </a:pPr>
            <a:endParaRPr sz="2100" dirty="0">
              <a:latin typeface="Lato"/>
              <a:cs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12" y="5264089"/>
            <a:ext cx="0" cy="914400"/>
          </a:xfrm>
          <a:custGeom>
            <a:avLst/>
            <a:gdLst/>
            <a:ahLst/>
            <a:cxnLst/>
            <a:rect l="l" t="t" r="r" b="b"/>
            <a:pathLst>
              <a:path h="914400">
                <a:moveTo>
                  <a:pt x="0" y="914398"/>
                </a:moveTo>
                <a:lnTo>
                  <a:pt x="0" y="0"/>
                </a:lnTo>
              </a:path>
            </a:pathLst>
          </a:custGeom>
          <a:ln w="19049">
            <a:solidFill>
              <a:srgbClr val="1482AA"/>
            </a:solidFill>
          </a:ln>
        </p:spPr>
        <p:txBody>
          <a:bodyPr wrap="square" lIns="0" tIns="0" rIns="0" bIns="0" rtlCol="0"/>
          <a:lstStyle/>
          <a:p>
            <a:endParaRPr/>
          </a:p>
        </p:txBody>
      </p:sp>
      <p:sp>
        <p:nvSpPr>
          <p:cNvPr id="3" name="object 3"/>
          <p:cNvSpPr/>
          <p:nvPr/>
        </p:nvSpPr>
        <p:spPr>
          <a:xfrm>
            <a:off x="8297558" y="809835"/>
            <a:ext cx="806573" cy="80658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9365" y="965199"/>
            <a:ext cx="6880225" cy="5041900"/>
          </a:xfrm>
          <a:prstGeom prst="rect">
            <a:avLst/>
          </a:prstGeom>
        </p:spPr>
        <p:txBody>
          <a:bodyPr vert="horz" wrap="square" lIns="0" tIns="0" rIns="0" bIns="0" rtlCol="0">
            <a:spAutoFit/>
          </a:bodyPr>
          <a:lstStyle/>
          <a:p>
            <a:pPr>
              <a:lnSpc>
                <a:spcPts val="3275"/>
              </a:lnSpc>
            </a:pPr>
            <a:r>
              <a:rPr sz="3000" b="1" dirty="0">
                <a:solidFill>
                  <a:srgbClr val="BF0000"/>
                </a:solidFill>
                <a:latin typeface="Times New Roman"/>
                <a:cs typeface="Times New Roman"/>
              </a:rPr>
              <a:t>Why </a:t>
            </a:r>
            <a:r>
              <a:rPr sz="3000" b="1" spc="-5" dirty="0">
                <a:solidFill>
                  <a:srgbClr val="BF0000"/>
                </a:solidFill>
                <a:latin typeface="Times New Roman"/>
                <a:cs typeface="Times New Roman"/>
              </a:rPr>
              <a:t>Should </a:t>
            </a:r>
            <a:r>
              <a:rPr sz="3000" b="1" dirty="0">
                <a:solidFill>
                  <a:srgbClr val="BF0000"/>
                </a:solidFill>
                <a:latin typeface="Times New Roman"/>
                <a:cs typeface="Times New Roman"/>
              </a:rPr>
              <a:t>I </a:t>
            </a:r>
            <a:r>
              <a:rPr sz="3000" b="1" spc="-5" dirty="0">
                <a:solidFill>
                  <a:srgbClr val="BF0000"/>
                </a:solidFill>
                <a:latin typeface="Times New Roman"/>
                <a:cs typeface="Times New Roman"/>
              </a:rPr>
              <a:t>Study </a:t>
            </a:r>
            <a:r>
              <a:rPr sz="3000" b="1" dirty="0">
                <a:solidFill>
                  <a:srgbClr val="BF0000"/>
                </a:solidFill>
                <a:latin typeface="Times New Roman"/>
                <a:cs typeface="Times New Roman"/>
              </a:rPr>
              <a:t>this</a:t>
            </a:r>
            <a:r>
              <a:rPr sz="3000" b="1" spc="-30" dirty="0">
                <a:solidFill>
                  <a:srgbClr val="BF0000"/>
                </a:solidFill>
                <a:latin typeface="Times New Roman"/>
                <a:cs typeface="Times New Roman"/>
              </a:rPr>
              <a:t> </a:t>
            </a:r>
            <a:r>
              <a:rPr sz="3000" b="1" spc="-5" dirty="0">
                <a:solidFill>
                  <a:srgbClr val="BF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 HYDERABAD College </a:t>
            </a:r>
            <a:r>
              <a:rPr sz="1500" b="1" dirty="0">
                <a:solidFill>
                  <a:srgbClr val="FFFFFF"/>
                </a:solidFill>
                <a:latin typeface="Times New Roman"/>
                <a:cs typeface="Times New Roman"/>
              </a:rPr>
              <a:t>of </a:t>
            </a:r>
            <a:r>
              <a:rPr sz="1500" b="1" spc="-5" dirty="0">
                <a:solidFill>
                  <a:srgbClr val="FFFFFF"/>
                </a:solidFill>
                <a:latin typeface="Times New Roman"/>
                <a:cs typeface="Times New Roman"/>
              </a:rPr>
              <a:t>Engineering </a:t>
            </a:r>
            <a:r>
              <a:rPr sz="1500" b="1" dirty="0">
                <a:solidFill>
                  <a:srgbClr val="FFFFFF"/>
                </a:solidFill>
                <a:latin typeface="Times New Roman"/>
                <a:cs typeface="Times New Roman"/>
              </a:rPr>
              <a:t>for</a:t>
            </a:r>
            <a:r>
              <a:rPr sz="1500" b="1" spc="-14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sp>
        <p:nvSpPr>
          <p:cNvPr id="5" name="object 5"/>
          <p:cNvSpPr/>
          <p:nvPr/>
        </p:nvSpPr>
        <p:spPr>
          <a:xfrm>
            <a:off x="0" y="14"/>
            <a:ext cx="9156681" cy="6857986"/>
          </a:xfrm>
          <a:prstGeom prst="rect">
            <a:avLst/>
          </a:prstGeom>
          <a:blipFill>
            <a:blip r:embed="rId3" cstate="print"/>
            <a:stretch>
              <a:fillRect/>
            </a:stretch>
          </a:blipFill>
        </p:spPr>
        <p:txBody>
          <a:bodyPr wrap="square" lIns="0" tIns="0" rIns="0" bIns="0" rtlCol="0"/>
          <a:lstStyle/>
          <a:p>
            <a:endParaRPr dirty="0"/>
          </a:p>
        </p:txBody>
      </p:sp>
      <p:sp>
        <p:nvSpPr>
          <p:cNvPr id="6" name="object 6"/>
          <p:cNvSpPr txBox="1">
            <a:spLocks noGrp="1"/>
          </p:cNvSpPr>
          <p:nvPr>
            <p:ph type="title"/>
          </p:nvPr>
        </p:nvSpPr>
        <p:spPr>
          <a:xfrm>
            <a:off x="3721635" y="117516"/>
            <a:ext cx="1700530" cy="695960"/>
          </a:xfrm>
          <a:prstGeom prst="rect">
            <a:avLst/>
          </a:prstGeom>
        </p:spPr>
        <p:txBody>
          <a:bodyPr vert="horz" wrap="square" lIns="0" tIns="12700" rIns="0" bIns="0" rtlCol="0">
            <a:spAutoFit/>
          </a:bodyPr>
          <a:lstStyle/>
          <a:p>
            <a:pPr marL="12700">
              <a:lnSpc>
                <a:spcPct val="100000"/>
              </a:lnSpc>
              <a:spcBef>
                <a:spcPts val="100"/>
              </a:spcBef>
            </a:pPr>
            <a:r>
              <a:rPr sz="4400" b="0" spc="-5" dirty="0">
                <a:latin typeface="Times New Roman"/>
                <a:cs typeface="Times New Roman"/>
              </a:rPr>
              <a:t>Dataset</a:t>
            </a:r>
            <a:endParaRPr sz="4400">
              <a:latin typeface="Times New Roman"/>
              <a:cs typeface="Times New Roman"/>
            </a:endParaRPr>
          </a:p>
        </p:txBody>
      </p:sp>
      <p:sp>
        <p:nvSpPr>
          <p:cNvPr id="7" name="object 7"/>
          <p:cNvSpPr/>
          <p:nvPr/>
        </p:nvSpPr>
        <p:spPr>
          <a:xfrm>
            <a:off x="386449" y="2834194"/>
            <a:ext cx="8462010" cy="3200400"/>
          </a:xfrm>
          <a:custGeom>
            <a:avLst/>
            <a:gdLst/>
            <a:ahLst/>
            <a:cxnLst/>
            <a:rect l="l" t="t" r="r" b="b"/>
            <a:pathLst>
              <a:path w="8462010" h="3200400">
                <a:moveTo>
                  <a:pt x="0" y="0"/>
                </a:moveTo>
                <a:lnTo>
                  <a:pt x="8461982" y="0"/>
                </a:lnTo>
              </a:path>
              <a:path w="8462010" h="3200400">
                <a:moveTo>
                  <a:pt x="0" y="400049"/>
                </a:moveTo>
                <a:lnTo>
                  <a:pt x="8461982" y="400049"/>
                </a:lnTo>
              </a:path>
              <a:path w="8462010" h="3200400">
                <a:moveTo>
                  <a:pt x="0" y="800098"/>
                </a:moveTo>
                <a:lnTo>
                  <a:pt x="8461982" y="800098"/>
                </a:lnTo>
              </a:path>
              <a:path w="8462010" h="3200400">
                <a:moveTo>
                  <a:pt x="0" y="1200147"/>
                </a:moveTo>
                <a:lnTo>
                  <a:pt x="8461982" y="1200147"/>
                </a:lnTo>
              </a:path>
              <a:path w="8462010" h="3200400">
                <a:moveTo>
                  <a:pt x="0" y="1600196"/>
                </a:moveTo>
                <a:lnTo>
                  <a:pt x="8461982" y="1600196"/>
                </a:lnTo>
              </a:path>
              <a:path w="8462010" h="3200400">
                <a:moveTo>
                  <a:pt x="0" y="2000245"/>
                </a:moveTo>
                <a:lnTo>
                  <a:pt x="8461982" y="2000245"/>
                </a:lnTo>
              </a:path>
              <a:path w="8462010" h="3200400">
                <a:moveTo>
                  <a:pt x="0" y="2400295"/>
                </a:moveTo>
                <a:lnTo>
                  <a:pt x="8461982" y="2400295"/>
                </a:lnTo>
              </a:path>
              <a:path w="8462010" h="3200400">
                <a:moveTo>
                  <a:pt x="0" y="2800344"/>
                </a:moveTo>
                <a:lnTo>
                  <a:pt x="8461982" y="2800344"/>
                </a:lnTo>
              </a:path>
              <a:path w="8462010" h="3200400">
                <a:moveTo>
                  <a:pt x="0" y="3200393"/>
                </a:moveTo>
                <a:lnTo>
                  <a:pt x="8461982" y="3200393"/>
                </a:lnTo>
              </a:path>
            </a:pathLst>
          </a:custGeom>
          <a:ln w="10574">
            <a:solidFill>
              <a:srgbClr val="DDDDDD"/>
            </a:solidFill>
          </a:ln>
        </p:spPr>
        <p:txBody>
          <a:bodyPr wrap="square" lIns="0" tIns="0" rIns="0" bIns="0" rtlCol="0"/>
          <a:lstStyle/>
          <a:p>
            <a:endParaRPr/>
          </a:p>
        </p:txBody>
      </p:sp>
      <p:sp>
        <p:nvSpPr>
          <p:cNvPr id="8" name="object 8"/>
          <p:cNvSpPr txBox="1"/>
          <p:nvPr/>
        </p:nvSpPr>
        <p:spPr>
          <a:xfrm>
            <a:off x="440424" y="1000732"/>
            <a:ext cx="8174355" cy="4911601"/>
          </a:xfrm>
          <a:prstGeom prst="rect">
            <a:avLst/>
          </a:prstGeom>
        </p:spPr>
        <p:txBody>
          <a:bodyPr vert="horz" wrap="square" lIns="0" tIns="154940" rIns="0" bIns="0" rtlCol="0">
            <a:spAutoFit/>
          </a:bodyPr>
          <a:lstStyle/>
          <a:p>
            <a:pPr marL="12700">
              <a:lnSpc>
                <a:spcPct val="100000"/>
              </a:lnSpc>
              <a:spcBef>
                <a:spcPts val="1220"/>
              </a:spcBef>
            </a:pPr>
            <a:r>
              <a:rPr sz="1800" b="1" spc="5" dirty="0">
                <a:latin typeface="Lato"/>
                <a:cs typeface="Lato"/>
              </a:rPr>
              <a:t>Dataset</a:t>
            </a:r>
            <a:r>
              <a:rPr sz="1800" b="1" spc="-100" dirty="0">
                <a:latin typeface="Lato"/>
                <a:cs typeface="Lato"/>
              </a:rPr>
              <a:t> </a:t>
            </a:r>
            <a:r>
              <a:rPr sz="1800" b="1" spc="5" dirty="0">
                <a:latin typeface="Lato"/>
                <a:cs typeface="Lato"/>
              </a:rPr>
              <a:t>Description:</a:t>
            </a:r>
            <a:endParaRPr lang="en-US" sz="1800" b="1" spc="5" dirty="0">
              <a:latin typeface="Lato"/>
              <a:cs typeface="Lato"/>
            </a:endParaRPr>
          </a:p>
          <a:p>
            <a:pPr algn="l"/>
            <a:r>
              <a:rPr lang="en-US" b="0" i="0" dirty="0">
                <a:effectLst/>
                <a:latin typeface="Times New Roman" panose="02020603050405020304" pitchFamily="18" charset="0"/>
                <a:cs typeface="Times New Roman" panose="02020603050405020304" pitchFamily="18" charset="0"/>
              </a:rPr>
              <a:t>The OSHA dataset contains abstracts of the accidents and injuries of construction workers from 2015-2017. There is some structured data around the unstructured text abstracts, such as Degree of Injury, Body Part(s) Affected, and Construction End Use.</a:t>
            </a:r>
          </a:p>
          <a:p>
            <a:pPr algn="l"/>
            <a:r>
              <a:rPr lang="en-US" b="0" i="0" dirty="0">
                <a:effectLst/>
                <a:latin typeface="Times New Roman" panose="02020603050405020304" pitchFamily="18" charset="0"/>
                <a:cs typeface="Times New Roman" panose="02020603050405020304" pitchFamily="18" charset="0"/>
              </a:rPr>
              <a:t>This is OSHA data which is publicly available.</a:t>
            </a:r>
          </a:p>
          <a:p>
            <a:pPr algn="l"/>
            <a:endParaRPr sz="1800" dirty="0">
              <a:latin typeface="Times New Roman" panose="02020603050405020304" pitchFamily="18" charset="0"/>
              <a:cs typeface="Times New Roman" panose="02020603050405020304" pitchFamily="18" charset="0"/>
            </a:endParaRPr>
          </a:p>
          <a:p>
            <a:pPr algn="l" fontAlgn="base"/>
            <a:r>
              <a:rPr lang="en-US" i="1" dirty="0">
                <a:effectLst/>
                <a:latin typeface="Times New Roman" panose="02020603050405020304" pitchFamily="18" charset="0"/>
                <a:cs typeface="Times New Roman" panose="02020603050405020304" pitchFamily="18" charset="0"/>
              </a:rPr>
              <a:t>Some of the columns of  </a:t>
            </a:r>
            <a:r>
              <a:rPr lang="en-US" i="1" dirty="0">
                <a:latin typeface="Times New Roman" panose="02020603050405020304" pitchFamily="18" charset="0"/>
                <a:cs typeface="Times New Roman" panose="02020603050405020304" pitchFamily="18" charset="0"/>
              </a:rPr>
              <a:t>the </a:t>
            </a:r>
            <a:r>
              <a:rPr lang="en-US" i="1" dirty="0">
                <a:effectLst/>
                <a:latin typeface="Times New Roman" panose="02020603050405020304" pitchFamily="18" charset="0"/>
                <a:cs typeface="Times New Roman" panose="02020603050405020304" pitchFamily="18" charset="0"/>
              </a:rPr>
              <a:t>dataset:</a:t>
            </a:r>
          </a:p>
          <a:p>
            <a:pPr marL="285750" indent="-285750" algn="l" fontAlgn="base">
              <a:buFont typeface="Arial" panose="020B0604020202020204" pitchFamily="34" charset="0"/>
              <a:buChar char="•"/>
            </a:pPr>
            <a:r>
              <a:rPr lang="en-US" i="1" dirty="0">
                <a:effectLst/>
                <a:latin typeface="Times New Roman" panose="02020603050405020304" pitchFamily="18" charset="0"/>
                <a:cs typeface="Times New Roman" panose="02020603050405020304" pitchFamily="18" charset="0"/>
              </a:rPr>
              <a:t>Event Date</a:t>
            </a:r>
            <a:endParaRPr lang="en-US" i="1" dirty="0">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r>
              <a:rPr lang="en-US" i="1" dirty="0">
                <a:effectLst/>
                <a:latin typeface="Times New Roman" panose="02020603050405020304" pitchFamily="18" charset="0"/>
                <a:cs typeface="Times New Roman" panose="02020603050405020304" pitchFamily="18" charset="0"/>
              </a:rPr>
              <a:t>Abstract Text</a:t>
            </a:r>
          </a:p>
          <a:p>
            <a:pPr marL="285750" indent="-285750" algn="l" fontAlgn="base">
              <a:buFont typeface="Arial" panose="020B0604020202020204" pitchFamily="34" charset="0"/>
              <a:buChar char="•"/>
            </a:pPr>
            <a:r>
              <a:rPr lang="en-US" i="1" dirty="0">
                <a:effectLst/>
                <a:latin typeface="Times New Roman" panose="02020603050405020304" pitchFamily="18" charset="0"/>
                <a:cs typeface="Times New Roman" panose="02020603050405020304" pitchFamily="18" charset="0"/>
              </a:rPr>
              <a:t>Event Description</a:t>
            </a:r>
            <a:endParaRPr lang="en-US" i="1" dirty="0">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r>
              <a:rPr lang="en-US" i="1" dirty="0">
                <a:effectLst/>
                <a:latin typeface="Times New Roman" panose="02020603050405020304" pitchFamily="18" charset="0"/>
                <a:cs typeface="Times New Roman" panose="02020603050405020304" pitchFamily="18" charset="0"/>
              </a:rPr>
              <a:t>Event Keywords</a:t>
            </a:r>
          </a:p>
          <a:p>
            <a:pPr marL="285750" indent="-285750" algn="l" fontAlgn="base">
              <a:buFont typeface="Arial" panose="020B0604020202020204" pitchFamily="34" charset="0"/>
              <a:buChar char="•"/>
            </a:pPr>
            <a:r>
              <a:rPr lang="en-US" i="1" dirty="0">
                <a:effectLst/>
                <a:latin typeface="Times New Roman" panose="02020603050405020304" pitchFamily="18" charset="0"/>
                <a:cs typeface="Times New Roman" panose="02020603050405020304" pitchFamily="18" charset="0"/>
              </a:rPr>
              <a:t>Degree of Injury</a:t>
            </a:r>
            <a:endParaRPr lang="en-US" i="1" dirty="0">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r>
              <a:rPr lang="en-US" i="1" dirty="0">
                <a:effectLst/>
                <a:latin typeface="Times New Roman" panose="02020603050405020304" pitchFamily="18" charset="0"/>
                <a:cs typeface="Times New Roman" panose="02020603050405020304" pitchFamily="18" charset="0"/>
              </a:rPr>
              <a:t>Nature of Injury</a:t>
            </a:r>
          </a:p>
          <a:p>
            <a:pPr marL="285750" indent="-285750" algn="l" fontAlgn="base">
              <a:buFont typeface="Arial" panose="020B0604020202020204" pitchFamily="34" charset="0"/>
              <a:buChar char="•"/>
            </a:pPr>
            <a:r>
              <a:rPr lang="en-US" i="1" dirty="0">
                <a:effectLst/>
                <a:latin typeface="Times New Roman" panose="02020603050405020304" pitchFamily="18" charset="0"/>
                <a:cs typeface="Times New Roman" panose="02020603050405020304" pitchFamily="18" charset="0"/>
              </a:rPr>
              <a:t>Part of Body</a:t>
            </a:r>
            <a:endParaRPr lang="en-US" i="1" dirty="0">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r>
              <a:rPr lang="en-US" i="1" dirty="0">
                <a:effectLst/>
                <a:latin typeface="Times New Roman" panose="02020603050405020304" pitchFamily="18" charset="0"/>
                <a:cs typeface="Times New Roman" panose="02020603050405020304" pitchFamily="18" charset="0"/>
              </a:rPr>
              <a:t>Event type</a:t>
            </a:r>
          </a:p>
          <a:p>
            <a:pPr marL="285750" indent="-285750" algn="l" fontAlgn="base">
              <a:buFont typeface="Arial" panose="020B0604020202020204" pitchFamily="34" charset="0"/>
              <a:buChar char="•"/>
            </a:pPr>
            <a:r>
              <a:rPr lang="en-US" i="1" dirty="0">
                <a:effectLst/>
                <a:latin typeface="Times New Roman" panose="02020603050405020304" pitchFamily="18" charset="0"/>
                <a:cs typeface="Times New Roman" panose="02020603050405020304" pitchFamily="18" charset="0"/>
              </a:rPr>
              <a:t>Task Assigned</a:t>
            </a:r>
          </a:p>
          <a:p>
            <a:pPr marL="285750" indent="-285750" algn="l" fontAlgn="base">
              <a:buFont typeface="Arial" panose="020B0604020202020204" pitchFamily="34" charset="0"/>
              <a:buChar char="•"/>
            </a:pPr>
            <a:endParaRPr sz="2100" dirty="0">
              <a:latin typeface="Lato"/>
              <a:cs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12" y="5264089"/>
            <a:ext cx="0" cy="914400"/>
          </a:xfrm>
          <a:custGeom>
            <a:avLst/>
            <a:gdLst/>
            <a:ahLst/>
            <a:cxnLst/>
            <a:rect l="l" t="t" r="r" b="b"/>
            <a:pathLst>
              <a:path h="914400">
                <a:moveTo>
                  <a:pt x="0" y="914398"/>
                </a:moveTo>
                <a:lnTo>
                  <a:pt x="0" y="0"/>
                </a:lnTo>
              </a:path>
            </a:pathLst>
          </a:custGeom>
          <a:ln w="19049">
            <a:solidFill>
              <a:srgbClr val="1482AA"/>
            </a:solidFill>
          </a:ln>
        </p:spPr>
        <p:txBody>
          <a:bodyPr wrap="square" lIns="0" tIns="0" rIns="0" bIns="0" rtlCol="0"/>
          <a:lstStyle/>
          <a:p>
            <a:endParaRPr/>
          </a:p>
        </p:txBody>
      </p:sp>
      <p:sp>
        <p:nvSpPr>
          <p:cNvPr id="3" name="object 3"/>
          <p:cNvSpPr/>
          <p:nvPr/>
        </p:nvSpPr>
        <p:spPr>
          <a:xfrm>
            <a:off x="8297558" y="809835"/>
            <a:ext cx="806573" cy="80658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9365" y="965199"/>
            <a:ext cx="6880225" cy="5041900"/>
          </a:xfrm>
          <a:prstGeom prst="rect">
            <a:avLst/>
          </a:prstGeom>
        </p:spPr>
        <p:txBody>
          <a:bodyPr vert="horz" wrap="square" lIns="0" tIns="0" rIns="0" bIns="0" rtlCol="0">
            <a:spAutoFit/>
          </a:bodyPr>
          <a:lstStyle/>
          <a:p>
            <a:pPr>
              <a:lnSpc>
                <a:spcPts val="3275"/>
              </a:lnSpc>
            </a:pPr>
            <a:r>
              <a:rPr sz="3000" b="1" dirty="0">
                <a:solidFill>
                  <a:srgbClr val="BF0000"/>
                </a:solidFill>
                <a:latin typeface="Times New Roman"/>
                <a:cs typeface="Times New Roman"/>
              </a:rPr>
              <a:t>Why </a:t>
            </a:r>
            <a:r>
              <a:rPr sz="3000" b="1" spc="-5" dirty="0">
                <a:solidFill>
                  <a:srgbClr val="BF0000"/>
                </a:solidFill>
                <a:latin typeface="Times New Roman"/>
                <a:cs typeface="Times New Roman"/>
              </a:rPr>
              <a:t>Should </a:t>
            </a:r>
            <a:r>
              <a:rPr sz="3000" b="1" dirty="0">
                <a:solidFill>
                  <a:srgbClr val="BF0000"/>
                </a:solidFill>
                <a:latin typeface="Times New Roman"/>
                <a:cs typeface="Times New Roman"/>
              </a:rPr>
              <a:t>I </a:t>
            </a:r>
            <a:r>
              <a:rPr sz="3000" b="1" spc="-5" dirty="0">
                <a:solidFill>
                  <a:srgbClr val="BF0000"/>
                </a:solidFill>
                <a:latin typeface="Times New Roman"/>
                <a:cs typeface="Times New Roman"/>
              </a:rPr>
              <a:t>Study </a:t>
            </a:r>
            <a:r>
              <a:rPr sz="3000" b="1" dirty="0">
                <a:solidFill>
                  <a:srgbClr val="BF0000"/>
                </a:solidFill>
                <a:latin typeface="Times New Roman"/>
                <a:cs typeface="Times New Roman"/>
              </a:rPr>
              <a:t>this</a:t>
            </a:r>
            <a:r>
              <a:rPr sz="3000" b="1" spc="-30" dirty="0">
                <a:solidFill>
                  <a:srgbClr val="BF0000"/>
                </a:solidFill>
                <a:latin typeface="Times New Roman"/>
                <a:cs typeface="Times New Roman"/>
              </a:rPr>
              <a:t> </a:t>
            </a:r>
            <a:r>
              <a:rPr sz="3000" b="1" spc="-5" dirty="0">
                <a:solidFill>
                  <a:srgbClr val="BF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 HYDERABAD College </a:t>
            </a:r>
            <a:r>
              <a:rPr sz="1500" b="1" dirty="0">
                <a:solidFill>
                  <a:srgbClr val="FFFFFF"/>
                </a:solidFill>
                <a:latin typeface="Times New Roman"/>
                <a:cs typeface="Times New Roman"/>
              </a:rPr>
              <a:t>of </a:t>
            </a:r>
            <a:r>
              <a:rPr sz="1500" b="1" spc="-5" dirty="0">
                <a:solidFill>
                  <a:srgbClr val="FFFFFF"/>
                </a:solidFill>
                <a:latin typeface="Times New Roman"/>
                <a:cs typeface="Times New Roman"/>
              </a:rPr>
              <a:t>Engineering </a:t>
            </a:r>
            <a:r>
              <a:rPr sz="1500" b="1" dirty="0">
                <a:solidFill>
                  <a:srgbClr val="FFFFFF"/>
                </a:solidFill>
                <a:latin typeface="Times New Roman"/>
                <a:cs typeface="Times New Roman"/>
              </a:rPr>
              <a:t>for</a:t>
            </a:r>
            <a:r>
              <a:rPr sz="1500" b="1" spc="-14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sp>
        <p:nvSpPr>
          <p:cNvPr id="5" name="object 5"/>
          <p:cNvSpPr/>
          <p:nvPr/>
        </p:nvSpPr>
        <p:spPr>
          <a:xfrm>
            <a:off x="0" y="0"/>
            <a:ext cx="9156681" cy="6857986"/>
          </a:xfrm>
          <a:prstGeom prst="rect">
            <a:avLst/>
          </a:prstGeom>
          <a:blipFill>
            <a:blip r:embed="rId3" cstate="print"/>
            <a:stretch>
              <a:fillRect/>
            </a:stretch>
          </a:blipFill>
        </p:spPr>
        <p:txBody>
          <a:bodyPr wrap="square" lIns="0" tIns="0" rIns="0" bIns="0" rtlCol="0"/>
          <a:lstStyle/>
          <a:p>
            <a:endParaRPr dirty="0">
              <a:ln w="0"/>
              <a:solidFill>
                <a:schemeClr val="accent1"/>
              </a:solidFill>
              <a:effectLst>
                <a:outerShdw blurRad="38100" dist="25400" dir="5400000" algn="ctr" rotWithShape="0">
                  <a:srgbClr val="6E747A">
                    <a:alpha val="43000"/>
                  </a:srgbClr>
                </a:outerShdw>
              </a:effectLst>
            </a:endParaRPr>
          </a:p>
        </p:txBody>
      </p:sp>
      <p:sp>
        <p:nvSpPr>
          <p:cNvPr id="6" name="object 6"/>
          <p:cNvSpPr txBox="1">
            <a:spLocks noGrp="1"/>
          </p:cNvSpPr>
          <p:nvPr>
            <p:ph type="title"/>
          </p:nvPr>
        </p:nvSpPr>
        <p:spPr>
          <a:xfrm>
            <a:off x="2474053" y="95410"/>
            <a:ext cx="4027804" cy="695960"/>
          </a:xfrm>
          <a:prstGeom prst="rect">
            <a:avLst/>
          </a:prstGeom>
        </p:spPr>
        <p:txBody>
          <a:bodyPr vert="horz" wrap="square" lIns="0" tIns="12700" rIns="0" bIns="0" rtlCol="0">
            <a:spAutoFit/>
          </a:bodyPr>
          <a:lstStyle/>
          <a:p>
            <a:pPr marL="12700">
              <a:lnSpc>
                <a:spcPct val="100000"/>
              </a:lnSpc>
              <a:spcBef>
                <a:spcPts val="100"/>
              </a:spcBef>
            </a:pPr>
            <a:r>
              <a:rPr lang="en-US" sz="4400" b="0" spc="-40" dirty="0"/>
              <a:t>Architecture</a:t>
            </a:r>
            <a:endParaRPr sz="4400" dirty="0">
              <a:latin typeface="Times New Roman"/>
              <a:cs typeface="Times New Roman"/>
            </a:endParaRPr>
          </a:p>
        </p:txBody>
      </p:sp>
      <p:sp>
        <p:nvSpPr>
          <p:cNvPr id="18" name="object 7">
            <a:extLst>
              <a:ext uri="{FF2B5EF4-FFF2-40B4-BE49-F238E27FC236}">
                <a16:creationId xmlns:a16="http://schemas.microsoft.com/office/drawing/2014/main" id="{22DA25EF-5BE7-4A55-B0DA-3662A9827976}"/>
              </a:ext>
            </a:extLst>
          </p:cNvPr>
          <p:cNvSpPr txBox="1"/>
          <p:nvPr/>
        </p:nvSpPr>
        <p:spPr>
          <a:xfrm>
            <a:off x="683908" y="1213126"/>
            <a:ext cx="7623175" cy="802784"/>
          </a:xfrm>
          <a:prstGeom prst="rect">
            <a:avLst/>
          </a:prstGeom>
        </p:spPr>
        <p:txBody>
          <a:bodyPr vert="horz" wrap="square" lIns="0" tIns="154940" rIns="0" bIns="0" rtlCol="0">
            <a:spAutoFit/>
          </a:bodyPr>
          <a:lstStyle/>
          <a:p>
            <a:pPr>
              <a:lnSpc>
                <a:spcPct val="100000"/>
              </a:lnSpc>
            </a:pPr>
            <a:endParaRPr lang="en-US" sz="2100" dirty="0">
              <a:latin typeface="Lato"/>
              <a:cs typeface="Lato"/>
            </a:endParaRPr>
          </a:p>
          <a:p>
            <a:pPr>
              <a:lnSpc>
                <a:spcPct val="100000"/>
              </a:lnSpc>
            </a:pPr>
            <a:endParaRPr lang="en-US" sz="2100" dirty="0">
              <a:latin typeface="Lato"/>
              <a:cs typeface="Lato"/>
            </a:endParaRPr>
          </a:p>
        </p:txBody>
      </p:sp>
      <p:sp>
        <p:nvSpPr>
          <p:cNvPr id="7" name="Rectangle: Rounded Corners 6">
            <a:extLst>
              <a:ext uri="{FF2B5EF4-FFF2-40B4-BE49-F238E27FC236}">
                <a16:creationId xmlns:a16="http://schemas.microsoft.com/office/drawing/2014/main" id="{EDCCBD41-5998-4E0D-A67A-562EED253303}"/>
              </a:ext>
            </a:extLst>
          </p:cNvPr>
          <p:cNvSpPr/>
          <p:nvPr/>
        </p:nvSpPr>
        <p:spPr>
          <a:xfrm>
            <a:off x="523886" y="1070922"/>
            <a:ext cx="1681010" cy="411255"/>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Data Source</a:t>
            </a:r>
            <a:endParaRPr lang="en-IN" dirty="0"/>
          </a:p>
        </p:txBody>
      </p:sp>
      <p:sp>
        <p:nvSpPr>
          <p:cNvPr id="8" name="Rectangle: Rounded Corners 7">
            <a:extLst>
              <a:ext uri="{FF2B5EF4-FFF2-40B4-BE49-F238E27FC236}">
                <a16:creationId xmlns:a16="http://schemas.microsoft.com/office/drawing/2014/main" id="{EEA4661E-78D7-4327-8F1F-22EE8D00D387}"/>
              </a:ext>
            </a:extLst>
          </p:cNvPr>
          <p:cNvSpPr/>
          <p:nvPr/>
        </p:nvSpPr>
        <p:spPr>
          <a:xfrm>
            <a:off x="1600200" y="1690350"/>
            <a:ext cx="1528610" cy="411255"/>
          </a:xfrm>
          <a:prstGeom prst="roundRect">
            <a:avLst/>
          </a:prstGeom>
          <a:solidFill>
            <a:schemeClr val="tx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Data Cleaning</a:t>
            </a:r>
            <a:endParaRPr lang="en-IN" dirty="0"/>
          </a:p>
        </p:txBody>
      </p:sp>
      <p:sp>
        <p:nvSpPr>
          <p:cNvPr id="9" name="Rectangle: Rounded Corners 8">
            <a:extLst>
              <a:ext uri="{FF2B5EF4-FFF2-40B4-BE49-F238E27FC236}">
                <a16:creationId xmlns:a16="http://schemas.microsoft.com/office/drawing/2014/main" id="{243748D0-9A31-4667-80F3-2C1DFA8B31AD}"/>
              </a:ext>
            </a:extLst>
          </p:cNvPr>
          <p:cNvSpPr/>
          <p:nvPr/>
        </p:nvSpPr>
        <p:spPr>
          <a:xfrm>
            <a:off x="2651277" y="2241179"/>
            <a:ext cx="1676400" cy="4572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Data Preprocessing</a:t>
            </a:r>
            <a:endParaRPr lang="en-IN" dirty="0"/>
          </a:p>
        </p:txBody>
      </p:sp>
      <p:sp>
        <p:nvSpPr>
          <p:cNvPr id="10" name="Rectangle: Rounded Corners 9">
            <a:extLst>
              <a:ext uri="{FF2B5EF4-FFF2-40B4-BE49-F238E27FC236}">
                <a16:creationId xmlns:a16="http://schemas.microsoft.com/office/drawing/2014/main" id="{77109181-DDC9-483F-BF10-C302A85D5B0B}"/>
              </a:ext>
            </a:extLst>
          </p:cNvPr>
          <p:cNvSpPr/>
          <p:nvPr/>
        </p:nvSpPr>
        <p:spPr>
          <a:xfrm>
            <a:off x="4191000" y="3677484"/>
            <a:ext cx="1797041" cy="568816"/>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Model and Train data</a:t>
            </a:r>
            <a:endParaRPr lang="en-IN" dirty="0">
              <a:ln w="0"/>
              <a:solidFill>
                <a:schemeClr val="tx1"/>
              </a:solidFill>
              <a:effectLst>
                <a:outerShdw blurRad="38100" dist="19050" dir="2700000" algn="tl" rotWithShape="0">
                  <a:schemeClr val="dk1">
                    <a:alpha val="40000"/>
                  </a:schemeClr>
                </a:outerShdw>
              </a:effectLst>
            </a:endParaRPr>
          </a:p>
        </p:txBody>
      </p:sp>
      <p:sp>
        <p:nvSpPr>
          <p:cNvPr id="11" name="Rectangle: Rounded Corners 10">
            <a:extLst>
              <a:ext uri="{FF2B5EF4-FFF2-40B4-BE49-F238E27FC236}">
                <a16:creationId xmlns:a16="http://schemas.microsoft.com/office/drawing/2014/main" id="{21AA76E5-0C37-4071-AA4B-B221A3A9D212}"/>
              </a:ext>
            </a:extLst>
          </p:cNvPr>
          <p:cNvSpPr/>
          <p:nvPr/>
        </p:nvSpPr>
        <p:spPr>
          <a:xfrm>
            <a:off x="5346186" y="4422284"/>
            <a:ext cx="1632769" cy="615889"/>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Evaluate Model</a:t>
            </a:r>
            <a:endParaRPr lang="en-IN" dirty="0"/>
          </a:p>
        </p:txBody>
      </p:sp>
      <p:sp>
        <p:nvSpPr>
          <p:cNvPr id="12" name="Rectangle: Rounded Corners 11">
            <a:extLst>
              <a:ext uri="{FF2B5EF4-FFF2-40B4-BE49-F238E27FC236}">
                <a16:creationId xmlns:a16="http://schemas.microsoft.com/office/drawing/2014/main" id="{66A0E496-CF30-4B8F-A21E-8752CCB29844}"/>
              </a:ext>
            </a:extLst>
          </p:cNvPr>
          <p:cNvSpPr/>
          <p:nvPr/>
        </p:nvSpPr>
        <p:spPr>
          <a:xfrm>
            <a:off x="6389409" y="5276328"/>
            <a:ext cx="1394359" cy="492616"/>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Prediction</a:t>
            </a:r>
            <a:endParaRPr lang="en-IN" dirty="0">
              <a:ln w="0"/>
              <a:solidFill>
                <a:schemeClr val="tx1"/>
              </a:solidFill>
              <a:effectLst>
                <a:outerShdw blurRad="38100" dist="19050" dir="2700000" algn="tl" rotWithShape="0">
                  <a:schemeClr val="dk1">
                    <a:alpha val="40000"/>
                  </a:schemeClr>
                </a:outerShdw>
              </a:effectLst>
            </a:endParaRPr>
          </a:p>
        </p:txBody>
      </p:sp>
      <p:sp>
        <p:nvSpPr>
          <p:cNvPr id="13" name="Rectangle: Rounded Corners 12">
            <a:extLst>
              <a:ext uri="{FF2B5EF4-FFF2-40B4-BE49-F238E27FC236}">
                <a16:creationId xmlns:a16="http://schemas.microsoft.com/office/drawing/2014/main" id="{FCE16C25-99DB-46EC-97A1-0729B2BE713A}"/>
              </a:ext>
            </a:extLst>
          </p:cNvPr>
          <p:cNvSpPr/>
          <p:nvPr/>
        </p:nvSpPr>
        <p:spPr>
          <a:xfrm>
            <a:off x="7533323" y="6005235"/>
            <a:ext cx="1295398" cy="533615"/>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Output</a:t>
            </a:r>
            <a:endParaRPr lang="en-IN" dirty="0">
              <a:ln w="0"/>
              <a:solidFill>
                <a:schemeClr val="tx1"/>
              </a:solidFill>
              <a:effectLst>
                <a:outerShdw blurRad="38100" dist="19050" dir="2700000" algn="tl" rotWithShape="0">
                  <a:schemeClr val="dk1">
                    <a:alpha val="40000"/>
                  </a:schemeClr>
                </a:outerShdw>
              </a:effectLst>
            </a:endParaRPr>
          </a:p>
        </p:txBody>
      </p:sp>
      <p:sp>
        <p:nvSpPr>
          <p:cNvPr id="16" name="Rectangle: Rounded Corners 15">
            <a:extLst>
              <a:ext uri="{FF2B5EF4-FFF2-40B4-BE49-F238E27FC236}">
                <a16:creationId xmlns:a16="http://schemas.microsoft.com/office/drawing/2014/main" id="{83E4EB04-92B0-4740-895D-11A0C22446C9}"/>
              </a:ext>
            </a:extLst>
          </p:cNvPr>
          <p:cNvSpPr/>
          <p:nvPr/>
        </p:nvSpPr>
        <p:spPr>
          <a:xfrm>
            <a:off x="3352799" y="2971800"/>
            <a:ext cx="1797041" cy="457200"/>
          </a:xfrm>
          <a:prstGeom prst="roundRect">
            <a:avLst/>
          </a:prstGeom>
          <a:solidFill>
            <a:schemeClr val="tx2">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Data Analysis</a:t>
            </a:r>
            <a:endParaRPr lang="en-IN" dirty="0">
              <a:ln w="0"/>
              <a:solidFill>
                <a:schemeClr val="tx1"/>
              </a:solidFill>
              <a:effectLst>
                <a:outerShdw blurRad="38100" dist="19050" dir="2700000" algn="tl" rotWithShape="0">
                  <a:schemeClr val="dk1">
                    <a:alpha val="40000"/>
                  </a:schemeClr>
                </a:outerShdw>
              </a:effectLst>
            </a:endParaRPr>
          </a:p>
        </p:txBody>
      </p:sp>
      <p:cxnSp>
        <p:nvCxnSpPr>
          <p:cNvPr id="19" name="Connector: Elbow 18">
            <a:extLst>
              <a:ext uri="{FF2B5EF4-FFF2-40B4-BE49-F238E27FC236}">
                <a16:creationId xmlns:a16="http://schemas.microsoft.com/office/drawing/2014/main" id="{88848DA3-8EA1-40CA-9B27-77737AE30F52}"/>
              </a:ext>
            </a:extLst>
          </p:cNvPr>
          <p:cNvCxnSpPr>
            <a:endCxn id="8" idx="1"/>
          </p:cNvCxnSpPr>
          <p:nvPr/>
        </p:nvCxnSpPr>
        <p:spPr>
          <a:xfrm>
            <a:off x="1143000" y="1482177"/>
            <a:ext cx="457200" cy="41380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60D8B57B-3DC0-4A9C-B2E1-A2F609791CEC}"/>
              </a:ext>
            </a:extLst>
          </p:cNvPr>
          <p:cNvCxnSpPr>
            <a:stCxn id="8" idx="2"/>
            <a:endCxn id="9" idx="1"/>
          </p:cNvCxnSpPr>
          <p:nvPr/>
        </p:nvCxnSpPr>
        <p:spPr>
          <a:xfrm rot="16200000" flipH="1">
            <a:off x="2323804" y="2142306"/>
            <a:ext cx="368174" cy="2867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130A9B4A-7FC7-41B7-AD0A-36CE0B68A21C}"/>
              </a:ext>
            </a:extLst>
          </p:cNvPr>
          <p:cNvCxnSpPr>
            <a:endCxn id="16" idx="1"/>
          </p:cNvCxnSpPr>
          <p:nvPr/>
        </p:nvCxnSpPr>
        <p:spPr>
          <a:xfrm rot="16200000" flipH="1">
            <a:off x="2989794" y="2837394"/>
            <a:ext cx="502021" cy="22398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2DD90DF6-52B4-4060-90F2-9886DB8953EF}"/>
              </a:ext>
            </a:extLst>
          </p:cNvPr>
          <p:cNvCxnSpPr>
            <a:endCxn id="10" idx="1"/>
          </p:cNvCxnSpPr>
          <p:nvPr/>
        </p:nvCxnSpPr>
        <p:spPr>
          <a:xfrm rot="16200000" flipH="1">
            <a:off x="3772154" y="3543046"/>
            <a:ext cx="532892" cy="3048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5E9A31A8-30AA-48A4-9B90-4BF58F576F50}"/>
              </a:ext>
            </a:extLst>
          </p:cNvPr>
          <p:cNvCxnSpPr>
            <a:endCxn id="11" idx="1"/>
          </p:cNvCxnSpPr>
          <p:nvPr/>
        </p:nvCxnSpPr>
        <p:spPr>
          <a:xfrm>
            <a:off x="4724400" y="4246300"/>
            <a:ext cx="621786" cy="4839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4351AC17-AB4B-48A6-96BD-A3D682000FD1}"/>
              </a:ext>
            </a:extLst>
          </p:cNvPr>
          <p:cNvCxnSpPr>
            <a:stCxn id="11" idx="2"/>
            <a:endCxn id="12" idx="1"/>
          </p:cNvCxnSpPr>
          <p:nvPr/>
        </p:nvCxnSpPr>
        <p:spPr>
          <a:xfrm rot="16200000" flipH="1">
            <a:off x="6033759" y="5166985"/>
            <a:ext cx="484463" cy="2268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A1234E77-9DA0-48D9-9E81-53D7DFA3E54C}"/>
              </a:ext>
            </a:extLst>
          </p:cNvPr>
          <p:cNvCxnSpPr>
            <a:stCxn id="12" idx="2"/>
            <a:endCxn id="13" idx="1"/>
          </p:cNvCxnSpPr>
          <p:nvPr/>
        </p:nvCxnSpPr>
        <p:spPr>
          <a:xfrm rot="16200000" flipH="1">
            <a:off x="7058407" y="5797126"/>
            <a:ext cx="503099" cy="4467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7902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12" y="5264089"/>
            <a:ext cx="0" cy="914400"/>
          </a:xfrm>
          <a:custGeom>
            <a:avLst/>
            <a:gdLst/>
            <a:ahLst/>
            <a:cxnLst/>
            <a:rect l="l" t="t" r="r" b="b"/>
            <a:pathLst>
              <a:path h="914400">
                <a:moveTo>
                  <a:pt x="0" y="914398"/>
                </a:moveTo>
                <a:lnTo>
                  <a:pt x="0" y="0"/>
                </a:lnTo>
              </a:path>
            </a:pathLst>
          </a:custGeom>
          <a:ln w="19049">
            <a:solidFill>
              <a:srgbClr val="1482AA"/>
            </a:solidFill>
          </a:ln>
        </p:spPr>
        <p:txBody>
          <a:bodyPr wrap="square" lIns="0" tIns="0" rIns="0" bIns="0" rtlCol="0"/>
          <a:lstStyle/>
          <a:p>
            <a:endParaRPr/>
          </a:p>
        </p:txBody>
      </p:sp>
      <p:sp>
        <p:nvSpPr>
          <p:cNvPr id="3" name="object 3"/>
          <p:cNvSpPr/>
          <p:nvPr/>
        </p:nvSpPr>
        <p:spPr>
          <a:xfrm>
            <a:off x="8297558" y="809835"/>
            <a:ext cx="806573" cy="80658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9365" y="965199"/>
            <a:ext cx="6880225" cy="5041900"/>
          </a:xfrm>
          <a:prstGeom prst="rect">
            <a:avLst/>
          </a:prstGeom>
        </p:spPr>
        <p:txBody>
          <a:bodyPr vert="horz" wrap="square" lIns="0" tIns="0" rIns="0" bIns="0" rtlCol="0">
            <a:spAutoFit/>
          </a:bodyPr>
          <a:lstStyle/>
          <a:p>
            <a:pPr>
              <a:lnSpc>
                <a:spcPts val="3275"/>
              </a:lnSpc>
            </a:pPr>
            <a:r>
              <a:rPr sz="3000" b="1" dirty="0">
                <a:solidFill>
                  <a:srgbClr val="BF0000"/>
                </a:solidFill>
                <a:latin typeface="Times New Roman"/>
                <a:cs typeface="Times New Roman"/>
              </a:rPr>
              <a:t>Why </a:t>
            </a:r>
            <a:r>
              <a:rPr sz="3000" b="1" spc="-5" dirty="0">
                <a:solidFill>
                  <a:srgbClr val="BF0000"/>
                </a:solidFill>
                <a:latin typeface="Times New Roman"/>
                <a:cs typeface="Times New Roman"/>
              </a:rPr>
              <a:t>Should </a:t>
            </a:r>
            <a:r>
              <a:rPr sz="3000" b="1" dirty="0">
                <a:solidFill>
                  <a:srgbClr val="BF0000"/>
                </a:solidFill>
                <a:latin typeface="Times New Roman"/>
                <a:cs typeface="Times New Roman"/>
              </a:rPr>
              <a:t>I </a:t>
            </a:r>
            <a:r>
              <a:rPr sz="3000" b="1" spc="-5" dirty="0">
                <a:solidFill>
                  <a:srgbClr val="BF0000"/>
                </a:solidFill>
                <a:latin typeface="Times New Roman"/>
                <a:cs typeface="Times New Roman"/>
              </a:rPr>
              <a:t>Study </a:t>
            </a:r>
            <a:r>
              <a:rPr sz="3000" b="1" dirty="0">
                <a:solidFill>
                  <a:srgbClr val="BF0000"/>
                </a:solidFill>
                <a:latin typeface="Times New Roman"/>
                <a:cs typeface="Times New Roman"/>
              </a:rPr>
              <a:t>this</a:t>
            </a:r>
            <a:r>
              <a:rPr sz="3000" b="1" spc="-30" dirty="0">
                <a:solidFill>
                  <a:srgbClr val="BF0000"/>
                </a:solidFill>
                <a:latin typeface="Times New Roman"/>
                <a:cs typeface="Times New Roman"/>
              </a:rPr>
              <a:t> </a:t>
            </a:r>
            <a:r>
              <a:rPr sz="3000" b="1" spc="-5" dirty="0">
                <a:solidFill>
                  <a:srgbClr val="BF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 HYDERABAD College </a:t>
            </a:r>
            <a:r>
              <a:rPr sz="1500" b="1" dirty="0">
                <a:solidFill>
                  <a:srgbClr val="FFFFFF"/>
                </a:solidFill>
                <a:latin typeface="Times New Roman"/>
                <a:cs typeface="Times New Roman"/>
              </a:rPr>
              <a:t>of </a:t>
            </a:r>
            <a:r>
              <a:rPr sz="1500" b="1" spc="-5" dirty="0">
                <a:solidFill>
                  <a:srgbClr val="FFFFFF"/>
                </a:solidFill>
                <a:latin typeface="Times New Roman"/>
                <a:cs typeface="Times New Roman"/>
              </a:rPr>
              <a:t>Engineering </a:t>
            </a:r>
            <a:r>
              <a:rPr sz="1500" b="1" dirty="0">
                <a:solidFill>
                  <a:srgbClr val="FFFFFF"/>
                </a:solidFill>
                <a:latin typeface="Times New Roman"/>
                <a:cs typeface="Times New Roman"/>
              </a:rPr>
              <a:t>for</a:t>
            </a:r>
            <a:r>
              <a:rPr sz="1500" b="1" spc="-14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sp>
        <p:nvSpPr>
          <p:cNvPr id="5" name="object 5"/>
          <p:cNvSpPr/>
          <p:nvPr/>
        </p:nvSpPr>
        <p:spPr>
          <a:xfrm>
            <a:off x="0" y="0"/>
            <a:ext cx="9156681" cy="6857986"/>
          </a:xfrm>
          <a:prstGeom prst="rect">
            <a:avLst/>
          </a:prstGeom>
          <a:blipFill>
            <a:blip r:embed="rId3" cstate="print"/>
            <a:stretch>
              <a:fillRect/>
            </a:stretch>
          </a:blipFill>
        </p:spPr>
        <p:txBody>
          <a:bodyPr wrap="square" lIns="0" tIns="0" rIns="0" bIns="0" rtlCol="0"/>
          <a:lstStyle/>
          <a:p>
            <a:endParaRPr lang="en-IN" dirty="0"/>
          </a:p>
        </p:txBody>
      </p:sp>
      <p:sp>
        <p:nvSpPr>
          <p:cNvPr id="6" name="object 6"/>
          <p:cNvSpPr txBox="1">
            <a:spLocks noGrp="1"/>
          </p:cNvSpPr>
          <p:nvPr>
            <p:ph type="title"/>
          </p:nvPr>
        </p:nvSpPr>
        <p:spPr>
          <a:xfrm>
            <a:off x="2474053" y="95410"/>
            <a:ext cx="4027804" cy="695960"/>
          </a:xfrm>
          <a:prstGeom prst="rect">
            <a:avLst/>
          </a:prstGeom>
        </p:spPr>
        <p:txBody>
          <a:bodyPr vert="horz" wrap="square" lIns="0" tIns="12700" rIns="0" bIns="0" rtlCol="0">
            <a:spAutoFit/>
          </a:bodyPr>
          <a:lstStyle/>
          <a:p>
            <a:pPr marL="12700">
              <a:lnSpc>
                <a:spcPct val="100000"/>
              </a:lnSpc>
              <a:spcBef>
                <a:spcPts val="100"/>
              </a:spcBef>
            </a:pPr>
            <a:r>
              <a:rPr sz="4400" b="0" spc="-40" dirty="0">
                <a:latin typeface="Times New Roman"/>
                <a:cs typeface="Times New Roman"/>
              </a:rPr>
              <a:t>Technology</a:t>
            </a:r>
            <a:r>
              <a:rPr sz="4400" b="0" spc="-90" dirty="0">
                <a:latin typeface="Times New Roman"/>
                <a:cs typeface="Times New Roman"/>
              </a:rPr>
              <a:t> </a:t>
            </a:r>
            <a:r>
              <a:rPr sz="4400" b="0" spc="-5" dirty="0">
                <a:latin typeface="Times New Roman"/>
                <a:cs typeface="Times New Roman"/>
              </a:rPr>
              <a:t>Stack</a:t>
            </a:r>
            <a:endParaRPr sz="4400">
              <a:latin typeface="Times New Roman"/>
              <a:cs typeface="Times New Roman"/>
            </a:endParaRPr>
          </a:p>
        </p:txBody>
      </p:sp>
      <p:sp>
        <p:nvSpPr>
          <p:cNvPr id="15" name="object 7">
            <a:extLst>
              <a:ext uri="{FF2B5EF4-FFF2-40B4-BE49-F238E27FC236}">
                <a16:creationId xmlns:a16="http://schemas.microsoft.com/office/drawing/2014/main" id="{29B406F7-7A16-4DA1-A399-06E9D0B7495A}"/>
              </a:ext>
            </a:extLst>
          </p:cNvPr>
          <p:cNvSpPr txBox="1"/>
          <p:nvPr/>
        </p:nvSpPr>
        <p:spPr>
          <a:xfrm>
            <a:off x="676367" y="1089077"/>
            <a:ext cx="7623175" cy="1772280"/>
          </a:xfrm>
          <a:prstGeom prst="rect">
            <a:avLst/>
          </a:prstGeom>
        </p:spPr>
        <p:txBody>
          <a:bodyPr vert="horz" wrap="square" lIns="0" tIns="154940" rIns="0" bIns="0" rtlCol="0">
            <a:spAutoFit/>
          </a:bodyPr>
          <a:lstStyle/>
          <a:p>
            <a:pPr marL="342900" indent="-342900">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Machine Learning</a:t>
            </a:r>
          </a:p>
          <a:p>
            <a:pPr marL="342900" indent="-342900">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Tkinter </a:t>
            </a:r>
          </a:p>
          <a:p>
            <a:pPr marL="342900" indent="-342900">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Python Programming Language</a:t>
            </a:r>
          </a:p>
          <a:p>
            <a:pPr marL="342900" indent="-342900">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Anaconda - Jupyter notebook</a:t>
            </a:r>
          </a:p>
          <a:p>
            <a:pPr marL="342900" indent="-342900">
              <a:lnSpc>
                <a:spcPct val="100000"/>
              </a:lnSpc>
              <a:buFont typeface="Wingdings" panose="05000000000000000000" pitchFamily="2" charset="2"/>
              <a:buChar char="Ø"/>
            </a:pPr>
            <a:endParaRPr sz="2100" dirty="0">
              <a:latin typeface="Lato"/>
              <a:cs typeface="Lato"/>
            </a:endParaRPr>
          </a:p>
        </p:txBody>
      </p:sp>
      <p:sp>
        <p:nvSpPr>
          <p:cNvPr id="18" name="object 7">
            <a:extLst>
              <a:ext uri="{FF2B5EF4-FFF2-40B4-BE49-F238E27FC236}">
                <a16:creationId xmlns:a16="http://schemas.microsoft.com/office/drawing/2014/main" id="{22DA25EF-5BE7-4A55-B0DA-3662A9827976}"/>
              </a:ext>
            </a:extLst>
          </p:cNvPr>
          <p:cNvSpPr txBox="1"/>
          <p:nvPr/>
        </p:nvSpPr>
        <p:spPr>
          <a:xfrm>
            <a:off x="674383" y="2347946"/>
            <a:ext cx="7623175" cy="2634054"/>
          </a:xfrm>
          <a:prstGeom prst="rect">
            <a:avLst/>
          </a:prstGeom>
        </p:spPr>
        <p:txBody>
          <a:bodyPr vert="horz" wrap="square" lIns="0" tIns="154940" rIns="0" bIns="0" rtlCol="0">
            <a:spAutoFit/>
          </a:bodyPr>
          <a:lstStyle/>
          <a:p>
            <a:pPr marL="342900" indent="-342900">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Required packages</a:t>
            </a:r>
          </a:p>
          <a:p>
            <a:pPr marL="1257300" lvl="2"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numpy</a:t>
            </a:r>
          </a:p>
          <a:p>
            <a:pPr marL="1257300" lvl="2"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pandas</a:t>
            </a:r>
          </a:p>
          <a:p>
            <a:pPr marL="1257300" lvl="2"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sklearn </a:t>
            </a:r>
          </a:p>
          <a:p>
            <a:pPr marL="1257300" lvl="2"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tkinter </a:t>
            </a:r>
          </a:p>
          <a:p>
            <a:pPr marL="1257300" lvl="2"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Matplotlib</a:t>
            </a:r>
          </a:p>
          <a:p>
            <a:pPr marL="1257300" lvl="2"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nltk </a:t>
            </a:r>
          </a:p>
          <a:p>
            <a:pPr marL="342900" indent="-342900">
              <a:lnSpc>
                <a:spcPct val="100000"/>
              </a:lnSpc>
              <a:buFont typeface="Wingdings" panose="05000000000000000000" pitchFamily="2" charset="2"/>
              <a:buChar char="Ø"/>
            </a:pPr>
            <a:endParaRPr lang="en-US" sz="2100" dirty="0">
              <a:latin typeface="Lato"/>
              <a:cs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12" y="5264089"/>
            <a:ext cx="0" cy="914400"/>
          </a:xfrm>
          <a:custGeom>
            <a:avLst/>
            <a:gdLst/>
            <a:ahLst/>
            <a:cxnLst/>
            <a:rect l="l" t="t" r="r" b="b"/>
            <a:pathLst>
              <a:path h="914400">
                <a:moveTo>
                  <a:pt x="0" y="914398"/>
                </a:moveTo>
                <a:lnTo>
                  <a:pt x="0" y="0"/>
                </a:lnTo>
              </a:path>
            </a:pathLst>
          </a:custGeom>
          <a:ln w="19049">
            <a:solidFill>
              <a:srgbClr val="1482AA"/>
            </a:solidFill>
          </a:ln>
        </p:spPr>
        <p:txBody>
          <a:bodyPr wrap="square" lIns="0" tIns="0" rIns="0" bIns="0" rtlCol="0"/>
          <a:lstStyle/>
          <a:p>
            <a:endParaRPr/>
          </a:p>
        </p:txBody>
      </p:sp>
      <p:sp>
        <p:nvSpPr>
          <p:cNvPr id="3" name="object 3"/>
          <p:cNvSpPr/>
          <p:nvPr/>
        </p:nvSpPr>
        <p:spPr>
          <a:xfrm>
            <a:off x="8297558" y="809835"/>
            <a:ext cx="806573" cy="80658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9365" y="965199"/>
            <a:ext cx="6880225" cy="5041900"/>
          </a:xfrm>
          <a:prstGeom prst="rect">
            <a:avLst/>
          </a:prstGeom>
        </p:spPr>
        <p:txBody>
          <a:bodyPr vert="horz" wrap="square" lIns="0" tIns="0" rIns="0" bIns="0" rtlCol="0">
            <a:spAutoFit/>
          </a:bodyPr>
          <a:lstStyle/>
          <a:p>
            <a:pPr>
              <a:lnSpc>
                <a:spcPts val="3275"/>
              </a:lnSpc>
            </a:pPr>
            <a:r>
              <a:rPr sz="3000" b="1" dirty="0">
                <a:solidFill>
                  <a:srgbClr val="BF0000"/>
                </a:solidFill>
                <a:latin typeface="Times New Roman"/>
                <a:cs typeface="Times New Roman"/>
              </a:rPr>
              <a:t>Why </a:t>
            </a:r>
            <a:r>
              <a:rPr sz="3000" b="1" spc="-5" dirty="0">
                <a:solidFill>
                  <a:srgbClr val="BF0000"/>
                </a:solidFill>
                <a:latin typeface="Times New Roman"/>
                <a:cs typeface="Times New Roman"/>
              </a:rPr>
              <a:t>Should </a:t>
            </a:r>
            <a:r>
              <a:rPr sz="3000" b="1" dirty="0">
                <a:solidFill>
                  <a:srgbClr val="BF0000"/>
                </a:solidFill>
                <a:latin typeface="Times New Roman"/>
                <a:cs typeface="Times New Roman"/>
              </a:rPr>
              <a:t>I </a:t>
            </a:r>
            <a:r>
              <a:rPr sz="3000" b="1" spc="-5" dirty="0">
                <a:solidFill>
                  <a:srgbClr val="BF0000"/>
                </a:solidFill>
                <a:latin typeface="Times New Roman"/>
                <a:cs typeface="Times New Roman"/>
              </a:rPr>
              <a:t>Study </a:t>
            </a:r>
            <a:r>
              <a:rPr sz="3000" b="1" dirty="0">
                <a:solidFill>
                  <a:srgbClr val="BF0000"/>
                </a:solidFill>
                <a:latin typeface="Times New Roman"/>
                <a:cs typeface="Times New Roman"/>
              </a:rPr>
              <a:t>this</a:t>
            </a:r>
            <a:r>
              <a:rPr sz="3000" b="1" spc="-30" dirty="0">
                <a:solidFill>
                  <a:srgbClr val="BF0000"/>
                </a:solidFill>
                <a:latin typeface="Times New Roman"/>
                <a:cs typeface="Times New Roman"/>
              </a:rPr>
              <a:t> </a:t>
            </a:r>
            <a:r>
              <a:rPr sz="3000" b="1" spc="-5" dirty="0">
                <a:solidFill>
                  <a:srgbClr val="BF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 HYDERABAD College </a:t>
            </a:r>
            <a:r>
              <a:rPr sz="1500" b="1" dirty="0">
                <a:solidFill>
                  <a:srgbClr val="FFFFFF"/>
                </a:solidFill>
                <a:latin typeface="Times New Roman"/>
                <a:cs typeface="Times New Roman"/>
              </a:rPr>
              <a:t>of </a:t>
            </a:r>
            <a:r>
              <a:rPr sz="1500" b="1" spc="-5" dirty="0">
                <a:solidFill>
                  <a:srgbClr val="FFFFFF"/>
                </a:solidFill>
                <a:latin typeface="Times New Roman"/>
                <a:cs typeface="Times New Roman"/>
              </a:rPr>
              <a:t>Engineering </a:t>
            </a:r>
            <a:r>
              <a:rPr sz="1500" b="1" dirty="0">
                <a:solidFill>
                  <a:srgbClr val="FFFFFF"/>
                </a:solidFill>
                <a:latin typeface="Times New Roman"/>
                <a:cs typeface="Times New Roman"/>
              </a:rPr>
              <a:t>for</a:t>
            </a:r>
            <a:r>
              <a:rPr sz="1500" b="1" spc="-14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sp>
        <p:nvSpPr>
          <p:cNvPr id="5" name="object 5"/>
          <p:cNvSpPr/>
          <p:nvPr/>
        </p:nvSpPr>
        <p:spPr>
          <a:xfrm>
            <a:off x="-6341" y="0"/>
            <a:ext cx="9156681" cy="6857986"/>
          </a:xfrm>
          <a:prstGeom prst="rect">
            <a:avLst/>
          </a:prstGeom>
          <a:blipFill>
            <a:blip r:embed="rId3" cstate="print"/>
            <a:stretch>
              <a:fillRect/>
            </a:stretch>
          </a:blipFill>
        </p:spPr>
        <p:txBody>
          <a:bodyPr wrap="square" lIns="0" tIns="0" rIns="0" bIns="0" rtlCol="0"/>
          <a:lstStyle/>
          <a:p>
            <a:endParaRPr dirty="0"/>
          </a:p>
        </p:txBody>
      </p:sp>
      <p:sp>
        <p:nvSpPr>
          <p:cNvPr id="8" name="Title 7">
            <a:extLst>
              <a:ext uri="{FF2B5EF4-FFF2-40B4-BE49-F238E27FC236}">
                <a16:creationId xmlns:a16="http://schemas.microsoft.com/office/drawing/2014/main" id="{913229B0-F2DA-460C-8EC0-1CCD92B43F2A}"/>
              </a:ext>
            </a:extLst>
          </p:cNvPr>
          <p:cNvSpPr>
            <a:spLocks noGrp="1"/>
          </p:cNvSpPr>
          <p:nvPr>
            <p:ph type="title"/>
          </p:nvPr>
        </p:nvSpPr>
        <p:spPr>
          <a:xfrm>
            <a:off x="1295400" y="1538318"/>
            <a:ext cx="4800600" cy="369332"/>
          </a:xfrm>
        </p:spPr>
        <p:txBody>
          <a:bodyPr/>
          <a:lstStyle/>
          <a:p>
            <a:r>
              <a:rPr lang="en-US" sz="2400" dirty="0"/>
              <a:t>Algorithm Models / classifiers</a:t>
            </a:r>
            <a:endParaRPr lang="en-IN" sz="2400" dirty="0"/>
          </a:p>
        </p:txBody>
      </p:sp>
      <p:sp>
        <p:nvSpPr>
          <p:cNvPr id="12" name="object 7">
            <a:extLst>
              <a:ext uri="{FF2B5EF4-FFF2-40B4-BE49-F238E27FC236}">
                <a16:creationId xmlns:a16="http://schemas.microsoft.com/office/drawing/2014/main" id="{A0473E10-1C96-4D90-927C-7903A1A8A7CB}"/>
              </a:ext>
            </a:extLst>
          </p:cNvPr>
          <p:cNvSpPr txBox="1"/>
          <p:nvPr/>
        </p:nvSpPr>
        <p:spPr>
          <a:xfrm>
            <a:off x="1634025" y="1950538"/>
            <a:ext cx="7004142" cy="2941831"/>
          </a:xfrm>
          <a:prstGeom prst="rect">
            <a:avLst/>
          </a:prstGeom>
        </p:spPr>
        <p:txBody>
          <a:bodyPr vert="horz" wrap="square" lIns="0" tIns="154940" rIns="0" bIns="0" rtlCol="0">
            <a:spAutoFit/>
          </a:bodyPr>
          <a:lstStyle/>
          <a:p>
            <a:pPr>
              <a:lnSpc>
                <a:spcPct val="100000"/>
              </a:lnSpc>
            </a:pPr>
            <a:endParaRPr lang="en-US" sz="2100" dirty="0">
              <a:latin typeface="Lato"/>
              <a:cs typeface="Lato"/>
            </a:endParaRP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Decision Tree</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Random Forest </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Naïve Bayes</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Logistic Regression</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SVM</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KNN</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VotingClassifier</a:t>
            </a:r>
          </a:p>
          <a:p>
            <a:endParaRPr lang="en-IN" sz="2000" dirty="0">
              <a:latin typeface="Times New Roman" panose="02020603050405020304" pitchFamily="18" charset="0"/>
              <a:cs typeface="Times New Roman" panose="02020603050405020304" pitchFamily="18" charset="0"/>
            </a:endParaRPr>
          </a:p>
        </p:txBody>
      </p:sp>
      <p:sp>
        <p:nvSpPr>
          <p:cNvPr id="9" name="object 7">
            <a:extLst>
              <a:ext uri="{FF2B5EF4-FFF2-40B4-BE49-F238E27FC236}">
                <a16:creationId xmlns:a16="http://schemas.microsoft.com/office/drawing/2014/main" id="{85E09503-C217-4757-A9D8-8FC9564E5400}"/>
              </a:ext>
            </a:extLst>
          </p:cNvPr>
          <p:cNvSpPr txBox="1"/>
          <p:nvPr/>
        </p:nvSpPr>
        <p:spPr>
          <a:xfrm>
            <a:off x="863508" y="3191830"/>
            <a:ext cx="7004142" cy="787395"/>
          </a:xfrm>
          <a:prstGeom prst="rect">
            <a:avLst/>
          </a:prstGeom>
        </p:spPr>
        <p:txBody>
          <a:bodyPr vert="horz" wrap="square" lIns="0" tIns="154940" rIns="0" bIns="0" rtlCol="0">
            <a:spAutoFit/>
          </a:bodyPr>
          <a:lstStyle/>
          <a:p>
            <a:pPr>
              <a:lnSpc>
                <a:spcPct val="100000"/>
              </a:lnSpc>
            </a:pPr>
            <a:endParaRPr lang="en-US" sz="2100" dirty="0">
              <a:latin typeface="Lato"/>
              <a:cs typeface="Lato"/>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6815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97558" y="809835"/>
            <a:ext cx="806573" cy="806583"/>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9365" y="965199"/>
            <a:ext cx="6880225" cy="5041900"/>
          </a:xfrm>
          <a:prstGeom prst="rect">
            <a:avLst/>
          </a:prstGeom>
        </p:spPr>
        <p:txBody>
          <a:bodyPr vert="horz" wrap="square" lIns="0" tIns="0" rIns="0" bIns="0" rtlCol="0">
            <a:spAutoFit/>
          </a:bodyPr>
          <a:lstStyle/>
          <a:p>
            <a:pPr>
              <a:lnSpc>
                <a:spcPts val="3275"/>
              </a:lnSpc>
            </a:pPr>
            <a:r>
              <a:rPr sz="3000" b="1" dirty="0">
                <a:solidFill>
                  <a:srgbClr val="BF0000"/>
                </a:solidFill>
                <a:latin typeface="Times New Roman"/>
                <a:cs typeface="Times New Roman"/>
              </a:rPr>
              <a:t>Why </a:t>
            </a:r>
            <a:r>
              <a:rPr sz="3000" b="1" spc="-5" dirty="0">
                <a:solidFill>
                  <a:srgbClr val="BF0000"/>
                </a:solidFill>
                <a:latin typeface="Times New Roman"/>
                <a:cs typeface="Times New Roman"/>
              </a:rPr>
              <a:t>Should </a:t>
            </a:r>
            <a:r>
              <a:rPr sz="3000" b="1" dirty="0">
                <a:solidFill>
                  <a:srgbClr val="BF0000"/>
                </a:solidFill>
                <a:latin typeface="Times New Roman"/>
                <a:cs typeface="Times New Roman"/>
              </a:rPr>
              <a:t>I </a:t>
            </a:r>
            <a:r>
              <a:rPr sz="3000" b="1" spc="-5" dirty="0">
                <a:solidFill>
                  <a:srgbClr val="BF0000"/>
                </a:solidFill>
                <a:latin typeface="Times New Roman"/>
                <a:cs typeface="Times New Roman"/>
              </a:rPr>
              <a:t>Study </a:t>
            </a:r>
            <a:r>
              <a:rPr sz="3000" b="1" dirty="0">
                <a:solidFill>
                  <a:srgbClr val="BF0000"/>
                </a:solidFill>
                <a:latin typeface="Times New Roman"/>
                <a:cs typeface="Times New Roman"/>
              </a:rPr>
              <a:t>this</a:t>
            </a:r>
            <a:r>
              <a:rPr sz="3000" b="1" spc="-30" dirty="0">
                <a:solidFill>
                  <a:srgbClr val="BF0000"/>
                </a:solidFill>
                <a:latin typeface="Times New Roman"/>
                <a:cs typeface="Times New Roman"/>
              </a:rPr>
              <a:t> </a:t>
            </a:r>
            <a:r>
              <a:rPr sz="3000" b="1" spc="-5" dirty="0">
                <a:solidFill>
                  <a:srgbClr val="BF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 HYDERABAD College </a:t>
            </a:r>
            <a:r>
              <a:rPr sz="1500" b="1" dirty="0">
                <a:solidFill>
                  <a:srgbClr val="FFFFFF"/>
                </a:solidFill>
                <a:latin typeface="Times New Roman"/>
                <a:cs typeface="Times New Roman"/>
              </a:rPr>
              <a:t>of </a:t>
            </a:r>
            <a:r>
              <a:rPr sz="1500" b="1" spc="-5" dirty="0">
                <a:solidFill>
                  <a:srgbClr val="FFFFFF"/>
                </a:solidFill>
                <a:latin typeface="Times New Roman"/>
                <a:cs typeface="Times New Roman"/>
              </a:rPr>
              <a:t>Engineering </a:t>
            </a:r>
            <a:r>
              <a:rPr sz="1500" b="1" dirty="0">
                <a:solidFill>
                  <a:srgbClr val="FFFFFF"/>
                </a:solidFill>
                <a:latin typeface="Times New Roman"/>
                <a:cs typeface="Times New Roman"/>
              </a:rPr>
              <a:t>for</a:t>
            </a:r>
            <a:r>
              <a:rPr sz="1500" b="1" spc="-14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sp>
        <p:nvSpPr>
          <p:cNvPr id="4" name="object 4"/>
          <p:cNvSpPr/>
          <p:nvPr/>
        </p:nvSpPr>
        <p:spPr>
          <a:xfrm>
            <a:off x="-6349" y="0"/>
            <a:ext cx="9156681" cy="6857986"/>
          </a:xfrm>
          <a:prstGeom prst="rect">
            <a:avLst/>
          </a:prstGeom>
          <a:blipFill>
            <a:blip r:embed="rId3" cstate="print"/>
            <a:stretch>
              <a:fillRect/>
            </a:stretch>
          </a:blipFill>
        </p:spPr>
        <p:txBody>
          <a:bodyPr wrap="square" lIns="0" tIns="0" rIns="0" bIns="0" rtlCol="0"/>
          <a:lstStyle/>
          <a:p>
            <a:endParaRPr dirty="0"/>
          </a:p>
        </p:txBody>
      </p:sp>
      <p:sp>
        <p:nvSpPr>
          <p:cNvPr id="5" name="object 5"/>
          <p:cNvSpPr txBox="1">
            <a:spLocks noGrp="1"/>
          </p:cNvSpPr>
          <p:nvPr>
            <p:ph type="title"/>
          </p:nvPr>
        </p:nvSpPr>
        <p:spPr>
          <a:xfrm>
            <a:off x="2010541" y="107931"/>
            <a:ext cx="4907280" cy="695960"/>
          </a:xfrm>
          <a:prstGeom prst="rect">
            <a:avLst/>
          </a:prstGeom>
        </p:spPr>
        <p:txBody>
          <a:bodyPr vert="horz" wrap="square" lIns="0" tIns="12700" rIns="0" bIns="0" rtlCol="0">
            <a:spAutoFit/>
          </a:bodyPr>
          <a:lstStyle/>
          <a:p>
            <a:pPr marL="12700">
              <a:lnSpc>
                <a:spcPct val="100000"/>
              </a:lnSpc>
              <a:spcBef>
                <a:spcPts val="100"/>
              </a:spcBef>
            </a:pPr>
            <a:r>
              <a:rPr sz="4400" b="0" spc="-5" dirty="0">
                <a:latin typeface="Times New Roman"/>
                <a:cs typeface="Times New Roman"/>
              </a:rPr>
              <a:t>System</a:t>
            </a:r>
            <a:r>
              <a:rPr sz="4400" b="0" spc="-90" dirty="0">
                <a:latin typeface="Times New Roman"/>
                <a:cs typeface="Times New Roman"/>
              </a:rPr>
              <a:t> </a:t>
            </a:r>
            <a:r>
              <a:rPr sz="4400" b="0" spc="-5" dirty="0">
                <a:latin typeface="Times New Roman"/>
                <a:cs typeface="Times New Roman"/>
              </a:rPr>
              <a:t>Requirements</a:t>
            </a:r>
            <a:endParaRPr sz="4400">
              <a:latin typeface="Times New Roman"/>
              <a:cs typeface="Times New Roman"/>
            </a:endParaRPr>
          </a:p>
        </p:txBody>
      </p:sp>
      <p:graphicFrame>
        <p:nvGraphicFramePr>
          <p:cNvPr id="8" name="Table 7">
            <a:extLst>
              <a:ext uri="{FF2B5EF4-FFF2-40B4-BE49-F238E27FC236}">
                <a16:creationId xmlns:a16="http://schemas.microsoft.com/office/drawing/2014/main" id="{671EF739-0358-44EF-ABCF-B24E1D8E2E24}"/>
              </a:ext>
            </a:extLst>
          </p:cNvPr>
          <p:cNvGraphicFramePr>
            <a:graphicFrameLocks noGrp="1"/>
          </p:cNvGraphicFramePr>
          <p:nvPr>
            <p:extLst>
              <p:ext uri="{D42A27DB-BD31-4B8C-83A1-F6EECF244321}">
                <p14:modId xmlns:p14="http://schemas.microsoft.com/office/powerpoint/2010/main" val="2464363424"/>
              </p:ext>
            </p:extLst>
          </p:nvPr>
        </p:nvGraphicFramePr>
        <p:xfrm>
          <a:off x="1143000" y="2116772"/>
          <a:ext cx="6781800" cy="3522028"/>
        </p:xfrm>
        <a:graphic>
          <a:graphicData uri="http://schemas.openxmlformats.org/drawingml/2006/table">
            <a:tbl>
              <a:tblPr/>
              <a:tblGrid>
                <a:gridCol w="3390900">
                  <a:extLst>
                    <a:ext uri="{9D8B030D-6E8A-4147-A177-3AD203B41FA5}">
                      <a16:colId xmlns:a16="http://schemas.microsoft.com/office/drawing/2014/main" val="3388696820"/>
                    </a:ext>
                  </a:extLst>
                </a:gridCol>
                <a:gridCol w="3390900">
                  <a:extLst>
                    <a:ext uri="{9D8B030D-6E8A-4147-A177-3AD203B41FA5}">
                      <a16:colId xmlns:a16="http://schemas.microsoft.com/office/drawing/2014/main" val="633295611"/>
                    </a:ext>
                  </a:extLst>
                </a:gridCol>
              </a:tblGrid>
              <a:tr h="1258949">
                <a:tc>
                  <a:txBody>
                    <a:bodyPr/>
                    <a:lstStyle/>
                    <a:p>
                      <a:pPr algn="ctr" rtl="0" fontAlgn="t">
                        <a:spcBef>
                          <a:spcPts val="0"/>
                        </a:spcBef>
                        <a:spcAft>
                          <a:spcPts val="0"/>
                        </a:spcAft>
                      </a:pPr>
                      <a:br>
                        <a:rPr lang="en-IN">
                          <a:effectLst/>
                        </a:rPr>
                      </a:br>
                      <a:r>
                        <a:rPr lang="en-IN" sz="1800" b="0" i="0" u="none" strike="noStrike">
                          <a:solidFill>
                            <a:srgbClr val="C00000"/>
                          </a:solidFill>
                          <a:effectLst/>
                          <a:latin typeface="Calibri" panose="020F0502020204030204" pitchFamily="34" charset="0"/>
                        </a:rPr>
                        <a:t>ENVIRONMENT</a:t>
                      </a:r>
                      <a:endParaRPr lang="en-IN">
                        <a:effectLst/>
                      </a:endParaRPr>
                    </a:p>
                  </a:txBody>
                  <a:tcPr marL="63500" marR="63500" marT="31750" marB="31750">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8465"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DE9D8"/>
                    </a:solidFill>
                  </a:tcPr>
                </a:tc>
                <a:tc>
                  <a:txBody>
                    <a:bodyPr/>
                    <a:lstStyle/>
                    <a:p>
                      <a:pPr algn="ctr" rtl="0" fontAlgn="t">
                        <a:spcBef>
                          <a:spcPts val="0"/>
                        </a:spcBef>
                        <a:spcAft>
                          <a:spcPts val="0"/>
                        </a:spcAft>
                      </a:pPr>
                      <a:br>
                        <a:rPr lang="en-IN" dirty="0">
                          <a:effectLst/>
                        </a:rPr>
                      </a:br>
                      <a:r>
                        <a:rPr lang="en-IN" sz="1800" b="0" i="0" u="none" strike="noStrike" dirty="0">
                          <a:solidFill>
                            <a:srgbClr val="C00000"/>
                          </a:solidFill>
                          <a:effectLst/>
                          <a:latin typeface="Calibri" panose="020F0502020204030204" pitchFamily="34" charset="0"/>
                        </a:rPr>
                        <a:t>SPECIFICATIONS</a:t>
                      </a:r>
                      <a:endParaRPr lang="en-IN" dirty="0">
                        <a:effectLst/>
                      </a:endParaRPr>
                    </a:p>
                    <a:p>
                      <a:pPr fontAlgn="t"/>
                      <a:br>
                        <a:rPr lang="en-IN" dirty="0">
                          <a:effectLst/>
                        </a:rPr>
                      </a:br>
                      <a:endParaRPr lang="en-IN" dirty="0">
                        <a:effectLst/>
                      </a:endParaRPr>
                    </a:p>
                  </a:txBody>
                  <a:tcPr marL="63500" marR="63500" marT="31750" marB="31750">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8465"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FDE9D8"/>
                    </a:solidFill>
                  </a:tcPr>
                </a:tc>
                <a:extLst>
                  <a:ext uri="{0D108BD9-81ED-4DB2-BD59-A6C34878D82A}">
                    <a16:rowId xmlns:a16="http://schemas.microsoft.com/office/drawing/2014/main" val="3549850432"/>
                  </a:ext>
                </a:extLst>
              </a:tr>
              <a:tr h="1301649">
                <a:tc>
                  <a:txBody>
                    <a:bodyPr/>
                    <a:lstStyle/>
                    <a:p>
                      <a:pPr rtl="0" fontAlgn="t">
                        <a:spcBef>
                          <a:spcPts val="0"/>
                        </a:spcBef>
                        <a:spcAft>
                          <a:spcPts val="0"/>
                        </a:spcAft>
                      </a:pPr>
                      <a:br>
                        <a:rPr lang="en-IN" dirty="0">
                          <a:effectLst/>
                        </a:rPr>
                      </a:br>
                      <a:br>
                        <a:rPr lang="en-IN" dirty="0">
                          <a:effectLst/>
                        </a:rPr>
                      </a:br>
                      <a:r>
                        <a:rPr lang="en-IN" sz="1800" b="0" i="0" u="none" strike="noStrike" dirty="0">
                          <a:solidFill>
                            <a:srgbClr val="000000"/>
                          </a:solidFill>
                          <a:effectLst/>
                          <a:latin typeface="Calibri" panose="020F0502020204030204" pitchFamily="34" charset="0"/>
                        </a:rPr>
                        <a:t>          </a:t>
                      </a:r>
                      <a:r>
                        <a:rPr lang="en-IN" sz="1800" b="0" i="0" u="none" strike="noStrike" dirty="0">
                          <a:solidFill>
                            <a:schemeClr val="tx1"/>
                          </a:solidFill>
                          <a:effectLst/>
                          <a:latin typeface="+mn-lt"/>
                        </a:rPr>
                        <a:t>          </a:t>
                      </a:r>
                      <a:r>
                        <a:rPr lang="en-IN" sz="1800" b="0" i="0" u="none" strike="noStrike" dirty="0">
                          <a:solidFill>
                            <a:srgbClr val="000000"/>
                          </a:solidFill>
                          <a:effectLst/>
                          <a:latin typeface="Calibri" panose="020F0502020204030204" pitchFamily="34" charset="0"/>
                        </a:rPr>
                        <a:t>HARDWARE</a:t>
                      </a:r>
                      <a:endParaRPr lang="en-IN" dirty="0">
                        <a:effectLst/>
                      </a:endParaRPr>
                    </a:p>
                  </a:txBody>
                  <a:tcPr marL="63500" marR="63500" marT="31750" marB="31750">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8465" cap="flat" cmpd="sng" algn="ctr">
                      <a:solidFill>
                        <a:srgbClr val="FFFFFF"/>
                      </a:solidFill>
                      <a:prstDash val="solid"/>
                      <a:round/>
                      <a:headEnd type="none" w="med" len="med"/>
                      <a:tailEnd type="none" w="med" len="med"/>
                    </a:lnB>
                    <a:solidFill>
                      <a:srgbClr val="FDE9D8"/>
                    </a:solidFill>
                  </a:tcPr>
                </a:tc>
                <a:tc>
                  <a:txBody>
                    <a:bodyPr/>
                    <a:lstStyle/>
                    <a:p>
                      <a:pPr rtl="0" fontAlgn="t">
                        <a:spcBef>
                          <a:spcPts val="0"/>
                        </a:spcBef>
                        <a:spcAft>
                          <a:spcPts val="0"/>
                        </a:spcAft>
                      </a:pPr>
                      <a:r>
                        <a:rPr lang="en-US" sz="1800" b="0" i="0" u="none" strike="noStrike">
                          <a:solidFill>
                            <a:srgbClr val="000000"/>
                          </a:solidFill>
                          <a:effectLst/>
                          <a:latin typeface="Calibri" panose="020F0502020204030204" pitchFamily="34" charset="0"/>
                        </a:rPr>
                        <a:t>Processor - Any Intel Processor</a:t>
                      </a:r>
                      <a:endParaRPr lang="en-US">
                        <a:effectLst/>
                      </a:endParaRPr>
                    </a:p>
                    <a:p>
                      <a:pPr rtl="0" fontAlgn="t">
                        <a:spcBef>
                          <a:spcPts val="0"/>
                        </a:spcBef>
                        <a:spcAft>
                          <a:spcPts val="0"/>
                        </a:spcAft>
                      </a:pPr>
                      <a:r>
                        <a:rPr lang="en-US" sz="1800" b="0" i="0" u="none" strike="noStrike">
                          <a:solidFill>
                            <a:srgbClr val="000000"/>
                          </a:solidFill>
                          <a:effectLst/>
                          <a:latin typeface="Calibri" panose="020F0502020204030204" pitchFamily="34" charset="0"/>
                        </a:rPr>
                        <a:t>Memory(RAM) - 4 GB and more</a:t>
                      </a:r>
                      <a:endParaRPr lang="en-US">
                        <a:effectLst/>
                      </a:endParaRPr>
                    </a:p>
                    <a:p>
                      <a:pPr rtl="0" fontAlgn="t">
                        <a:spcBef>
                          <a:spcPts val="0"/>
                        </a:spcBef>
                        <a:spcAft>
                          <a:spcPts val="0"/>
                        </a:spcAft>
                      </a:pPr>
                      <a:r>
                        <a:rPr lang="en-US" sz="1800" b="0" i="0" u="none" strike="noStrike">
                          <a:solidFill>
                            <a:srgbClr val="000000"/>
                          </a:solidFill>
                          <a:effectLst/>
                          <a:latin typeface="Calibri" panose="020F0502020204030204" pitchFamily="34" charset="0"/>
                        </a:rPr>
                        <a:t>Speed - 1GHZ and more</a:t>
                      </a:r>
                      <a:endParaRPr lang="en-US">
                        <a:effectLst/>
                      </a:endParaRPr>
                    </a:p>
                  </a:txBody>
                  <a:tcPr marL="63500" marR="63500" marT="31750" marB="31750">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8465" cap="flat" cmpd="sng" algn="ctr">
                      <a:solidFill>
                        <a:srgbClr val="FFFFFF"/>
                      </a:solidFill>
                      <a:prstDash val="solid"/>
                      <a:round/>
                      <a:headEnd type="none" w="med" len="med"/>
                      <a:tailEnd type="none" w="med" len="med"/>
                    </a:lnB>
                    <a:solidFill>
                      <a:srgbClr val="FDE9D8"/>
                    </a:solidFill>
                  </a:tcPr>
                </a:tc>
                <a:extLst>
                  <a:ext uri="{0D108BD9-81ED-4DB2-BD59-A6C34878D82A}">
                    <a16:rowId xmlns:a16="http://schemas.microsoft.com/office/drawing/2014/main" val="1352077563"/>
                  </a:ext>
                </a:extLst>
              </a:tr>
              <a:tr h="961430">
                <a:tc>
                  <a:txBody>
                    <a:bodyPr/>
                    <a:lstStyle/>
                    <a:p>
                      <a:pPr algn="ctr" rtl="0" fontAlgn="t">
                        <a:spcBef>
                          <a:spcPts val="0"/>
                        </a:spcBef>
                        <a:spcAft>
                          <a:spcPts val="0"/>
                        </a:spcAft>
                      </a:pPr>
                      <a:r>
                        <a:rPr lang="en-IN" sz="1800" b="0" i="0" u="none" strike="noStrike" dirty="0">
                          <a:solidFill>
                            <a:srgbClr val="000000"/>
                          </a:solidFill>
                          <a:effectLst/>
                          <a:latin typeface="Calibri" panose="020F0502020204030204" pitchFamily="34" charset="0"/>
                        </a:rPr>
                        <a:t>             </a:t>
                      </a:r>
                    </a:p>
                    <a:p>
                      <a:pPr algn="ctr" rtl="0" fontAlgn="t">
                        <a:spcBef>
                          <a:spcPts val="0"/>
                        </a:spcBef>
                        <a:spcAft>
                          <a:spcPts val="0"/>
                        </a:spcAft>
                      </a:pPr>
                      <a:r>
                        <a:rPr lang="en-IN" sz="1800" b="0" i="0" u="none" strike="noStrike" dirty="0">
                          <a:solidFill>
                            <a:srgbClr val="000000"/>
                          </a:solidFill>
                          <a:effectLst/>
                          <a:latin typeface="Calibri" panose="020F0502020204030204" pitchFamily="34" charset="0"/>
                        </a:rPr>
                        <a:t>SOFTWARE </a:t>
                      </a:r>
                      <a:endParaRPr lang="en-IN" dirty="0">
                        <a:effectLst/>
                      </a:endParaRPr>
                    </a:p>
                  </a:txBody>
                  <a:tcPr marL="63500" marR="63500" marT="31750" marB="31750">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8465" cap="flat" cmpd="sng" algn="ctr">
                      <a:solidFill>
                        <a:srgbClr val="FFFFFF"/>
                      </a:solidFill>
                      <a:prstDash val="solid"/>
                      <a:round/>
                      <a:headEnd type="none" w="med" len="med"/>
                      <a:tailEnd type="none" w="med" len="med"/>
                    </a:lnT>
                    <a:lnB w="8465" cap="flat" cmpd="sng" algn="ctr">
                      <a:solidFill>
                        <a:srgbClr val="FFFFFF"/>
                      </a:solidFill>
                      <a:prstDash val="solid"/>
                      <a:round/>
                      <a:headEnd type="none" w="med" len="med"/>
                      <a:tailEnd type="none" w="med" len="med"/>
                    </a:lnB>
                    <a:solidFill>
                      <a:srgbClr val="FDE9D8"/>
                    </a:solidFill>
                  </a:tcPr>
                </a:tc>
                <a:tc>
                  <a:txBody>
                    <a:bodyPr/>
                    <a:lstStyle/>
                    <a:p>
                      <a:pPr rtl="0" fontAlgn="t">
                        <a:spcBef>
                          <a:spcPts val="0"/>
                        </a:spcBef>
                        <a:spcAft>
                          <a:spcPts val="0"/>
                        </a:spcAft>
                      </a:pPr>
                      <a:r>
                        <a:rPr lang="en-IN" sz="1800" b="0" i="0" u="none" strike="noStrike" dirty="0">
                          <a:solidFill>
                            <a:srgbClr val="000000"/>
                          </a:solidFill>
                          <a:effectLst/>
                          <a:latin typeface="Calibri" panose="020F0502020204030204" pitchFamily="34" charset="0"/>
                        </a:rPr>
                        <a:t>Python3</a:t>
                      </a:r>
                      <a:endParaRPr lang="en-IN" dirty="0">
                        <a:effectLst/>
                      </a:endParaRPr>
                    </a:p>
                    <a:p>
                      <a:pPr rtl="0" fontAlgn="t">
                        <a:spcBef>
                          <a:spcPts val="0"/>
                        </a:spcBef>
                        <a:spcAft>
                          <a:spcPts val="0"/>
                        </a:spcAft>
                      </a:pPr>
                      <a:r>
                        <a:rPr lang="en-IN" sz="1800" b="0" i="0" u="none" strike="noStrike" dirty="0">
                          <a:solidFill>
                            <a:srgbClr val="000000"/>
                          </a:solidFill>
                          <a:effectLst/>
                          <a:latin typeface="Calibri" panose="020F0502020204030204" pitchFamily="34" charset="0"/>
                        </a:rPr>
                        <a:t>OS - Windows 10</a:t>
                      </a:r>
                      <a:endParaRPr lang="en-IN" dirty="0">
                        <a:effectLst/>
                      </a:endParaRPr>
                    </a:p>
                    <a:p>
                      <a:pPr rtl="0" fontAlgn="t">
                        <a:spcBef>
                          <a:spcPts val="0"/>
                        </a:spcBef>
                        <a:spcAft>
                          <a:spcPts val="0"/>
                        </a:spcAft>
                      </a:pPr>
                      <a:r>
                        <a:rPr lang="en-IN" sz="1800" b="0" i="0" u="none" strike="noStrike" dirty="0">
                          <a:solidFill>
                            <a:srgbClr val="000000"/>
                          </a:solidFill>
                          <a:effectLst/>
                          <a:latin typeface="Calibri" panose="020F0502020204030204" pitchFamily="34" charset="0"/>
                        </a:rPr>
                        <a:t>Anakonda-Jupyter notebook</a:t>
                      </a:r>
                      <a:endParaRPr lang="en-IN" dirty="0">
                        <a:effectLst/>
                      </a:endParaRPr>
                    </a:p>
                  </a:txBody>
                  <a:tcPr marL="63500" marR="63500" marT="31750" marB="31750">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8465" cap="flat" cmpd="sng" algn="ctr">
                      <a:solidFill>
                        <a:srgbClr val="FFFFFF"/>
                      </a:solidFill>
                      <a:prstDash val="solid"/>
                      <a:round/>
                      <a:headEnd type="none" w="med" len="med"/>
                      <a:tailEnd type="none" w="med" len="med"/>
                    </a:lnT>
                    <a:lnB w="8465" cap="flat" cmpd="sng" algn="ctr">
                      <a:solidFill>
                        <a:srgbClr val="FFFFFF"/>
                      </a:solidFill>
                      <a:prstDash val="solid"/>
                      <a:round/>
                      <a:headEnd type="none" w="med" len="med"/>
                      <a:tailEnd type="none" w="med" len="med"/>
                    </a:lnB>
                    <a:solidFill>
                      <a:srgbClr val="FDE9D8"/>
                    </a:solidFill>
                  </a:tcPr>
                </a:tc>
                <a:extLst>
                  <a:ext uri="{0D108BD9-81ED-4DB2-BD59-A6C34878D82A}">
                    <a16:rowId xmlns:a16="http://schemas.microsoft.com/office/drawing/2014/main" val="1949436518"/>
                  </a:ext>
                </a:extLst>
              </a:tr>
            </a:tbl>
          </a:graphicData>
        </a:graphic>
      </p:graphicFrame>
      <p:sp>
        <p:nvSpPr>
          <p:cNvPr id="9" name="Rectangle 1">
            <a:extLst>
              <a:ext uri="{FF2B5EF4-FFF2-40B4-BE49-F238E27FC236}">
                <a16:creationId xmlns:a16="http://schemas.microsoft.com/office/drawing/2014/main" id="{85F82D67-DDD6-4046-8038-529F8E67E1A0}"/>
              </a:ext>
            </a:extLst>
          </p:cNvPr>
          <p:cNvSpPr>
            <a:spLocks noChangeArrowheads="1"/>
          </p:cNvSpPr>
          <p:nvPr/>
        </p:nvSpPr>
        <p:spPr bwMode="auto">
          <a:xfrm>
            <a:off x="2220913" y="21161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97558" y="809835"/>
            <a:ext cx="806573" cy="806583"/>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49365" y="965199"/>
            <a:ext cx="6880225" cy="5041900"/>
          </a:xfrm>
          <a:prstGeom prst="rect">
            <a:avLst/>
          </a:prstGeom>
        </p:spPr>
        <p:txBody>
          <a:bodyPr vert="horz" wrap="square" lIns="0" tIns="0" rIns="0" bIns="0" rtlCol="0">
            <a:spAutoFit/>
          </a:bodyPr>
          <a:lstStyle/>
          <a:p>
            <a:pPr>
              <a:lnSpc>
                <a:spcPts val="3275"/>
              </a:lnSpc>
            </a:pPr>
            <a:r>
              <a:rPr sz="3000" b="1" dirty="0">
                <a:solidFill>
                  <a:srgbClr val="BF0000"/>
                </a:solidFill>
                <a:latin typeface="Times New Roman"/>
                <a:cs typeface="Times New Roman"/>
              </a:rPr>
              <a:t>Why </a:t>
            </a:r>
            <a:r>
              <a:rPr sz="3000" b="1" spc="-5" dirty="0">
                <a:solidFill>
                  <a:srgbClr val="BF0000"/>
                </a:solidFill>
                <a:latin typeface="Times New Roman"/>
                <a:cs typeface="Times New Roman"/>
              </a:rPr>
              <a:t>Should </a:t>
            </a:r>
            <a:r>
              <a:rPr sz="3000" b="1" dirty="0">
                <a:solidFill>
                  <a:srgbClr val="BF0000"/>
                </a:solidFill>
                <a:latin typeface="Times New Roman"/>
                <a:cs typeface="Times New Roman"/>
              </a:rPr>
              <a:t>I </a:t>
            </a:r>
            <a:r>
              <a:rPr sz="3000" b="1" spc="-5" dirty="0">
                <a:solidFill>
                  <a:srgbClr val="BF0000"/>
                </a:solidFill>
                <a:latin typeface="Times New Roman"/>
                <a:cs typeface="Times New Roman"/>
              </a:rPr>
              <a:t>Study </a:t>
            </a:r>
            <a:r>
              <a:rPr sz="3000" b="1" dirty="0">
                <a:solidFill>
                  <a:srgbClr val="BF0000"/>
                </a:solidFill>
                <a:latin typeface="Times New Roman"/>
                <a:cs typeface="Times New Roman"/>
              </a:rPr>
              <a:t>this</a:t>
            </a:r>
            <a:r>
              <a:rPr sz="3000" b="1" spc="-30" dirty="0">
                <a:solidFill>
                  <a:srgbClr val="BF0000"/>
                </a:solidFill>
                <a:latin typeface="Times New Roman"/>
                <a:cs typeface="Times New Roman"/>
              </a:rPr>
              <a:t> </a:t>
            </a:r>
            <a:r>
              <a:rPr sz="3000" b="1" spc="-5" dirty="0">
                <a:solidFill>
                  <a:srgbClr val="BF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 HYDERABAD College </a:t>
            </a:r>
            <a:r>
              <a:rPr sz="1500" b="1" dirty="0">
                <a:solidFill>
                  <a:srgbClr val="FFFFFF"/>
                </a:solidFill>
                <a:latin typeface="Times New Roman"/>
                <a:cs typeface="Times New Roman"/>
              </a:rPr>
              <a:t>of </a:t>
            </a:r>
            <a:r>
              <a:rPr sz="1500" b="1" spc="-5" dirty="0">
                <a:solidFill>
                  <a:srgbClr val="FFFFFF"/>
                </a:solidFill>
                <a:latin typeface="Times New Roman"/>
                <a:cs typeface="Times New Roman"/>
              </a:rPr>
              <a:t>Engineering </a:t>
            </a:r>
            <a:r>
              <a:rPr sz="1500" b="1" dirty="0">
                <a:solidFill>
                  <a:srgbClr val="FFFFFF"/>
                </a:solidFill>
                <a:latin typeface="Times New Roman"/>
                <a:cs typeface="Times New Roman"/>
              </a:rPr>
              <a:t>for</a:t>
            </a:r>
            <a:r>
              <a:rPr sz="1500" b="1" spc="-14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sp>
        <p:nvSpPr>
          <p:cNvPr id="4" name="object 4"/>
          <p:cNvSpPr/>
          <p:nvPr/>
        </p:nvSpPr>
        <p:spPr>
          <a:xfrm>
            <a:off x="-6349" y="0"/>
            <a:ext cx="9156681" cy="6857986"/>
          </a:xfrm>
          <a:prstGeom prst="rect">
            <a:avLst/>
          </a:prstGeom>
          <a:blipFill>
            <a:blip r:embed="rId3" cstate="print"/>
            <a:stretch>
              <a:fillRect/>
            </a:stretch>
          </a:blipFill>
        </p:spPr>
        <p:txBody>
          <a:bodyPr wrap="square" lIns="0" tIns="0" rIns="0" bIns="0" rtlCol="0"/>
          <a:lstStyle/>
          <a:p>
            <a:endParaRPr dirty="0"/>
          </a:p>
        </p:txBody>
      </p:sp>
      <p:sp>
        <p:nvSpPr>
          <p:cNvPr id="5" name="object 5"/>
          <p:cNvSpPr txBox="1">
            <a:spLocks noGrp="1"/>
          </p:cNvSpPr>
          <p:nvPr>
            <p:ph type="title"/>
          </p:nvPr>
        </p:nvSpPr>
        <p:spPr>
          <a:xfrm>
            <a:off x="3508527" y="144199"/>
            <a:ext cx="1875659" cy="566822"/>
          </a:xfrm>
          <a:prstGeom prst="rect">
            <a:avLst/>
          </a:prstGeom>
        </p:spPr>
        <p:txBody>
          <a:bodyPr vert="horz" wrap="square" lIns="0" tIns="12700" rIns="0" bIns="0" rtlCol="0">
            <a:spAutoFit/>
          </a:bodyPr>
          <a:lstStyle/>
          <a:p>
            <a:pPr marL="12700">
              <a:lnSpc>
                <a:spcPct val="100000"/>
              </a:lnSpc>
              <a:spcBef>
                <a:spcPts val="100"/>
              </a:spcBef>
            </a:pPr>
            <a:r>
              <a:rPr lang="en-US" sz="3600" b="0" spc="-5" dirty="0"/>
              <a:t>TimeLine</a:t>
            </a:r>
            <a:endParaRPr sz="3600" dirty="0">
              <a:latin typeface="Times New Roman"/>
              <a:cs typeface="Times New Roman"/>
            </a:endParaRPr>
          </a:p>
        </p:txBody>
      </p:sp>
      <p:sp>
        <p:nvSpPr>
          <p:cNvPr id="9" name="Rectangle 1">
            <a:extLst>
              <a:ext uri="{FF2B5EF4-FFF2-40B4-BE49-F238E27FC236}">
                <a16:creationId xmlns:a16="http://schemas.microsoft.com/office/drawing/2014/main" id="{85F82D67-DDD6-4046-8038-529F8E67E1A0}"/>
              </a:ext>
            </a:extLst>
          </p:cNvPr>
          <p:cNvSpPr>
            <a:spLocks noChangeArrowheads="1"/>
          </p:cNvSpPr>
          <p:nvPr/>
        </p:nvSpPr>
        <p:spPr bwMode="auto">
          <a:xfrm>
            <a:off x="2220913" y="21161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7" name="Table 6">
            <a:extLst>
              <a:ext uri="{FF2B5EF4-FFF2-40B4-BE49-F238E27FC236}">
                <a16:creationId xmlns:a16="http://schemas.microsoft.com/office/drawing/2014/main" id="{7A2312E8-3F86-4B34-9F5C-545F9B84853A}"/>
              </a:ext>
            </a:extLst>
          </p:cNvPr>
          <p:cNvGraphicFramePr>
            <a:graphicFrameLocks noGrp="1"/>
          </p:cNvGraphicFramePr>
          <p:nvPr>
            <p:extLst>
              <p:ext uri="{D42A27DB-BD31-4B8C-83A1-F6EECF244321}">
                <p14:modId xmlns:p14="http://schemas.microsoft.com/office/powerpoint/2010/main" val="2655774266"/>
              </p:ext>
            </p:extLst>
          </p:nvPr>
        </p:nvGraphicFramePr>
        <p:xfrm>
          <a:off x="1032812" y="1676220"/>
          <a:ext cx="7078358" cy="4471025"/>
        </p:xfrm>
        <a:graphic>
          <a:graphicData uri="http://schemas.openxmlformats.org/drawingml/2006/table">
            <a:tbl>
              <a:tblPr/>
              <a:tblGrid>
                <a:gridCol w="1704394">
                  <a:extLst>
                    <a:ext uri="{9D8B030D-6E8A-4147-A177-3AD203B41FA5}">
                      <a16:colId xmlns:a16="http://schemas.microsoft.com/office/drawing/2014/main" val="286205111"/>
                    </a:ext>
                  </a:extLst>
                </a:gridCol>
                <a:gridCol w="5373964">
                  <a:extLst>
                    <a:ext uri="{9D8B030D-6E8A-4147-A177-3AD203B41FA5}">
                      <a16:colId xmlns:a16="http://schemas.microsoft.com/office/drawing/2014/main" val="3109601374"/>
                    </a:ext>
                  </a:extLst>
                </a:gridCol>
              </a:tblGrid>
              <a:tr h="1091635">
                <a:tc>
                  <a:txBody>
                    <a:bodyPr/>
                    <a:lstStyle/>
                    <a:p>
                      <a:pPr rtl="0" fontAlgn="t">
                        <a:spcBef>
                          <a:spcPts val="0"/>
                        </a:spcBef>
                        <a:spcAft>
                          <a:spcPts val="0"/>
                        </a:spcAft>
                      </a:pPr>
                      <a:r>
                        <a:rPr lang="en-IN" sz="1400" b="1" i="0" u="none" strike="noStrike" dirty="0">
                          <a:solidFill>
                            <a:srgbClr val="000000"/>
                          </a:solidFill>
                          <a:effectLst/>
                          <a:latin typeface="Arial" panose="020B0604020202020204" pitchFamily="34" charset="0"/>
                        </a:rPr>
                        <a:t>Review 0</a:t>
                      </a:r>
                      <a:endParaRPr lang="en-IN" dirty="0">
                        <a:effectLst/>
                      </a:endParaRPr>
                    </a:p>
                  </a:txBody>
                  <a:tcPr marL="63500" marR="63500" marT="63500" marB="63500">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rtl="0" fontAlgn="base">
                        <a:spcBef>
                          <a:spcPts val="0"/>
                        </a:spcBef>
                        <a:spcAft>
                          <a:spcPts val="0"/>
                        </a:spcAft>
                        <a:buFont typeface="Arial" panose="020B0604020202020204" pitchFamily="34" charset="0"/>
                        <a:buChar char="•"/>
                      </a:pPr>
                      <a:r>
                        <a:rPr lang="en-IN" sz="1400" b="0" i="0" u="none" strike="noStrike" dirty="0">
                          <a:solidFill>
                            <a:srgbClr val="000000"/>
                          </a:solidFill>
                          <a:effectLst/>
                          <a:latin typeface="Arial" panose="020B0604020202020204" pitchFamily="34" charset="0"/>
                        </a:rPr>
                        <a:t>Abstract</a:t>
                      </a:r>
                    </a:p>
                    <a:p>
                      <a:pPr rtl="0" fontAlgn="base">
                        <a:spcBef>
                          <a:spcPts val="0"/>
                        </a:spcBef>
                        <a:spcAft>
                          <a:spcPts val="0"/>
                        </a:spcAft>
                        <a:buFont typeface="Arial" panose="020B0604020202020204" pitchFamily="34" charset="0"/>
                        <a:buChar char="•"/>
                      </a:pPr>
                      <a:r>
                        <a:rPr lang="en-IN" sz="1400" b="0" i="0" u="none" strike="noStrike" dirty="0">
                          <a:solidFill>
                            <a:srgbClr val="000000"/>
                          </a:solidFill>
                          <a:effectLst/>
                          <a:latin typeface="Arial" panose="020B0604020202020204" pitchFamily="34" charset="0"/>
                        </a:rPr>
                        <a:t>Requirements and Specifications</a:t>
                      </a:r>
                    </a:p>
                  </a:txBody>
                  <a:tcPr marL="63500" marR="63500" marT="63500" marB="63500">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531959833"/>
                  </a:ext>
                </a:extLst>
              </a:tr>
              <a:tr h="1042145">
                <a:tc>
                  <a:txBody>
                    <a:bodyPr/>
                    <a:lstStyle/>
                    <a:p>
                      <a:pPr rtl="0" fontAlgn="t">
                        <a:spcBef>
                          <a:spcPts val="0"/>
                        </a:spcBef>
                        <a:spcAft>
                          <a:spcPts val="0"/>
                        </a:spcAft>
                      </a:pPr>
                      <a:r>
                        <a:rPr lang="en-IN" sz="1400" b="1" i="0" u="none" strike="noStrike">
                          <a:solidFill>
                            <a:srgbClr val="000000"/>
                          </a:solidFill>
                          <a:effectLst/>
                          <a:latin typeface="Arial" panose="020B0604020202020204" pitchFamily="34" charset="0"/>
                        </a:rPr>
                        <a:t>Review 1</a:t>
                      </a:r>
                      <a:endParaRPr lang="en-IN">
                        <a:effectLst/>
                      </a:endParaRPr>
                    </a:p>
                  </a:txBody>
                  <a:tcPr marL="63500" marR="63500" marT="63500" marB="63500">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rtl="0" fontAlgn="base">
                        <a:spcBef>
                          <a:spcPts val="0"/>
                        </a:spcBef>
                        <a:spcAft>
                          <a:spcPts val="0"/>
                        </a:spcAft>
                        <a:buFont typeface="Arial" panose="020B0604020202020204" pitchFamily="34" charset="0"/>
                        <a:buChar char="•"/>
                      </a:pPr>
                      <a:r>
                        <a:rPr lang="en-US" sz="1400" b="0" i="0" u="none" strike="noStrike" dirty="0">
                          <a:solidFill>
                            <a:srgbClr val="000000"/>
                          </a:solidFill>
                          <a:effectLst/>
                          <a:latin typeface="Arial" panose="020B0604020202020204" pitchFamily="34" charset="0"/>
                        </a:rPr>
                        <a:t>Dataset collection</a:t>
                      </a:r>
                    </a:p>
                    <a:p>
                      <a:pPr rtl="0" fontAlgn="base">
                        <a:spcBef>
                          <a:spcPts val="0"/>
                        </a:spcBef>
                        <a:spcAft>
                          <a:spcPts val="0"/>
                        </a:spcAft>
                        <a:buFont typeface="Arial" panose="020B0604020202020204" pitchFamily="34" charset="0"/>
                        <a:buChar char="•"/>
                      </a:pPr>
                      <a:r>
                        <a:rPr lang="en-US" sz="1400" b="0" i="0" u="none" strike="noStrike" dirty="0">
                          <a:solidFill>
                            <a:srgbClr val="000000"/>
                          </a:solidFill>
                          <a:effectLst/>
                          <a:latin typeface="Arial" panose="020B0604020202020204" pitchFamily="34" charset="0"/>
                        </a:rPr>
                        <a:t>Data Architecture</a:t>
                      </a:r>
                    </a:p>
                    <a:p>
                      <a:pPr rtl="0" fontAlgn="base">
                        <a:spcBef>
                          <a:spcPts val="0"/>
                        </a:spcBef>
                        <a:spcAft>
                          <a:spcPts val="0"/>
                        </a:spcAft>
                        <a:buFont typeface="Arial" panose="020B0604020202020204" pitchFamily="34" charset="0"/>
                        <a:buChar char="•"/>
                      </a:pPr>
                      <a:r>
                        <a:rPr lang="en-US" sz="1400" b="0" i="0" u="none" strike="noStrike" dirty="0">
                          <a:solidFill>
                            <a:srgbClr val="000000"/>
                          </a:solidFill>
                          <a:effectLst/>
                          <a:latin typeface="Arial" panose="020B0604020202020204" pitchFamily="34" charset="0"/>
                        </a:rPr>
                        <a:t>Technology Stack</a:t>
                      </a:r>
                    </a:p>
                  </a:txBody>
                  <a:tcPr marL="63500" marR="63500" marT="63500" marB="63500">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903135227"/>
                  </a:ext>
                </a:extLst>
              </a:tr>
              <a:tr h="970725">
                <a:tc>
                  <a:txBody>
                    <a:bodyPr/>
                    <a:lstStyle/>
                    <a:p>
                      <a:pPr rtl="0" fontAlgn="t">
                        <a:spcBef>
                          <a:spcPts val="0"/>
                        </a:spcBef>
                        <a:spcAft>
                          <a:spcPts val="0"/>
                        </a:spcAft>
                      </a:pPr>
                      <a:r>
                        <a:rPr lang="en-IN" sz="1400" b="1" i="0" u="none" strike="noStrike">
                          <a:solidFill>
                            <a:srgbClr val="000000"/>
                          </a:solidFill>
                          <a:effectLst/>
                          <a:latin typeface="Arial" panose="020B0604020202020204" pitchFamily="34" charset="0"/>
                        </a:rPr>
                        <a:t>Review 2</a:t>
                      </a:r>
                      <a:endParaRPr lang="en-IN">
                        <a:effectLst/>
                      </a:endParaRPr>
                    </a:p>
                  </a:txBody>
                  <a:tcPr marL="63500" marR="63500" marT="63500" marB="63500">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rtl="0" fontAlgn="base">
                        <a:spcBef>
                          <a:spcPts val="0"/>
                        </a:spcBef>
                        <a:spcAft>
                          <a:spcPts val="0"/>
                        </a:spcAft>
                        <a:buFont typeface="Arial" panose="020B0604020202020204" pitchFamily="34" charset="0"/>
                        <a:buChar char="•"/>
                      </a:pPr>
                      <a:r>
                        <a:rPr lang="en-US" sz="1400" b="0" i="0" u="none" strike="noStrike" dirty="0">
                          <a:solidFill>
                            <a:srgbClr val="000000"/>
                          </a:solidFill>
                          <a:effectLst/>
                          <a:latin typeface="Arial" panose="020B0604020202020204" pitchFamily="34" charset="0"/>
                        </a:rPr>
                        <a:t>Data Cleaning</a:t>
                      </a:r>
                    </a:p>
                    <a:p>
                      <a:pPr rtl="0" fontAlgn="base">
                        <a:spcBef>
                          <a:spcPts val="0"/>
                        </a:spcBef>
                        <a:spcAft>
                          <a:spcPts val="0"/>
                        </a:spcAft>
                        <a:buFont typeface="Arial" panose="020B0604020202020204" pitchFamily="34" charset="0"/>
                        <a:buChar char="•"/>
                      </a:pPr>
                      <a:r>
                        <a:rPr lang="en-US" sz="1400" b="0" i="0" u="none" strike="noStrike" dirty="0">
                          <a:solidFill>
                            <a:srgbClr val="000000"/>
                          </a:solidFill>
                          <a:effectLst/>
                          <a:latin typeface="Arial" panose="020B0604020202020204" pitchFamily="34" charset="0"/>
                        </a:rPr>
                        <a:t>Data Preprocessing</a:t>
                      </a:r>
                    </a:p>
                    <a:p>
                      <a:pPr rtl="0" fontAlgn="base">
                        <a:spcBef>
                          <a:spcPts val="0"/>
                        </a:spcBef>
                        <a:spcAft>
                          <a:spcPts val="0"/>
                        </a:spcAft>
                        <a:buFont typeface="Arial" panose="020B0604020202020204" pitchFamily="34" charset="0"/>
                        <a:buChar char="•"/>
                      </a:pPr>
                      <a:r>
                        <a:rPr lang="en-US" sz="1400" b="0" i="0" u="none" strike="noStrike" dirty="0">
                          <a:solidFill>
                            <a:srgbClr val="000000"/>
                          </a:solidFill>
                          <a:effectLst/>
                          <a:latin typeface="Arial" panose="020B0604020202020204" pitchFamily="34" charset="0"/>
                        </a:rPr>
                        <a:t>Data Analysis</a:t>
                      </a:r>
                      <a:endParaRPr lang="en-IN" sz="1400" b="0" i="0" u="none" strike="noStrike" dirty="0">
                        <a:solidFill>
                          <a:srgbClr val="000000"/>
                        </a:solidFill>
                        <a:effectLst/>
                        <a:latin typeface="Arial" panose="020B0604020202020204" pitchFamily="34" charset="0"/>
                      </a:endParaRPr>
                    </a:p>
                  </a:txBody>
                  <a:tcPr marL="63500" marR="63500" marT="63500" marB="63500">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249398696"/>
                  </a:ext>
                </a:extLst>
              </a:tr>
              <a:tr h="1366520">
                <a:tc>
                  <a:txBody>
                    <a:bodyPr/>
                    <a:lstStyle/>
                    <a:p>
                      <a:pPr rtl="0" fontAlgn="t">
                        <a:spcBef>
                          <a:spcPts val="0"/>
                        </a:spcBef>
                        <a:spcAft>
                          <a:spcPts val="0"/>
                        </a:spcAft>
                      </a:pPr>
                      <a:r>
                        <a:rPr lang="en-IN" sz="1400" b="1" i="0" u="none" strike="noStrike">
                          <a:solidFill>
                            <a:srgbClr val="000000"/>
                          </a:solidFill>
                          <a:effectLst/>
                          <a:latin typeface="Arial" panose="020B0604020202020204" pitchFamily="34" charset="0"/>
                        </a:rPr>
                        <a:t>Review 3</a:t>
                      </a:r>
                      <a:endParaRPr lang="en-IN">
                        <a:effectLst/>
                      </a:endParaRPr>
                    </a:p>
                  </a:txBody>
                  <a:tcPr marL="63500" marR="63500" marT="63500" marB="63500">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tc>
                  <a:txBody>
                    <a:bodyPr/>
                    <a:lstStyle/>
                    <a:p>
                      <a:pPr rtl="0" fontAlgn="base">
                        <a:spcBef>
                          <a:spcPts val="0"/>
                        </a:spcBef>
                        <a:spcAft>
                          <a:spcPts val="0"/>
                        </a:spcAft>
                        <a:buFont typeface="Arial" panose="020B0604020202020204" pitchFamily="34" charset="0"/>
                        <a:buChar char="•"/>
                      </a:pPr>
                      <a:r>
                        <a:rPr lang="en-IN" sz="1400" b="0" i="0" u="none" strike="noStrike" dirty="0">
                          <a:solidFill>
                            <a:srgbClr val="000000"/>
                          </a:solidFill>
                          <a:effectLst/>
                          <a:latin typeface="Arial" panose="020B0604020202020204" pitchFamily="34" charset="0"/>
                        </a:rPr>
                        <a:t>Applying of Classification Algorithms</a:t>
                      </a:r>
                    </a:p>
                    <a:p>
                      <a:pPr rtl="0" fontAlgn="base">
                        <a:spcBef>
                          <a:spcPts val="0"/>
                        </a:spcBef>
                        <a:spcAft>
                          <a:spcPts val="0"/>
                        </a:spcAft>
                        <a:buFont typeface="Arial" panose="020B0604020202020204" pitchFamily="34" charset="0"/>
                        <a:buChar char="•"/>
                      </a:pPr>
                      <a:r>
                        <a:rPr lang="en-IN" sz="1400" b="0" i="0" u="none" strike="noStrike" dirty="0">
                          <a:solidFill>
                            <a:srgbClr val="000000"/>
                          </a:solidFill>
                          <a:effectLst/>
                          <a:latin typeface="Arial" panose="020B0604020202020204" pitchFamily="34" charset="0"/>
                        </a:rPr>
                        <a:t>Interpretation of Results</a:t>
                      </a:r>
                    </a:p>
                  </a:txBody>
                  <a:tcPr marL="63500" marR="63500" marT="63500" marB="63500">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295347573"/>
                  </a:ext>
                </a:extLst>
              </a:tr>
            </a:tbl>
          </a:graphicData>
        </a:graphic>
      </p:graphicFrame>
      <p:sp>
        <p:nvSpPr>
          <p:cNvPr id="11" name="Rectangle 1">
            <a:extLst>
              <a:ext uri="{FF2B5EF4-FFF2-40B4-BE49-F238E27FC236}">
                <a16:creationId xmlns:a16="http://schemas.microsoft.com/office/drawing/2014/main" id="{2C2BD0FA-E736-4D07-8889-AA895C69F39C}"/>
              </a:ext>
            </a:extLst>
          </p:cNvPr>
          <p:cNvSpPr>
            <a:spLocks noChangeArrowheads="1"/>
          </p:cNvSpPr>
          <p:nvPr/>
        </p:nvSpPr>
        <p:spPr bwMode="auto">
          <a:xfrm>
            <a:off x="2106613" y="31321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0655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12" y="5264089"/>
            <a:ext cx="0" cy="914400"/>
          </a:xfrm>
          <a:custGeom>
            <a:avLst/>
            <a:gdLst/>
            <a:ahLst/>
            <a:cxnLst/>
            <a:rect l="l" t="t" r="r" b="b"/>
            <a:pathLst>
              <a:path h="914400">
                <a:moveTo>
                  <a:pt x="0" y="914398"/>
                </a:moveTo>
                <a:lnTo>
                  <a:pt x="0" y="0"/>
                </a:lnTo>
              </a:path>
            </a:pathLst>
          </a:custGeom>
          <a:ln w="19049">
            <a:solidFill>
              <a:srgbClr val="1482AA"/>
            </a:solidFill>
          </a:ln>
        </p:spPr>
        <p:txBody>
          <a:bodyPr wrap="square" lIns="0" tIns="0" rIns="0" bIns="0" rtlCol="0"/>
          <a:lstStyle/>
          <a:p>
            <a:endParaRPr/>
          </a:p>
        </p:txBody>
      </p:sp>
      <p:sp>
        <p:nvSpPr>
          <p:cNvPr id="3" name="object 3"/>
          <p:cNvSpPr/>
          <p:nvPr/>
        </p:nvSpPr>
        <p:spPr>
          <a:xfrm>
            <a:off x="8297558" y="809835"/>
            <a:ext cx="806573" cy="80658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9365" y="965199"/>
            <a:ext cx="6880225" cy="5041900"/>
          </a:xfrm>
          <a:prstGeom prst="rect">
            <a:avLst/>
          </a:prstGeom>
        </p:spPr>
        <p:txBody>
          <a:bodyPr vert="horz" wrap="square" lIns="0" tIns="0" rIns="0" bIns="0" rtlCol="0">
            <a:spAutoFit/>
          </a:bodyPr>
          <a:lstStyle/>
          <a:p>
            <a:pPr>
              <a:lnSpc>
                <a:spcPts val="3275"/>
              </a:lnSpc>
            </a:pPr>
            <a:r>
              <a:rPr sz="3000" b="1" dirty="0">
                <a:solidFill>
                  <a:srgbClr val="BF0000"/>
                </a:solidFill>
                <a:latin typeface="Times New Roman"/>
                <a:cs typeface="Times New Roman"/>
              </a:rPr>
              <a:t>Why </a:t>
            </a:r>
            <a:r>
              <a:rPr sz="3000" b="1" spc="-5" dirty="0">
                <a:solidFill>
                  <a:srgbClr val="BF0000"/>
                </a:solidFill>
                <a:latin typeface="Times New Roman"/>
                <a:cs typeface="Times New Roman"/>
              </a:rPr>
              <a:t>Should </a:t>
            </a:r>
            <a:r>
              <a:rPr sz="3000" b="1" dirty="0">
                <a:solidFill>
                  <a:srgbClr val="BF0000"/>
                </a:solidFill>
                <a:latin typeface="Times New Roman"/>
                <a:cs typeface="Times New Roman"/>
              </a:rPr>
              <a:t>I </a:t>
            </a:r>
            <a:r>
              <a:rPr sz="3000" b="1" spc="-5" dirty="0">
                <a:solidFill>
                  <a:srgbClr val="BF0000"/>
                </a:solidFill>
                <a:latin typeface="Times New Roman"/>
                <a:cs typeface="Times New Roman"/>
              </a:rPr>
              <a:t>Study </a:t>
            </a:r>
            <a:r>
              <a:rPr sz="3000" b="1" dirty="0">
                <a:solidFill>
                  <a:srgbClr val="BF0000"/>
                </a:solidFill>
                <a:latin typeface="Times New Roman"/>
                <a:cs typeface="Times New Roman"/>
              </a:rPr>
              <a:t>this</a:t>
            </a:r>
            <a:r>
              <a:rPr sz="3000" b="1" spc="-30" dirty="0">
                <a:solidFill>
                  <a:srgbClr val="BF0000"/>
                </a:solidFill>
                <a:latin typeface="Times New Roman"/>
                <a:cs typeface="Times New Roman"/>
              </a:rPr>
              <a:t> </a:t>
            </a:r>
            <a:r>
              <a:rPr sz="3000" b="1" spc="-5" dirty="0">
                <a:solidFill>
                  <a:srgbClr val="BF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 HYDERABAD College </a:t>
            </a:r>
            <a:r>
              <a:rPr sz="1500" b="1" dirty="0">
                <a:solidFill>
                  <a:srgbClr val="FFFFFF"/>
                </a:solidFill>
                <a:latin typeface="Times New Roman"/>
                <a:cs typeface="Times New Roman"/>
              </a:rPr>
              <a:t>of </a:t>
            </a:r>
            <a:r>
              <a:rPr sz="1500" b="1" spc="-5" dirty="0">
                <a:solidFill>
                  <a:srgbClr val="FFFFFF"/>
                </a:solidFill>
                <a:latin typeface="Times New Roman"/>
                <a:cs typeface="Times New Roman"/>
              </a:rPr>
              <a:t>Engineering </a:t>
            </a:r>
            <a:r>
              <a:rPr sz="1500" b="1" dirty="0">
                <a:solidFill>
                  <a:srgbClr val="FFFFFF"/>
                </a:solidFill>
                <a:latin typeface="Times New Roman"/>
                <a:cs typeface="Times New Roman"/>
              </a:rPr>
              <a:t>for</a:t>
            </a:r>
            <a:r>
              <a:rPr sz="1500" b="1" spc="-14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sp>
        <p:nvSpPr>
          <p:cNvPr id="5" name="object 5"/>
          <p:cNvSpPr/>
          <p:nvPr/>
        </p:nvSpPr>
        <p:spPr>
          <a:xfrm>
            <a:off x="-6349" y="0"/>
            <a:ext cx="9156681" cy="6857986"/>
          </a:xfrm>
          <a:prstGeom prst="rect">
            <a:avLst/>
          </a:prstGeom>
          <a:blipFill>
            <a:blip r:embed="rId3" cstate="print"/>
            <a:stretch>
              <a:fillRect/>
            </a:stretch>
          </a:blipFill>
        </p:spPr>
        <p:txBody>
          <a:bodyPr wrap="square" lIns="0" tIns="0" rIns="0" bIns="0" rtlCol="0"/>
          <a:lstStyle/>
          <a:p>
            <a:endParaRPr lang="en-IN" dirty="0"/>
          </a:p>
        </p:txBody>
      </p:sp>
      <p:sp>
        <p:nvSpPr>
          <p:cNvPr id="6" name="object 6"/>
          <p:cNvSpPr txBox="1">
            <a:spLocks noGrp="1"/>
          </p:cNvSpPr>
          <p:nvPr>
            <p:ph type="title"/>
          </p:nvPr>
        </p:nvSpPr>
        <p:spPr>
          <a:xfrm>
            <a:off x="3213868" y="107931"/>
            <a:ext cx="2501900" cy="695960"/>
          </a:xfrm>
          <a:prstGeom prst="rect">
            <a:avLst/>
          </a:prstGeom>
        </p:spPr>
        <p:txBody>
          <a:bodyPr vert="horz" wrap="square" lIns="0" tIns="12700" rIns="0" bIns="0" rtlCol="0">
            <a:spAutoFit/>
          </a:bodyPr>
          <a:lstStyle/>
          <a:p>
            <a:pPr marL="12700">
              <a:lnSpc>
                <a:spcPct val="100000"/>
              </a:lnSpc>
              <a:spcBef>
                <a:spcPts val="100"/>
              </a:spcBef>
            </a:pPr>
            <a:r>
              <a:rPr sz="4400" b="0" spc="-5" dirty="0">
                <a:latin typeface="Times New Roman"/>
                <a:cs typeface="Times New Roman"/>
              </a:rPr>
              <a:t>References</a:t>
            </a:r>
            <a:endParaRPr sz="4400">
              <a:latin typeface="Times New Roman"/>
              <a:cs typeface="Times New Roman"/>
            </a:endParaRPr>
          </a:p>
        </p:txBody>
      </p:sp>
      <p:sp>
        <p:nvSpPr>
          <p:cNvPr id="7" name="object 7"/>
          <p:cNvSpPr txBox="1"/>
          <p:nvPr/>
        </p:nvSpPr>
        <p:spPr>
          <a:xfrm>
            <a:off x="873101" y="1236611"/>
            <a:ext cx="7042784" cy="502702"/>
          </a:xfrm>
          <a:prstGeom prst="rect">
            <a:avLst/>
          </a:prstGeom>
        </p:spPr>
        <p:txBody>
          <a:bodyPr vert="horz" wrap="square" lIns="0" tIns="12700" rIns="0" bIns="0" rtlCol="0">
            <a:spAutoFit/>
          </a:bodyPr>
          <a:lstStyle/>
          <a:p>
            <a:pPr>
              <a:lnSpc>
                <a:spcPct val="100000"/>
              </a:lnSpc>
              <a:spcBef>
                <a:spcPts val="60"/>
              </a:spcBef>
              <a:buAutoNum type="arabicPlain"/>
            </a:pPr>
            <a:endParaRPr sz="1550" dirty="0">
              <a:latin typeface="Lato"/>
              <a:cs typeface="Lato"/>
            </a:endParaRPr>
          </a:p>
          <a:p>
            <a:pPr>
              <a:lnSpc>
                <a:spcPct val="100000"/>
              </a:lnSpc>
              <a:spcBef>
                <a:spcPts val="60"/>
              </a:spcBef>
            </a:pPr>
            <a:endParaRPr sz="1550" dirty="0">
              <a:latin typeface="Lato"/>
              <a:cs typeface="Lato"/>
            </a:endParaRPr>
          </a:p>
        </p:txBody>
      </p:sp>
      <p:sp>
        <p:nvSpPr>
          <p:cNvPr id="8" name="object 7">
            <a:extLst>
              <a:ext uri="{FF2B5EF4-FFF2-40B4-BE49-F238E27FC236}">
                <a16:creationId xmlns:a16="http://schemas.microsoft.com/office/drawing/2014/main" id="{54E6D6E9-B900-455E-831A-17A07E9DD496}"/>
              </a:ext>
            </a:extLst>
          </p:cNvPr>
          <p:cNvSpPr txBox="1"/>
          <p:nvPr/>
        </p:nvSpPr>
        <p:spPr>
          <a:xfrm>
            <a:off x="962747" y="1481925"/>
            <a:ext cx="7004142" cy="4819268"/>
          </a:xfrm>
          <a:prstGeom prst="rect">
            <a:avLst/>
          </a:prstGeom>
        </p:spPr>
        <p:txBody>
          <a:bodyPr vert="horz" wrap="square" lIns="0" tIns="154940" rIns="0" bIns="0" rtlCol="0">
            <a:spAutoFit/>
          </a:bodyPr>
          <a:lstStyle/>
          <a:p>
            <a:pPr rtl="0">
              <a:spcBef>
                <a:spcPts val="1000"/>
              </a:spcBef>
              <a:spcAft>
                <a:spcPts val="0"/>
              </a:spcAft>
            </a:pPr>
            <a:r>
              <a:rPr lang="it-IT" sz="2000" b="0" i="0" u="none" strike="noStrike" dirty="0">
                <a:solidFill>
                  <a:srgbClr val="000000"/>
                </a:solidFill>
                <a:effectLst/>
                <a:latin typeface="Times New Roman" panose="02020603050405020304" pitchFamily="18" charset="0"/>
                <a:cs typeface="Times New Roman" panose="02020603050405020304" pitchFamily="18" charset="0"/>
              </a:rPr>
              <a:t>Base paper </a:t>
            </a:r>
            <a:endParaRPr lang="it-IT" sz="2000" b="0" dirty="0">
              <a:effectLst/>
              <a:latin typeface="Times New Roman" panose="02020603050405020304" pitchFamily="18" charset="0"/>
              <a:cs typeface="Times New Roman" panose="02020603050405020304" pitchFamily="18" charset="0"/>
            </a:endParaRPr>
          </a:p>
          <a:p>
            <a:pPr rtl="0">
              <a:spcBef>
                <a:spcPts val="1000"/>
              </a:spcBef>
              <a:spcAft>
                <a:spcPts val="0"/>
              </a:spcAft>
            </a:pPr>
            <a:r>
              <a:rPr lang="it-IT" b="0" dirty="0">
                <a:effectLst/>
                <a:hlinkClick r:id="rId4"/>
              </a:rPr>
              <a:t>https://drive.google.com/file/d/1RxbXioBwYBT4k8pTsy3oVyZCtHTPi2i/view?usp=sharing</a:t>
            </a:r>
            <a:endParaRPr lang="it-IT" b="0" dirty="0">
              <a:effectLst/>
            </a:endParaRPr>
          </a:p>
          <a:p>
            <a:pPr rtl="0">
              <a:spcBef>
                <a:spcPts val="1000"/>
              </a:spcBef>
              <a:spcAft>
                <a:spcPts val="0"/>
              </a:spcAft>
            </a:pPr>
            <a:br>
              <a:rPr lang="it-IT" sz="2400" b="0" dirty="0">
                <a:effectLst/>
              </a:rPr>
            </a:br>
            <a:r>
              <a:rPr lang="it-IT" sz="2000" b="0" i="0" u="none" strike="noStrike" dirty="0">
                <a:solidFill>
                  <a:srgbClr val="000000"/>
                </a:solidFill>
                <a:effectLst/>
                <a:latin typeface="Times New Roman" panose="02020603050405020304" pitchFamily="18" charset="0"/>
                <a:cs typeface="Times New Roman" panose="02020603050405020304" pitchFamily="18" charset="0"/>
              </a:rPr>
              <a:t>Reference papers </a:t>
            </a:r>
            <a:endParaRPr lang="it-IT" sz="2000" b="0" dirty="0">
              <a:effectLst/>
              <a:latin typeface="Times New Roman" panose="02020603050405020304" pitchFamily="18" charset="0"/>
              <a:cs typeface="Times New Roman" panose="02020603050405020304" pitchFamily="18" charset="0"/>
            </a:endParaRPr>
          </a:p>
          <a:p>
            <a:pPr rtl="0">
              <a:spcBef>
                <a:spcPts val="1000"/>
              </a:spcBef>
              <a:spcAft>
                <a:spcPts val="0"/>
              </a:spcAft>
            </a:pPr>
            <a:r>
              <a:rPr lang="it-IT" u="sng" dirty="0">
                <a:solidFill>
                  <a:srgbClr val="0563C1"/>
                </a:solidFill>
                <a:latin typeface="Calibri" panose="020F0502020204030204" pitchFamily="34" charset="0"/>
                <a:hlinkClick r:id="rId5"/>
              </a:rPr>
              <a:t>https://www.researchgate.net/</a:t>
            </a:r>
            <a:r>
              <a:rPr lang="it-IT" dirty="0">
                <a:hlinkClick r:id="rId5"/>
              </a:rPr>
              <a:t>publication</a:t>
            </a:r>
            <a:r>
              <a:rPr lang="it-IT" u="sng" dirty="0">
                <a:solidFill>
                  <a:srgbClr val="0563C1"/>
                </a:solidFill>
                <a:latin typeface="Calibri" panose="020F0502020204030204" pitchFamily="34" charset="0"/>
                <a:hlinkClick r:id="rId5"/>
              </a:rPr>
              <a:t>/315644460_Prediction_of_Occupational_Accidents_Using_Decision_Tree_Approach</a:t>
            </a:r>
            <a:r>
              <a:rPr lang="it-IT" u="sng" dirty="0">
                <a:solidFill>
                  <a:srgbClr val="0563C1"/>
                </a:solidFill>
                <a:latin typeface="Calibri" panose="020F0502020204030204" pitchFamily="34" charset="0"/>
              </a:rPr>
              <a:t> </a:t>
            </a:r>
            <a:endParaRPr lang="it-IT" sz="1800" b="0" i="0" u="sng" strike="noStrike" dirty="0">
              <a:solidFill>
                <a:srgbClr val="0563C1"/>
              </a:solidFill>
              <a:effectLst/>
              <a:latin typeface="Calibri" panose="020F0502020204030204" pitchFamily="34" charset="0"/>
            </a:endParaRPr>
          </a:p>
          <a:p>
            <a:pPr rtl="0">
              <a:spcBef>
                <a:spcPts val="1000"/>
              </a:spcBef>
              <a:spcAft>
                <a:spcPts val="0"/>
              </a:spcAft>
            </a:pPr>
            <a:r>
              <a:rPr lang="it-IT" sz="1800" b="0" i="0" u="sng" strike="noStrike" dirty="0">
                <a:solidFill>
                  <a:srgbClr val="0563C1"/>
                </a:solidFill>
                <a:effectLst/>
                <a:latin typeface="Calibri" panose="020F0502020204030204" pitchFamily="34" charset="0"/>
                <a:hlinkClick r:id="rId6"/>
              </a:rPr>
              <a:t>https://lib.dr.iastate.edu/cgi/viewcontent.cgi?article=8629&amp;context=etd</a:t>
            </a:r>
            <a:endParaRPr lang="it-IT" u="sng" dirty="0">
              <a:solidFill>
                <a:srgbClr val="0563C1"/>
              </a:solidFill>
              <a:latin typeface="Calibri" panose="020F0502020204030204" pitchFamily="34" charset="0"/>
            </a:endParaRPr>
          </a:p>
          <a:p>
            <a:pPr rtl="0">
              <a:spcBef>
                <a:spcPts val="1000"/>
              </a:spcBef>
              <a:spcAft>
                <a:spcPts val="0"/>
              </a:spcAft>
            </a:pPr>
            <a:endParaRPr lang="it-IT" sz="1800" b="0" i="0" u="sng" strike="noStrike" dirty="0">
              <a:solidFill>
                <a:srgbClr val="0563C1"/>
              </a:solidFill>
              <a:effectLst/>
              <a:latin typeface="Calibri" panose="020F0502020204030204" pitchFamily="34" charset="0"/>
            </a:endParaRPr>
          </a:p>
          <a:p>
            <a:pPr rtl="0">
              <a:spcBef>
                <a:spcPts val="1000"/>
              </a:spcBef>
              <a:spcAft>
                <a:spcPts val="0"/>
              </a:spcAft>
            </a:pPr>
            <a:endParaRPr lang="it-IT" sz="2400" b="0" dirty="0">
              <a:effectLst/>
            </a:endParaRPr>
          </a:p>
          <a:p>
            <a:br>
              <a:rPr lang="it-IT" sz="2400" dirty="0"/>
            </a:br>
            <a:endParaRPr lang="en-US" sz="2100" dirty="0">
              <a:latin typeface="Lato"/>
              <a:cs typeface="Lat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273</TotalTime>
  <Words>590</Words>
  <Application>Microsoft Office PowerPoint</Application>
  <PresentationFormat>On-screen Show (4:3)</PresentationFormat>
  <Paragraphs>217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Carlito</vt:lpstr>
      <vt:lpstr>Lato</vt:lpstr>
      <vt:lpstr>Times New Roman</vt:lpstr>
      <vt:lpstr>Wingdings</vt:lpstr>
      <vt:lpstr>Office Theme</vt:lpstr>
      <vt:lpstr>Department of Computer Science and Engineering</vt:lpstr>
      <vt:lpstr>Abstract</vt:lpstr>
      <vt:lpstr>Dataset</vt:lpstr>
      <vt:lpstr>Architecture</vt:lpstr>
      <vt:lpstr>Technology Stack</vt:lpstr>
      <vt:lpstr>Algorithm Models / classifiers</vt:lpstr>
      <vt:lpstr>System Requirements</vt:lpstr>
      <vt:lpstr>TimeLine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dc:title>
  <cp:lastModifiedBy>shyam sunder mittapally</cp:lastModifiedBy>
  <cp:revision>29</cp:revision>
  <dcterms:created xsi:type="dcterms:W3CDTF">2021-04-21T04:33:19Z</dcterms:created>
  <dcterms:modified xsi:type="dcterms:W3CDTF">2021-06-01T07:09:54Z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2021-04-21T00:00:00Z</vt:filetime>
  </property>
</Properties>
</file>