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2" roundtripDataSignature="AMtx7mh3PRy1rrz44NYXmC3P+h+uD88v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43F304-F566-4F05-B1FA-320C39CF95C0}">
  <a:tblStyle styleId="{3B43F304-F566-4F05-B1FA-320C39CF95C0}"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f6f507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cef6f5077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cef6f5077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RxbXio-BwYBT4k8pTsy3oVyZCtHTPi2i/view?usp=sharing" TargetMode="External"/><Relationship Id="rId4" Type="http://schemas.openxmlformats.org/officeDocument/2006/relationships/hyperlink" Target="https://www.researchgate.net/publication/315644460_Prediction_of_Occupational_Accidents_Using_Decision_Tree_Approa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52365" y="1602361"/>
            <a:ext cx="11984100" cy="384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ANALYSIS AND PREDICTION OF OCCUPATIONAL ACCIDENTS</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08 April 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K.Kavya : 17WH1A0532</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M.Nikhila Shinu : 17WH1A0552</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V.Hari Chandana : 17WH1A0515</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G.Sravani : 18WH5A0509</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Mr. C Naga Raju</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63225" y="4617725"/>
            <a:ext cx="11762400" cy="178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1" name="Google Shape;101;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p2"/>
          <p:cNvSpPr txBox="1"/>
          <p:nvPr/>
        </p:nvSpPr>
        <p:spPr>
          <a:xfrm>
            <a:off x="1025243" y="27706"/>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Times New Roman"/>
                <a:ea typeface="Times New Roman"/>
                <a:cs typeface="Times New Roman"/>
                <a:sym typeface="Times New Roman"/>
              </a:rPr>
              <a:t>PROJECT INTRODUCTION</a:t>
            </a:r>
            <a:endParaRPr b="1" i="0" sz="3400" u="none" cap="none" strike="noStrik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363460" y="1777649"/>
            <a:ext cx="10944619" cy="3647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DOMAIN</a:t>
            </a:r>
            <a:endParaRPr b="1"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imes New Roman"/>
                <a:ea typeface="Times New Roman"/>
                <a:cs typeface="Times New Roman"/>
                <a:sym typeface="Times New Roman"/>
              </a:rPr>
              <a:t>         </a:t>
            </a:r>
            <a:r>
              <a:rPr b="1" i="0" lang="en-US" sz="2700" u="none" cap="none" strike="noStrike">
                <a:solidFill>
                  <a:srgbClr val="000000"/>
                </a:solidFill>
                <a:latin typeface="Times New Roman"/>
                <a:ea typeface="Times New Roman"/>
                <a:cs typeface="Times New Roman"/>
                <a:sym typeface="Times New Roman"/>
              </a:rPr>
              <a:t>Machine Learning</a:t>
            </a:r>
            <a:endParaRPr b="1"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ABSTRACT </a:t>
            </a:r>
            <a:endParaRPr b="1"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Workplace safety is a major concern in many countries. Among various industries, construction sector is identified as the most hazardous work place. Construction accidents not only cause human sufferings but also result in huge financial loss. To prevent reoccurrence of similar accidents in the future and make scientific risk control plans, analysis of accidents is essential.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main aim of the proposed system is to provide safety to workers at construction site from accidents by analyzing past accident data by using machine learning algorithms and text mining technique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1" name="Google Shape;111;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4" name="Google Shape;114;p3"/>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SYSTEM SPECIFICATIONS</a:t>
            </a:r>
            <a:endParaRPr b="1" i="0" sz="3000" u="none" cap="none" strike="noStrike">
              <a:solidFill>
                <a:srgbClr val="FF0000"/>
              </a:solidFill>
              <a:latin typeface="Times New Roman"/>
              <a:ea typeface="Times New Roman"/>
              <a:cs typeface="Times New Roman"/>
              <a:sym typeface="Times New Roman"/>
            </a:endParaRPr>
          </a:p>
        </p:txBody>
      </p:sp>
      <p:sp>
        <p:nvSpPr>
          <p:cNvPr id="115" name="Google Shape;115;p3"/>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16" name="Google Shape;116;p3"/>
          <p:cNvGraphicFramePr/>
          <p:nvPr/>
        </p:nvGraphicFramePr>
        <p:xfrm>
          <a:off x="2874900" y="1424941"/>
          <a:ext cx="3000000" cy="3000000"/>
        </p:xfrm>
        <a:graphic>
          <a:graphicData uri="http://schemas.openxmlformats.org/drawingml/2006/table">
            <a:tbl>
              <a:tblPr bandRow="1" firstRow="1">
                <a:noFill/>
                <a:tableStyleId>{3B43F304-F566-4F05-B1FA-320C39CF95C0}</a:tableStyleId>
              </a:tblPr>
              <a:tblGrid>
                <a:gridCol w="3443700"/>
                <a:gridCol w="3443700"/>
              </a:tblGrid>
              <a:tr h="996675">
                <a:tc>
                  <a:txBody>
                    <a:bodyPr/>
                    <a:lstStyle/>
                    <a:p>
                      <a:pPr indent="0" lvl="0" marL="0" marR="0" rtl="0" algn="ctr">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C00000"/>
                          </a:solidFill>
                        </a:rPr>
                        <a:t>ENVIRONMENT</a:t>
                      </a:r>
                      <a:endParaRPr b="0" sz="1800" u="none" cap="none" strike="noStrike">
                        <a:solidFill>
                          <a:srgbClr val="C00000"/>
                        </a:solidFill>
                      </a:endParaRPr>
                    </a:p>
                  </a:txBody>
                  <a:tcPr marT="45725" marB="45725" marR="91450" marL="91450">
                    <a:solidFill>
                      <a:srgbClr val="FDE9D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C00000"/>
                        </a:buClr>
                        <a:buSzPts val="1800"/>
                        <a:buFont typeface="Calibri"/>
                        <a:buNone/>
                      </a:pPr>
                      <a:r>
                        <a:rPr b="0" lang="en-US" sz="1800" u="none" cap="none" strike="noStrike">
                          <a:solidFill>
                            <a:srgbClr val="C00000"/>
                          </a:solidFill>
                        </a:rPr>
                        <a:t>SPECIFICATIONS</a:t>
                      </a:r>
                      <a:endParaRPr b="0" sz="1800" u="none" cap="none" strike="noStrike">
                        <a:solidFill>
                          <a:srgbClr val="C00000"/>
                        </a:solidFill>
                      </a:endParaRPr>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txBody>
                  <a:tcPr marT="45725" marB="45725" marR="91450" marL="91450">
                    <a:solidFill>
                      <a:srgbClr val="FDE9D8"/>
                    </a:solidFill>
                  </a:tcPr>
                </a:tc>
              </a:tr>
              <a:tr h="1799675">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HARDWARE</a:t>
                      </a:r>
                      <a:endParaRPr b="0" sz="1800" u="none" cap="none" strike="noStrike"/>
                    </a:p>
                  </a:txBody>
                  <a:tcPr marT="45725" marB="45725" marR="91450" marL="91450">
                    <a:solidFill>
                      <a:srgbClr val="FDE9D8"/>
                    </a:solidFill>
                  </a:tcPr>
                </a:tc>
                <a:tc>
                  <a:txBody>
                    <a:bodyPr/>
                    <a:lstStyle/>
                    <a:p>
                      <a:pPr indent="0" lvl="0" marL="0" marR="0" rtl="0" algn="l">
                        <a:lnSpc>
                          <a:spcPct val="200000"/>
                        </a:lnSpc>
                        <a:spcBef>
                          <a:spcPts val="0"/>
                        </a:spcBef>
                        <a:spcAft>
                          <a:spcPts val="0"/>
                        </a:spcAft>
                        <a:buClr>
                          <a:srgbClr val="000000"/>
                        </a:buClr>
                        <a:buSzPts val="1800"/>
                        <a:buFont typeface="Arial"/>
                        <a:buNone/>
                      </a:pPr>
                      <a:r>
                        <a:rPr b="0" lang="en-US" sz="1800" u="none" cap="none" strike="noStrike"/>
                        <a:t>Processor - </a:t>
                      </a:r>
                      <a:r>
                        <a:rPr lang="en-US" sz="1800" u="none" cap="none" strike="noStrike"/>
                        <a:t>Any Intel Processor</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Memory(RAM) - </a:t>
                      </a:r>
                      <a:r>
                        <a:rPr lang="en-US" sz="1800" u="none" cap="none" strike="noStrike"/>
                        <a:t>4</a:t>
                      </a:r>
                      <a:r>
                        <a:rPr b="0" lang="en-US" sz="1800" u="none" cap="none" strike="noStrike"/>
                        <a:t> GB and more</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S</a:t>
                      </a:r>
                      <a:r>
                        <a:rPr lang="en-US" sz="1800" u="none" cap="none" strike="noStrike"/>
                        <a:t>peed - 1GHZ and more</a:t>
                      </a:r>
                      <a:endParaRPr b="0" sz="1800" u="none" cap="none" strike="noStrike"/>
                    </a:p>
                  </a:txBody>
                  <a:tcPr marT="45725" marB="45725" marR="91450" marL="91450">
                    <a:solidFill>
                      <a:srgbClr val="FDE9D8"/>
                    </a:solidFill>
                  </a:tcPr>
                </a:tc>
              </a:tr>
              <a:tr h="12117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             SOFTWARE </a:t>
                      </a:r>
                      <a:endParaRPr b="0" sz="1800" u="none" cap="none" strike="noStrike"/>
                    </a:p>
                  </a:txBody>
                  <a:tcPr marT="45725" marB="45725" marR="91450" marL="91450">
                    <a:solidFill>
                      <a:srgbClr val="FDE9D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Python</a:t>
                      </a:r>
                      <a:r>
                        <a:rPr lang="en-US" sz="1800" u="none" cap="none" strike="noStrike"/>
                        <a:t>3</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OS - Windows 10</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Anakonda-Jupyter notebook</a:t>
                      </a:r>
                      <a:endParaRPr b="0" sz="1800" u="none" cap="none" strike="noStrike"/>
                    </a:p>
                  </a:txBody>
                  <a:tcPr marT="45725" marB="45725" marR="91450" marL="91450">
                    <a:solidFill>
                      <a:srgbClr val="FDE9D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cef6f5077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200"/>
              <a:t>                                          </a:t>
            </a:r>
            <a:r>
              <a:rPr b="1" lang="en-US" sz="3200">
                <a:latin typeface="Times New Roman"/>
                <a:ea typeface="Times New Roman"/>
                <a:cs typeface="Times New Roman"/>
                <a:sym typeface="Times New Roman"/>
              </a:rPr>
              <a:t>REFERENCES</a:t>
            </a:r>
            <a:r>
              <a:rPr b="1" lang="en-US" sz="3200"/>
              <a:t> </a:t>
            </a:r>
            <a:endParaRPr b="1" sz="3200"/>
          </a:p>
        </p:txBody>
      </p:sp>
      <p:sp>
        <p:nvSpPr>
          <p:cNvPr id="123" name="Google Shape;123;gcef6f50772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SzPct val="64285"/>
              <a:buNone/>
            </a:pPr>
            <a:r>
              <a:rPr lang="en-US"/>
              <a:t>Base paper </a:t>
            </a:r>
            <a:endParaRPr/>
          </a:p>
          <a:p>
            <a:pPr indent="0" lvl="0" marL="0" rtl="0" algn="l">
              <a:lnSpc>
                <a:spcPct val="90000"/>
              </a:lnSpc>
              <a:spcBef>
                <a:spcPts val="1000"/>
              </a:spcBef>
              <a:spcAft>
                <a:spcPts val="0"/>
              </a:spcAft>
              <a:buSzPct val="64285"/>
              <a:buNone/>
            </a:pPr>
            <a:r>
              <a:rPr lang="en-US" u="sng">
                <a:solidFill>
                  <a:schemeClr val="hlink"/>
                </a:solidFill>
                <a:hlinkClick r:id="rId3"/>
              </a:rPr>
              <a:t>https://drive.google.com/file/d/1RxbXio-BwYBT4k8pTsy3oVyZCtHTPi2i/view?usp=sharing</a:t>
            </a:r>
            <a:endParaRPr/>
          </a:p>
          <a:p>
            <a:pPr indent="0" lvl="0" marL="0" rtl="0" algn="l">
              <a:lnSpc>
                <a:spcPct val="90000"/>
              </a:lnSpc>
              <a:spcBef>
                <a:spcPts val="1000"/>
              </a:spcBef>
              <a:spcAft>
                <a:spcPts val="0"/>
              </a:spcAft>
              <a:buSzPct val="64285"/>
              <a:buNone/>
            </a:pPr>
            <a:r>
              <a:t/>
            </a:r>
            <a:endParaRPr/>
          </a:p>
          <a:p>
            <a:pPr indent="0" lvl="0" marL="0" rtl="0" algn="l">
              <a:lnSpc>
                <a:spcPct val="90000"/>
              </a:lnSpc>
              <a:spcBef>
                <a:spcPts val="1000"/>
              </a:spcBef>
              <a:spcAft>
                <a:spcPts val="0"/>
              </a:spcAft>
              <a:buSzPct val="64285"/>
              <a:buNone/>
            </a:pPr>
            <a:r>
              <a:t/>
            </a:r>
            <a:endParaRPr/>
          </a:p>
          <a:p>
            <a:pPr indent="0" lvl="0" marL="0" rtl="0" algn="l">
              <a:lnSpc>
                <a:spcPct val="90000"/>
              </a:lnSpc>
              <a:spcBef>
                <a:spcPts val="1000"/>
              </a:spcBef>
              <a:spcAft>
                <a:spcPts val="0"/>
              </a:spcAft>
              <a:buSzPct val="64285"/>
              <a:buNone/>
            </a:pPr>
            <a:r>
              <a:rPr lang="en-US"/>
              <a:t>Reference papers </a:t>
            </a:r>
            <a:endParaRPr/>
          </a:p>
          <a:p>
            <a:pPr indent="0" lvl="0" marL="0" rtl="0" algn="l">
              <a:lnSpc>
                <a:spcPct val="90000"/>
              </a:lnSpc>
              <a:spcBef>
                <a:spcPts val="1000"/>
              </a:spcBef>
              <a:spcAft>
                <a:spcPts val="0"/>
              </a:spcAft>
              <a:buSzPct val="64285"/>
              <a:buNone/>
            </a:pPr>
            <a:r>
              <a:rPr lang="en-US" u="sng">
                <a:solidFill>
                  <a:schemeClr val="hlink"/>
                </a:solidFill>
                <a:hlinkClick r:id="rId4"/>
              </a:rPr>
              <a:t>https://www.researchgate.net/publication/315644460_Prediction_of_Occupational_Accidents_Using_Decision_Tree_Approach</a:t>
            </a:r>
            <a:endParaRPr/>
          </a:p>
          <a:p>
            <a:pPr indent="0" lvl="0" marL="0" rtl="0" algn="l">
              <a:lnSpc>
                <a:spcPct val="90000"/>
              </a:lnSpc>
              <a:spcBef>
                <a:spcPts val="1000"/>
              </a:spcBef>
              <a:spcAft>
                <a:spcPts val="0"/>
              </a:spcAft>
              <a:buSzPct val="64285"/>
              <a:buNone/>
            </a:pPr>
            <a:r>
              <a:t/>
            </a:r>
            <a:endParaRPr/>
          </a:p>
          <a:p>
            <a:pPr indent="0" lvl="0" marL="0" rtl="0" algn="l">
              <a:lnSpc>
                <a:spcPct val="90000"/>
              </a:lnSpc>
              <a:spcBef>
                <a:spcPts val="1000"/>
              </a:spcBef>
              <a:spcAft>
                <a:spcPts val="0"/>
              </a:spcAft>
              <a:buSzPct val="64285"/>
              <a:buNone/>
            </a:pPr>
            <a:r>
              <a:t/>
            </a:r>
            <a:endParaRPr/>
          </a:p>
          <a:p>
            <a:pPr indent="0" lvl="0" marL="0" rtl="0" algn="l">
              <a:lnSpc>
                <a:spcPct val="90000"/>
              </a:lnSpc>
              <a:spcBef>
                <a:spcPts val="1000"/>
              </a:spcBef>
              <a:spcAft>
                <a:spcPts val="0"/>
              </a:spcAft>
              <a:buSzPct val="64285"/>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9" name="Google Shape;129;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131" name="Google Shape;131;p4"/>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