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5" r:id="rId3"/>
    <p:sldId id="274" r:id="rId4"/>
    <p:sldId id="275" r:id="rId5"/>
    <p:sldId id="276" r:id="rId6"/>
    <p:sldId id="277" r:id="rId7"/>
    <p:sldId id="278" r:id="rId8"/>
    <p:sldId id="279" r:id="rId9"/>
    <p:sldId id="280" r:id="rId10"/>
    <p:sldId id="27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4" autoAdjust="0"/>
    <p:restoredTop sz="94660"/>
  </p:normalViewPr>
  <p:slideViewPr>
    <p:cSldViewPr snapToGrid="0">
      <p:cViewPr varScale="1">
        <p:scale>
          <a:sx n="67" d="100"/>
          <a:sy n="67" d="100"/>
        </p:scale>
        <p:origin x="1292"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5/31/2021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07643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973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30328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84898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59DDF5-D33F-42CB-8E16-7466BB8DFC27}" type="datetimeFigureOut">
              <a:rPr lang="en-US" smtClean="0"/>
              <a:pPr/>
              <a:t>5/31/2021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73851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50189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59DDF5-D33F-42CB-8E16-7466BB8DFC27}" type="datetimeFigureOut">
              <a:rPr lang="en-US" smtClean="0"/>
              <a:pPr/>
              <a:t>5/31/2021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83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59DDF5-D33F-42CB-8E16-7466BB8DFC27}" type="datetimeFigureOut">
              <a:rPr lang="en-US" smtClean="0"/>
              <a:pPr/>
              <a:t>5/31/2021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784920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9DDF5-D33F-42CB-8E16-7466BB8DFC27}" type="datetimeFigureOut">
              <a:rPr lang="en-US" smtClean="0"/>
              <a:pPr/>
              <a:t>5/31/2021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1947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481300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59DDF5-D33F-42CB-8E16-7466BB8DFC27}" type="datetimeFigureOut">
              <a:rPr lang="en-US" smtClean="0"/>
              <a:pPr/>
              <a:t>5/31/2021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102411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5/31/2021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3069830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7E2363A-538A-412C-AFF4-BC747894AE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Title 1"/>
          <p:cNvSpPr txBox="1">
            <a:spLocks/>
          </p:cNvSpPr>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defRPr/>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9" name="Title 1">
            <a:extLst>
              <a:ext uri="{FF2B5EF4-FFF2-40B4-BE49-F238E27FC236}">
                <a16:creationId xmlns:a16="http://schemas.microsoft.com/office/drawing/2014/main" id="{F44EB96B-5E08-462C-B15A-F8DACB5C5418}"/>
              </a:ext>
            </a:extLst>
          </p:cNvPr>
          <p:cNvSpPr txBox="1">
            <a:spLocks/>
          </p:cNvSpPr>
          <p:nvPr/>
        </p:nvSpPr>
        <p:spPr>
          <a:xfrm>
            <a:off x="1" y="1425858"/>
            <a:ext cx="9303798" cy="342135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algn="ctr">
              <a:spcBef>
                <a:spcPct val="0"/>
              </a:spcBef>
              <a:defRPr/>
            </a:pPr>
            <a:r>
              <a:rPr kumimoji="0" lang="en-US" sz="24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Department of Computer Science and Engineering</a:t>
            </a:r>
          </a:p>
          <a:p>
            <a:pPr algn="ctr">
              <a:spcBef>
                <a:spcPct val="0"/>
              </a:spcBef>
              <a:defRPr/>
            </a:pPr>
            <a:endParaRPr lang="en-US" sz="2400" b="1" i="0" dirty="0">
              <a:solidFill>
                <a:srgbClr val="333333"/>
              </a:solidFill>
              <a:effectLst/>
              <a:latin typeface="Times New Roman" panose="02020603050405020304" pitchFamily="18" charset="0"/>
              <a:cs typeface="Times New Roman" panose="02020603050405020304" pitchFamily="18" charset="0"/>
            </a:endParaRPr>
          </a:p>
          <a:p>
            <a:pPr algn="ctr">
              <a:spcBef>
                <a:spcPct val="0"/>
              </a:spcBef>
              <a:defRPr/>
            </a:pPr>
            <a:r>
              <a:rPr lang="en-US" sz="3200" b="1" dirty="0">
                <a:latin typeface="Times New Roman" panose="02020603050405020304" pitchFamily="18" charset="0"/>
                <a:cs typeface="Times New Roman" panose="02020603050405020304" pitchFamily="18" charset="0"/>
              </a:rPr>
              <a:t>Artist </a:t>
            </a:r>
            <a:r>
              <a:rPr lang="en-US" sz="3200" b="1">
                <a:latin typeface="Times New Roman" panose="02020603050405020304" pitchFamily="18" charset="0"/>
                <a:cs typeface="Times New Roman" panose="02020603050405020304" pitchFamily="18" charset="0"/>
              </a:rPr>
              <a:t>Recommendation System using</a:t>
            </a:r>
          </a:p>
          <a:p>
            <a:pPr algn="ctr">
              <a:spcBef>
                <a:spcPct val="0"/>
              </a:spcBef>
              <a:defRPr/>
            </a:pPr>
            <a:r>
              <a:rPr lang="en-US" sz="3200" b="1">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Collaborative filtering</a:t>
            </a:r>
            <a:endParaRPr kumimoji="0" lang="en-US" sz="3200" b="1" i="0" u="none" strike="noStrike" kern="1200" cap="none" spc="0" normalizeH="0" baseline="0" noProof="0" dirty="0">
              <a:ln>
                <a:noFill/>
              </a:ln>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000" b="1" dirty="0">
                <a:latin typeface="Times New Roman" pitchFamily="18" charset="0"/>
                <a:ea typeface="+mj-ea"/>
                <a:cs typeface="Times New Roman" pitchFamily="18" charset="0"/>
              </a:rPr>
              <a:t>Date: 11 May 2021</a:t>
            </a:r>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r>
              <a:rPr lang="en-US" b="1" dirty="0">
                <a:latin typeface="Times New Roman" panose="02020603050405020304" pitchFamily="18" charset="0"/>
                <a:cs typeface="Times New Roman" pitchFamily="18" charset="0"/>
              </a:rPr>
              <a:t>Harshini Nandi                 : 17wh1a05a9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Yamini MNS          	    : 17wh1a05a7</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Akshitha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Marumudi</a:t>
            </a:r>
            <a:r>
              <a:rPr lang="en-US" b="1" dirty="0">
                <a:latin typeface="Times New Roman" panose="02020603050405020304" pitchFamily="18" charset="0"/>
                <a:cs typeface="Times New Roman" panose="02020603050405020304" pitchFamily="18" charset="0"/>
              </a:rPr>
              <a:t>         : 17wh5a0568</a:t>
            </a:r>
          </a:p>
          <a:p>
            <a:pPr algn="ct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b="1" dirty="0">
                <a:latin typeface="Times New Roman" pitchFamily="18" charset="0"/>
                <a:cs typeface="Times New Roman" pitchFamily="18" charset="0"/>
              </a:rPr>
              <a:t>Internal Guide: </a:t>
            </a:r>
            <a:r>
              <a:rPr lang="en-US" b="1" dirty="0" err="1">
                <a:latin typeface="Times New Roman" pitchFamily="18" charset="0"/>
                <a:cs typeface="Times New Roman" pitchFamily="18" charset="0"/>
              </a:rPr>
              <a:t>Ms</a:t>
            </a:r>
            <a:r>
              <a:rPr lang="en-US" b="1" dirty="0">
                <a:latin typeface="Times New Roman" pitchFamily="18" charset="0"/>
                <a:cs typeface="Times New Roman" pitchFamily="18" charset="0"/>
              </a:rPr>
              <a:t> A. </a:t>
            </a:r>
            <a:r>
              <a:rPr lang="en-US" b="1" dirty="0" err="1">
                <a:latin typeface="Times New Roman" pitchFamily="18" charset="0"/>
                <a:cs typeface="Times New Roman" pitchFamily="18" charset="0"/>
              </a:rPr>
              <a:t>Kranthi</a:t>
            </a:r>
            <a:endParaRPr lang="en-US" b="1" dirty="0">
              <a:latin typeface="Times New Roman" pitchFamily="18" charset="0"/>
              <a:cs typeface="Times New Roman" pitchFamily="18" charset="0"/>
            </a:endParaRPr>
          </a:p>
          <a:p>
            <a:pPr algn="ctr"/>
            <a:r>
              <a:rPr lang="en-IN" sz="2000" b="1" dirty="0">
                <a:latin typeface="Times New Roman" pitchFamily="18" charset="0"/>
                <a:cs typeface="Times New Roman" pitchFamily="18" charset="0"/>
              </a:rPr>
              <a:t> 			       					  	     </a:t>
            </a:r>
            <a:r>
              <a:rPr lang="en-US" b="1" dirty="0">
                <a:latin typeface="Times New Roman" pitchFamily="18" charset="0"/>
                <a:cs typeface="Times New Roman" pitchFamily="18" charset="0"/>
              </a:rPr>
              <a:t>Designation : Assistant Professor</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820519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10211BB-C25B-4A2F-A277-6E0D7CD839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TextBox 6">
            <a:extLst>
              <a:ext uri="{FF2B5EF4-FFF2-40B4-BE49-F238E27FC236}">
                <a16:creationId xmlns:a16="http://schemas.microsoft.com/office/drawing/2014/main" id="{17767876-16B2-4096-AA5A-BEE8532517FB}"/>
              </a:ext>
            </a:extLst>
          </p:cNvPr>
          <p:cNvSpPr txBox="1"/>
          <p:nvPr/>
        </p:nvSpPr>
        <p:spPr>
          <a:xfrm>
            <a:off x="666447" y="3013502"/>
            <a:ext cx="8034425" cy="854080"/>
          </a:xfrm>
          <a:prstGeom prst="rect">
            <a:avLst/>
          </a:prstGeom>
          <a:noFill/>
        </p:spPr>
        <p:txBody>
          <a:bodyPr wrap="square" rtlCol="0">
            <a:spAutoFit/>
          </a:bodyPr>
          <a:lstStyle/>
          <a:p>
            <a:pPr lvl="0" algn="ctr"/>
            <a:r>
              <a:rPr lang="en-US" sz="4950" b="1">
                <a:latin typeface="Times New Roman" panose="02020603050405020304" pitchFamily="18" charset="0"/>
                <a:cs typeface="Times New Roman" panose="02020603050405020304" pitchFamily="18" charset="0"/>
              </a:rPr>
              <a:t>Thank you</a:t>
            </a:r>
            <a:endParaRPr lang="en-US" sz="495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701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792525" y="207608"/>
            <a:ext cx="6712527" cy="769441"/>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Abstract</a:t>
            </a:r>
            <a:endParaRPr lang="en-US" sz="4400" b="1" dirty="0">
              <a:solidFill>
                <a:srgbClr val="FF0000"/>
              </a:solidFill>
              <a:latin typeface="Times New Roman" pitchFamily="18" charset="0"/>
              <a:cs typeface="Times New Roman" pitchFamily="18" charset="0"/>
            </a:endParaRP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292893" y="1515756"/>
            <a:ext cx="8558213" cy="4059432"/>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50000"/>
              </a:lnSpc>
            </a:pPr>
            <a:r>
              <a:rPr lang="en-US" sz="1600" dirty="0">
                <a:latin typeface="Times New Roman" panose="02020603050405020304" pitchFamily="18" charset="0"/>
                <a:cs typeface="Times New Roman" panose="02020603050405020304" pitchFamily="18" charset="0"/>
              </a:rPr>
              <a:t>With commercial music streaming service which can be accessed from mobile devices, the availability of digital music currently is abundant compared to previous era. Sorting out all this digital music is a very time-consuming and causes information fatigue. Therefore, it is very useful to develop a music recommender system that can search in the music libraries automatically and suggest suitable songs to users. By using music recommender system, the music provider can predict and then offer the appropriate songs to their users based on the characteristics of the music that has been heard previously. </a:t>
            </a:r>
          </a:p>
          <a:p>
            <a:pPr algn="just">
              <a:lnSpc>
                <a:spcPct val="150000"/>
              </a:lnSpc>
            </a:pPr>
            <a:r>
              <a:rPr lang="en-US" sz="1600" dirty="0">
                <a:latin typeface="Times New Roman" panose="02020603050405020304" pitchFamily="18" charset="0"/>
                <a:cs typeface="Times New Roman" panose="02020603050405020304" pitchFamily="18" charset="0"/>
              </a:rPr>
              <a:t>The project develops a music recommender system that can give recommendations based on similarity of features on audio listened by the user. This study uses convolutional recurrent neural network (CRNN) for feature extraction and similarity distance to look similarity between features. The results of this study indicate that users prefer recommendations that consider music genres compared to recommendations based solely on similarity.</a:t>
            </a:r>
          </a:p>
        </p:txBody>
      </p:sp>
    </p:spTree>
    <p:extLst>
      <p:ext uri="{BB962C8B-B14F-4D97-AF65-F5344CB8AC3E}">
        <p14:creationId xmlns:p14="http://schemas.microsoft.com/office/powerpoint/2010/main" val="368370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
            <a:ext cx="9144000" cy="6857999"/>
          </a:xfrm>
          <a:prstGeom prst="rect">
            <a:avLst/>
          </a:prstGeom>
        </p:spPr>
      </p:pic>
      <p:sp>
        <p:nvSpPr>
          <p:cNvPr id="7" name="Rectangle 6">
            <a:extLst>
              <a:ext uri="{FF2B5EF4-FFF2-40B4-BE49-F238E27FC236}">
                <a16:creationId xmlns:a16="http://schemas.microsoft.com/office/drawing/2014/main" id="{033F4B05-4DDF-4DC0-87D3-B9374154B930}"/>
              </a:ext>
            </a:extLst>
          </p:cNvPr>
          <p:cNvSpPr/>
          <p:nvPr/>
        </p:nvSpPr>
        <p:spPr>
          <a:xfrm>
            <a:off x="0" y="911152"/>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3E0FD07C-87CF-4589-8D3C-6FD9DAC6DA1B}"/>
              </a:ext>
            </a:extLst>
          </p:cNvPr>
          <p:cNvSpPr txBox="1">
            <a:spLocks/>
          </p:cNvSpPr>
          <p:nvPr/>
        </p:nvSpPr>
        <p:spPr>
          <a:xfrm>
            <a:off x="457200" y="0"/>
            <a:ext cx="8229600" cy="11430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b="1" dirty="0">
              <a:latin typeface="Times New Roman" pitchFamily="18" charset="0"/>
              <a:ea typeface="+mn-ea"/>
              <a:cs typeface="Times New Roman" pitchFamily="18" charset="0"/>
            </a:endParaRPr>
          </a:p>
        </p:txBody>
      </p:sp>
      <p:sp>
        <p:nvSpPr>
          <p:cNvPr id="11" name="Content Placeholder 2">
            <a:extLst>
              <a:ext uri="{FF2B5EF4-FFF2-40B4-BE49-F238E27FC236}">
                <a16:creationId xmlns:a16="http://schemas.microsoft.com/office/drawing/2014/main" id="{494B7F80-BF0B-4689-A578-BB5FCCC59020}"/>
              </a:ext>
            </a:extLst>
          </p:cNvPr>
          <p:cNvSpPr txBox="1">
            <a:spLocks/>
          </p:cNvSpPr>
          <p:nvPr/>
        </p:nvSpPr>
        <p:spPr>
          <a:xfrm>
            <a:off x="457200" y="1380566"/>
            <a:ext cx="8229600" cy="45169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latin typeface="Times New Roman" pitchFamily="18" charset="0"/>
                <a:cs typeface="Times New Roman" pitchFamily="18" charset="0"/>
              </a:rPr>
              <a:t>What is Music Recommender System?</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Recommender System is a software tool and algorithm that gives recommendations for items that is most interesting to a user. Recommendations is related to many kinds of real applications, such as what commodities are purchased, what songs is listened, or what latest news is read.</a:t>
            </a:r>
          </a:p>
          <a:p>
            <a:pPr algn="l"/>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Method :</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can be done by following Collaborative Filtering.</a:t>
            </a:r>
          </a:p>
          <a:p>
            <a:pPr marL="285750"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Collaborative Filtering is a technique that can filter out items that a user might like on the basis of reactions by similar users.</a:t>
            </a:r>
          </a:p>
          <a:p>
            <a:pPr algn="l"/>
            <a:endParaRPr lang="en-US" sz="1800" dirty="0">
              <a:latin typeface="Times New Roman" panose="02020603050405020304" pitchFamily="18" charset="0"/>
              <a:cs typeface="Times New Roman" panose="02020603050405020304" pitchFamily="18" charset="0"/>
            </a:endParaRPr>
          </a:p>
          <a:p>
            <a:br>
              <a:rPr lang="en-US" sz="1800" dirty="0"/>
            </a:br>
            <a:endParaRPr lang="en-US" sz="18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215736" y="6966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Design</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pic>
        <p:nvPicPr>
          <p:cNvPr id="14" name="Content Placeholder 4">
            <a:extLst>
              <a:ext uri="{FF2B5EF4-FFF2-40B4-BE49-F238E27FC236}">
                <a16:creationId xmlns:a16="http://schemas.microsoft.com/office/drawing/2014/main" id="{8777DE40-BC65-4FF1-96C5-E2DE6CF1A0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4533" y="1576676"/>
            <a:ext cx="7597453" cy="3790764"/>
          </a:xfrm>
          <a:prstGeom prst="rect">
            <a:avLst/>
          </a:prstGeom>
        </p:spPr>
      </p:pic>
    </p:spTree>
    <p:extLst>
      <p:ext uri="{BB962C8B-B14F-4D97-AF65-F5344CB8AC3E}">
        <p14:creationId xmlns:p14="http://schemas.microsoft.com/office/powerpoint/2010/main" val="224082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Dataset Source</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F900B892-C95D-4F37-8E5B-8C8E9B2BDB69}"/>
              </a:ext>
            </a:extLst>
          </p:cNvPr>
          <p:cNvSpPr txBox="1"/>
          <p:nvPr/>
        </p:nvSpPr>
        <p:spPr>
          <a:xfrm>
            <a:off x="322023" y="1209784"/>
            <a:ext cx="8479073" cy="4801314"/>
          </a:xfrm>
          <a:prstGeom prst="rect">
            <a:avLst/>
          </a:prstGeom>
          <a:noFill/>
        </p:spPr>
        <p:txBody>
          <a:bodyPr wrap="square">
            <a:spAutoFit/>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Datasets :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user_artist_data.txt</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artist_alias.txt</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artist_data.txt</a:t>
            </a:r>
          </a:p>
          <a:p>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original data file user_artist_data.txt contained about </a:t>
            </a:r>
            <a:r>
              <a:rPr lang="en-US" sz="1800" b="0" i="0" dirty="0">
                <a:solidFill>
                  <a:srgbClr val="000000"/>
                </a:solidFill>
                <a:effectLst/>
                <a:latin typeface="Times New Roman" panose="02020603050405020304" pitchFamily="18" charset="0"/>
                <a:cs typeface="Times New Roman" panose="02020603050405020304" pitchFamily="18" charset="0"/>
              </a:rPr>
              <a:t>141,000 unique users, and 1.6 million unique artists. About 24.2 million users’ plays of artists are recorded, along with their count.</a:t>
            </a:r>
          </a:p>
          <a:p>
            <a:endParaRPr lang="en-US" sz="1800" b="0" i="0" dirty="0">
              <a:solidFill>
                <a:srgbClr val="000000"/>
              </a:solidFill>
              <a:effectLst/>
              <a:latin typeface="Times New Roman" panose="02020603050405020304" pitchFamily="18" charset="0"/>
              <a:cs typeface="Times New Roman" panose="02020603050405020304" pitchFamily="18" charset="0"/>
            </a:endParaRPr>
          </a:p>
          <a:p>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artist_alias.txt, which maps artist IDs that are known misspellings or variants to the canonical ID of that artist.</a:t>
            </a:r>
          </a:p>
          <a:p>
            <a:endParaRPr lang="en-US" sz="1800" dirty="0">
              <a:solidFill>
                <a:srgbClr val="000000"/>
              </a:solidFill>
              <a:latin typeface="Times New Roman" panose="02020603050405020304" pitchFamily="18" charset="0"/>
              <a:cs typeface="Times New Roman" panose="02020603050405020304" pitchFamily="18" charset="0"/>
            </a:endParaRPr>
          </a:p>
          <a:p>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artist_data.txt file then provides a map from the canonical artist ID to the name of the artist.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365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7577" y="809837"/>
            <a:ext cx="806585" cy="806585"/>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39841" y="926911"/>
            <a:ext cx="7309676" cy="471764"/>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defRPr/>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7" name="TextBox 16">
            <a:extLst>
              <a:ext uri="{FF2B5EF4-FFF2-40B4-BE49-F238E27FC236}">
                <a16:creationId xmlns:a16="http://schemas.microsoft.com/office/drawing/2014/main" id="{42E61EB3-2F18-4619-AD2A-886155B0A477}"/>
              </a:ext>
            </a:extLst>
          </p:cNvPr>
          <p:cNvSpPr txBox="1"/>
          <p:nvPr/>
        </p:nvSpPr>
        <p:spPr>
          <a:xfrm>
            <a:off x="124138" y="1865145"/>
            <a:ext cx="8896770" cy="392415"/>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TextBox 10"/>
          <p:cNvSpPr txBox="1"/>
          <p:nvPr/>
        </p:nvSpPr>
        <p:spPr>
          <a:xfrm>
            <a:off x="1111020" y="104884"/>
            <a:ext cx="6712527" cy="769441"/>
          </a:xfrm>
          <a:prstGeom prst="rect">
            <a:avLst/>
          </a:prstGeom>
          <a:noFill/>
        </p:spPr>
        <p:txBody>
          <a:bodyPr wrap="square" rtlCol="0">
            <a:spAutoFit/>
          </a:bodyPr>
          <a:lstStyle/>
          <a:p>
            <a:pPr algn="ctr"/>
            <a:r>
              <a:rPr lang="en-US" sz="4400" b="1" dirty="0">
                <a:latin typeface="Times New Roman" pitchFamily="18" charset="0"/>
                <a:cs typeface="Times New Roman" pitchFamily="18" charset="0"/>
              </a:rPr>
              <a:t>Technology Stack</a:t>
            </a:r>
          </a:p>
        </p:txBody>
      </p:sp>
      <p:sp>
        <p:nvSpPr>
          <p:cNvPr id="13" name="TextBox 12"/>
          <p:cNvSpPr txBox="1"/>
          <p:nvPr/>
        </p:nvSpPr>
        <p:spPr>
          <a:xfrm>
            <a:off x="1309253" y="2967335"/>
            <a:ext cx="6712527" cy="461665"/>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2" name="Content Placeholder 2">
            <a:extLst>
              <a:ext uri="{FF2B5EF4-FFF2-40B4-BE49-F238E27FC236}">
                <a16:creationId xmlns:a16="http://schemas.microsoft.com/office/drawing/2014/main" id="{CE0218CE-C284-4F9D-BFD3-AA12156F80D5}"/>
              </a:ext>
            </a:extLst>
          </p:cNvPr>
          <p:cNvSpPr txBox="1">
            <a:spLocks/>
          </p:cNvSpPr>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0254C9-2DAB-45C4-B8BA-E3D3FD34C3E9}"/>
              </a:ext>
            </a:extLst>
          </p:cNvPr>
          <p:cNvSpPr txBox="1"/>
          <p:nvPr/>
        </p:nvSpPr>
        <p:spPr>
          <a:xfrm>
            <a:off x="489297" y="1369786"/>
            <a:ext cx="7334250" cy="1477328"/>
          </a:xfrm>
          <a:prstGeom prst="rect">
            <a:avLst/>
          </a:prstGeom>
          <a:noFill/>
        </p:spPr>
        <p:txBody>
          <a:bodyPr wrap="square" rtlCol="0" anchor="ctr">
            <a:spAutoFit/>
          </a:bodyPr>
          <a:lstStyle/>
          <a:p>
            <a:pPr marL="285750" indent="-285750">
              <a:buFont typeface="Arial" panose="020B0604020202020204" pitchFamily="34" charset="0"/>
              <a:buChar char="•"/>
            </a:pPr>
            <a:r>
              <a:rPr lang="en-IN" b="0" i="0" strike="noStrike" dirty="0" err="1">
                <a:effectLst/>
                <a:latin typeface="Times New Roman" panose="02020603050405020304" pitchFamily="18" charset="0"/>
                <a:cs typeface="Times New Roman" panose="02020603050405020304" pitchFamily="18" charset="0"/>
              </a:rPr>
              <a:t>Pyspark</a:t>
            </a:r>
            <a:endParaRPr lang="en-IN" b="0" i="0" strike="noStrike"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Colab</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0" i="0" strike="noStrike" dirty="0">
                <a:effectLst/>
                <a:latin typeface="Times New Roman" panose="02020603050405020304" pitchFamily="18" charset="0"/>
                <a:cs typeface="Times New Roman" panose="02020603050405020304" pitchFamily="18" charset="0"/>
              </a:rPr>
              <a:t>Apache Spark</a:t>
            </a:r>
          </a:p>
          <a:p>
            <a:endParaRPr lang="en-US"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7154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595A91D-152C-437E-8B23-27272ED15FC0}"/>
              </a:ext>
            </a:extLst>
          </p:cNvPr>
          <p:cNvPicPr>
            <a:picLocks noChangeAspect="1"/>
          </p:cNvPicPr>
          <p:nvPr/>
        </p:nvPicPr>
        <p:blipFill>
          <a:blip r:embed="rId2"/>
          <a:stretch>
            <a:fillRect/>
          </a:stretch>
        </p:blipFill>
        <p:spPr>
          <a:xfrm>
            <a:off x="0" y="0"/>
            <a:ext cx="9144000" cy="6857999"/>
          </a:xfrm>
          <a:prstGeom prst="rect">
            <a:avLst/>
          </a:prstGeom>
        </p:spPr>
      </p:pic>
      <p:sp>
        <p:nvSpPr>
          <p:cNvPr id="3" name="TextBox 2">
            <a:extLst>
              <a:ext uri="{FF2B5EF4-FFF2-40B4-BE49-F238E27FC236}">
                <a16:creationId xmlns:a16="http://schemas.microsoft.com/office/drawing/2014/main" id="{6A78AA38-AC69-4B5D-886E-80F65DB2ECA5}"/>
              </a:ext>
            </a:extLst>
          </p:cNvPr>
          <p:cNvSpPr txBox="1"/>
          <p:nvPr/>
        </p:nvSpPr>
        <p:spPr>
          <a:xfrm>
            <a:off x="2050742" y="230820"/>
            <a:ext cx="5362112"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Partial Implementation</a:t>
            </a:r>
            <a:endParaRPr lang="en-IN"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D3C0035-F0D0-4FB6-A203-A9F2C95DD4FD}"/>
              </a:ext>
            </a:extLst>
          </p:cNvPr>
          <p:cNvSpPr txBox="1"/>
          <p:nvPr/>
        </p:nvSpPr>
        <p:spPr>
          <a:xfrm>
            <a:off x="914400" y="1384917"/>
            <a:ext cx="7270812" cy="147732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Loading data</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exploration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Splitting data for testing</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recommender model</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1259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A7017A-9320-4B76-9C51-E3E35CF4AC86}"/>
              </a:ext>
            </a:extLst>
          </p:cNvPr>
          <p:cNvPicPr>
            <a:picLocks noChangeAspect="1"/>
          </p:cNvPicPr>
          <p:nvPr/>
        </p:nvPicPr>
        <p:blipFill>
          <a:blip r:embed="rId2"/>
          <a:stretch>
            <a:fillRect/>
          </a:stretch>
        </p:blipFill>
        <p:spPr>
          <a:xfrm>
            <a:off x="0" y="1"/>
            <a:ext cx="9144000" cy="6857999"/>
          </a:xfrm>
          <a:prstGeom prst="rect">
            <a:avLst/>
          </a:prstGeom>
        </p:spPr>
      </p:pic>
      <p:sp>
        <p:nvSpPr>
          <p:cNvPr id="3" name="TextBox 2">
            <a:extLst>
              <a:ext uri="{FF2B5EF4-FFF2-40B4-BE49-F238E27FC236}">
                <a16:creationId xmlns:a16="http://schemas.microsoft.com/office/drawing/2014/main" id="{34295F9E-B8E9-4B0B-A366-44591743A013}"/>
              </a:ext>
            </a:extLst>
          </p:cNvPr>
          <p:cNvSpPr txBox="1"/>
          <p:nvPr/>
        </p:nvSpPr>
        <p:spPr>
          <a:xfrm>
            <a:off x="3329127" y="168675"/>
            <a:ext cx="175777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Output</a:t>
            </a:r>
            <a:endParaRPr lang="en-IN" sz="3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EEBE1E7-D23E-4D00-961D-B343A753125F}"/>
              </a:ext>
            </a:extLst>
          </p:cNvPr>
          <p:cNvSpPr txBox="1"/>
          <p:nvPr/>
        </p:nvSpPr>
        <p:spPr>
          <a:xfrm>
            <a:off x="145775" y="2204760"/>
            <a:ext cx="8998225" cy="1015663"/>
          </a:xfrm>
          <a:prstGeom prst="rect">
            <a:avLst/>
          </a:prstGeom>
          <a:noFill/>
        </p:spPr>
        <p:txBody>
          <a:bodyPr wrap="square">
            <a:spAutoFit/>
          </a:bodyPr>
          <a:lstStyle/>
          <a:p>
            <a:r>
              <a:rPr lang="en-US" sz="2000" b="0" i="0" dirty="0">
                <a:solidFill>
                  <a:srgbClr val="212121"/>
                </a:solidFill>
                <a:effectLst/>
                <a:latin typeface="Times New Roman" panose="02020603050405020304" pitchFamily="18" charset="0"/>
                <a:cs typeface="Times New Roman" panose="02020603050405020304" pitchFamily="18" charset="0"/>
              </a:rPr>
              <a:t>User 1059637 has a total play count of 674412 and a mean play count of 1878. </a:t>
            </a:r>
          </a:p>
          <a:p>
            <a:r>
              <a:rPr lang="en-US" sz="2000" b="0" i="0" dirty="0">
                <a:solidFill>
                  <a:srgbClr val="212121"/>
                </a:solidFill>
                <a:effectLst/>
                <a:latin typeface="Times New Roman" panose="02020603050405020304" pitchFamily="18" charset="0"/>
                <a:cs typeface="Times New Roman" panose="02020603050405020304" pitchFamily="18" charset="0"/>
              </a:rPr>
              <a:t>User 2064012 has a total play count of 548427 and a mean play count of 9455. </a:t>
            </a:r>
          </a:p>
          <a:p>
            <a:r>
              <a:rPr lang="en-US" sz="2000" b="0" i="0" dirty="0">
                <a:solidFill>
                  <a:srgbClr val="212121"/>
                </a:solidFill>
                <a:effectLst/>
                <a:latin typeface="Times New Roman" panose="02020603050405020304" pitchFamily="18" charset="0"/>
                <a:cs typeface="Times New Roman" panose="02020603050405020304" pitchFamily="18" charset="0"/>
              </a:rPr>
              <a:t>User 2069337 has a total play count of 393515 and a mean play count of 1519.</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85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DBDADE-F4E1-4B6F-A7E9-B464A0E05884}"/>
              </a:ext>
            </a:extLst>
          </p:cNvPr>
          <p:cNvPicPr>
            <a:picLocks noChangeAspect="1"/>
          </p:cNvPicPr>
          <p:nvPr/>
        </p:nvPicPr>
        <p:blipFill>
          <a:blip r:embed="rId2"/>
          <a:stretch>
            <a:fillRect/>
          </a:stretch>
        </p:blipFill>
        <p:spPr>
          <a:xfrm>
            <a:off x="0" y="0"/>
            <a:ext cx="9144000" cy="6857999"/>
          </a:xfrm>
          <a:prstGeom prst="rect">
            <a:avLst/>
          </a:prstGeom>
        </p:spPr>
      </p:pic>
      <p:sp>
        <p:nvSpPr>
          <p:cNvPr id="3" name="TextBox 2">
            <a:extLst>
              <a:ext uri="{FF2B5EF4-FFF2-40B4-BE49-F238E27FC236}">
                <a16:creationId xmlns:a16="http://schemas.microsoft.com/office/drawing/2014/main" id="{7D34FD24-68B6-4EFA-AA52-B0D7551D7063}"/>
              </a:ext>
            </a:extLst>
          </p:cNvPr>
          <p:cNvSpPr txBox="1"/>
          <p:nvPr/>
        </p:nvSpPr>
        <p:spPr>
          <a:xfrm>
            <a:off x="3107184" y="221941"/>
            <a:ext cx="2485747"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References</a:t>
            </a:r>
            <a:endParaRPr lang="en-IN"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7961CEE-8762-474E-B430-8820F47EE2C2}"/>
              </a:ext>
            </a:extLst>
          </p:cNvPr>
          <p:cNvSpPr txBox="1"/>
          <p:nvPr/>
        </p:nvSpPr>
        <p:spPr>
          <a:xfrm>
            <a:off x="791876" y="999479"/>
            <a:ext cx="7334250" cy="5355312"/>
          </a:xfrm>
          <a:prstGeom prst="rect">
            <a:avLst/>
          </a:prstGeom>
          <a:noFill/>
        </p:spPr>
        <p:txBody>
          <a:bodyPr wrap="square" rtlCol="0" anchor="ctr">
            <a:spAutoFit/>
          </a:bodyPr>
          <a:lstStyle/>
          <a:p>
            <a:pPr marL="342900" indent="-342900" algn="just">
              <a:buFont typeface="+mj-lt"/>
              <a:buAutoNum type="arabicPeriod"/>
            </a:pPr>
            <a:r>
              <a:rPr lang="en-IN" dirty="0">
                <a:latin typeface="Times New Roman" panose="02020603050405020304" pitchFamily="18" charset="0"/>
                <a:cs typeface="Times New Roman" panose="02020603050405020304" pitchFamily="18" charset="0"/>
              </a:rPr>
              <a:t>RUI CHEN 1,2, QINGYI HUA1 , YAN-SHUO CHANG3 , BO WANG1,4, LEI ZHANG5 , AND XIANGJIE KONG 6 , (Senior Member, IEEE)</a:t>
            </a:r>
            <a:r>
              <a:rPr lang="en-US" i="0" dirty="0">
                <a:effectLs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Collaborative Filtering-Based Recommender Systems, </a:t>
            </a:r>
            <a:r>
              <a:rPr lang="en-US" b="1" i="0" dirty="0">
                <a:effectLst/>
                <a:latin typeface="Times New Roman" panose="02020603050405020304" pitchFamily="18" charset="0"/>
                <a:cs typeface="Times New Roman" panose="02020603050405020304" pitchFamily="18" charset="0"/>
              </a:rPr>
              <a:t>IEEE Co</a:t>
            </a:r>
            <a:r>
              <a:rPr lang="en-US" b="1" dirty="0">
                <a:latin typeface="Times New Roman" panose="02020603050405020304" pitchFamily="18" charset="0"/>
                <a:cs typeface="Times New Roman" panose="02020603050405020304" pitchFamily="18" charset="0"/>
              </a:rPr>
              <a:t>nference in 2018.</a:t>
            </a:r>
            <a:r>
              <a:rPr lang="en-IN" dirty="0">
                <a:latin typeface="Times New Roman" panose="02020603050405020304" pitchFamily="18" charset="0"/>
                <a:cs typeface="Times New Roman" panose="02020603050405020304" pitchFamily="18" charset="0"/>
              </a:rPr>
              <a:t> </a:t>
            </a:r>
            <a:r>
              <a:rPr lang="en-IN" b="0" i="0" strike="noStrike" dirty="0">
                <a:effectLst/>
                <a:latin typeface="Times New Roman" panose="02020603050405020304" pitchFamily="18" charset="0"/>
                <a:cs typeface="Times New Roman" panose="02020603050405020304" pitchFamily="18" charset="0"/>
              </a:rPr>
              <a:t>(Base paper)</a:t>
            </a:r>
          </a:p>
          <a:p>
            <a:pPr marL="342900" indent="-342900" algn="just">
              <a:buFont typeface="+mj-lt"/>
              <a:buAutoNum type="arabicPeriod"/>
            </a:pPr>
            <a:r>
              <a:rPr lang="en-US" b="0" i="0" dirty="0" err="1">
                <a:effectLst/>
                <a:latin typeface="Times New Roman" panose="02020603050405020304" pitchFamily="18" charset="0"/>
                <a:cs typeface="Times New Roman" panose="02020603050405020304" pitchFamily="18" charset="0"/>
              </a:rPr>
              <a:t>Deldjoo</a:t>
            </a:r>
            <a:r>
              <a:rPr lang="en-US" b="0" i="0" dirty="0">
                <a:effectLst/>
                <a:latin typeface="Times New Roman" panose="02020603050405020304" pitchFamily="18" charset="0"/>
                <a:cs typeface="Times New Roman" panose="02020603050405020304" pitchFamily="18" charset="0"/>
              </a:rPr>
              <a:t> Y, </a:t>
            </a:r>
            <a:r>
              <a:rPr lang="en-US" b="0" i="0" dirty="0" err="1">
                <a:effectLst/>
                <a:latin typeface="Times New Roman" panose="02020603050405020304" pitchFamily="18" charset="0"/>
                <a:cs typeface="Times New Roman" panose="02020603050405020304" pitchFamily="18" charset="0"/>
              </a:rPr>
              <a:t>Cremonesi</a:t>
            </a:r>
            <a:r>
              <a:rPr lang="en-US" b="0" i="0" dirty="0">
                <a:effectLst/>
                <a:latin typeface="Times New Roman" panose="02020603050405020304" pitchFamily="18" charset="0"/>
                <a:cs typeface="Times New Roman" panose="02020603050405020304" pitchFamily="18" charset="0"/>
              </a:rPr>
              <a:t> P, </a:t>
            </a:r>
            <a:r>
              <a:rPr lang="en-US" b="0" i="0" dirty="0" err="1">
                <a:effectLst/>
                <a:latin typeface="Times New Roman" panose="02020603050405020304" pitchFamily="18" charset="0"/>
                <a:cs typeface="Times New Roman" panose="02020603050405020304" pitchFamily="18" charset="0"/>
              </a:rPr>
              <a:t>Schedl</a:t>
            </a:r>
            <a:r>
              <a:rPr lang="en-US" b="0" i="0" dirty="0">
                <a:effectLst/>
                <a:latin typeface="Times New Roman" panose="02020603050405020304" pitchFamily="18" charset="0"/>
                <a:cs typeface="Times New Roman" panose="02020603050405020304" pitchFamily="18" charset="0"/>
              </a:rPr>
              <a:t> M, </a:t>
            </a:r>
            <a:r>
              <a:rPr lang="en-US" b="0" i="0" dirty="0" err="1">
                <a:effectLst/>
                <a:latin typeface="Times New Roman" panose="02020603050405020304" pitchFamily="18" charset="0"/>
                <a:cs typeface="Times New Roman" panose="02020603050405020304" pitchFamily="18" charset="0"/>
              </a:rPr>
              <a:t>Quadrana</a:t>
            </a:r>
            <a:r>
              <a:rPr lang="en-US" b="0" i="0" dirty="0">
                <a:effectLst/>
                <a:latin typeface="Times New Roman" panose="02020603050405020304" pitchFamily="18" charset="0"/>
                <a:cs typeface="Times New Roman" panose="02020603050405020304" pitchFamily="18" charset="0"/>
              </a:rPr>
              <a:t> M The effect of different video summarization models on the quality of video recommendation based on low-level visual features. (2017).</a:t>
            </a:r>
            <a:endParaRPr lang="es-ES" b="0" i="0" dirty="0">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b="0" i="0" dirty="0">
                <a:effectLst/>
                <a:latin typeface="Times New Roman" panose="02020603050405020304" pitchFamily="18" charset="0"/>
                <a:cs typeface="Times New Roman" panose="02020603050405020304" pitchFamily="18" charset="0"/>
              </a:rPr>
              <a:t>Lee JH, </a:t>
            </a:r>
            <a:r>
              <a:rPr lang="en-US" b="0" i="0" dirty="0" err="1">
                <a:effectLst/>
                <a:latin typeface="Times New Roman" panose="02020603050405020304" pitchFamily="18" charset="0"/>
                <a:cs typeface="Times New Roman" panose="02020603050405020304" pitchFamily="18" charset="0"/>
              </a:rPr>
              <a:t>Wishkoski</a:t>
            </a:r>
            <a:r>
              <a:rPr lang="en-US" b="0" i="0" dirty="0">
                <a:effectLst/>
                <a:latin typeface="Times New Roman" panose="02020603050405020304" pitchFamily="18" charset="0"/>
                <a:cs typeface="Times New Roman" panose="02020603050405020304" pitchFamily="18" charset="0"/>
              </a:rPr>
              <a:t> R, Aase L, </a:t>
            </a:r>
            <a:r>
              <a:rPr lang="en-US" b="0" i="0" dirty="0" err="1">
                <a:effectLst/>
                <a:latin typeface="Times New Roman" panose="02020603050405020304" pitchFamily="18" charset="0"/>
                <a:cs typeface="Times New Roman" panose="02020603050405020304" pitchFamily="18" charset="0"/>
              </a:rPr>
              <a:t>Meas</a:t>
            </a:r>
            <a:r>
              <a:rPr lang="en-US" b="0" i="0" dirty="0">
                <a:effectLst/>
                <a:latin typeface="Times New Roman" panose="02020603050405020304" pitchFamily="18" charset="0"/>
                <a:cs typeface="Times New Roman" panose="02020603050405020304" pitchFamily="18" charset="0"/>
              </a:rPr>
              <a:t> P, </a:t>
            </a:r>
            <a:r>
              <a:rPr lang="en-US" b="0" i="0" dirty="0" err="1">
                <a:effectLst/>
                <a:latin typeface="Times New Roman" panose="02020603050405020304" pitchFamily="18" charset="0"/>
                <a:cs typeface="Times New Roman" panose="02020603050405020304" pitchFamily="18" charset="0"/>
              </a:rPr>
              <a:t>Hubbles</a:t>
            </a:r>
            <a:r>
              <a:rPr lang="en-US" b="0" i="0" dirty="0">
                <a:effectLst/>
                <a:latin typeface="Times New Roman" panose="02020603050405020304" pitchFamily="18" charset="0"/>
                <a:cs typeface="Times New Roman" panose="02020603050405020304" pitchFamily="18" charset="0"/>
              </a:rPr>
              <a:t> C Understanding users of cloud music services: selection factors, management and access behavior, and perceptions. (2017) </a:t>
            </a:r>
          </a:p>
          <a:p>
            <a:pPr marL="342900" indent="-342900" algn="just">
              <a:buFont typeface="+mj-lt"/>
              <a:buAutoNum type="arabicPeriod"/>
            </a:pPr>
            <a:r>
              <a:rPr lang="en-US" b="0" i="0" dirty="0">
                <a:effectLst/>
                <a:latin typeface="Times New Roman" panose="02020603050405020304" pitchFamily="18" charset="0"/>
                <a:cs typeface="Times New Roman" panose="02020603050405020304" pitchFamily="18" charset="0"/>
              </a:rPr>
              <a:t>Schäfer T, </a:t>
            </a:r>
            <a:r>
              <a:rPr lang="en-US" b="0" i="0" dirty="0" err="1">
                <a:effectLst/>
                <a:latin typeface="Times New Roman" panose="02020603050405020304" pitchFamily="18" charset="0"/>
                <a:cs typeface="Times New Roman" panose="02020603050405020304" pitchFamily="18" charset="0"/>
              </a:rPr>
              <a:t>Mehlhorn</a:t>
            </a:r>
            <a:r>
              <a:rPr lang="en-US" b="0" i="0" dirty="0">
                <a:effectLst/>
                <a:latin typeface="Times New Roman" panose="02020603050405020304" pitchFamily="18" charset="0"/>
                <a:cs typeface="Times New Roman" panose="02020603050405020304" pitchFamily="18" charset="0"/>
              </a:rPr>
              <a:t> C Can personality traits predict musical style preferences? A meta-analysis. (2017) </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I. Portugal, P. </a:t>
            </a:r>
            <a:r>
              <a:rPr lang="en-US" dirty="0" err="1">
                <a:latin typeface="Times New Roman" panose="02020603050405020304" pitchFamily="18" charset="0"/>
                <a:cs typeface="Times New Roman" panose="02020603050405020304" pitchFamily="18" charset="0"/>
              </a:rPr>
              <a:t>Alencar</a:t>
            </a:r>
            <a:r>
              <a:rPr lang="en-US" dirty="0">
                <a:latin typeface="Times New Roman" panose="02020603050405020304" pitchFamily="18" charset="0"/>
                <a:cs typeface="Times New Roman" panose="02020603050405020304" pitchFamily="18" charset="0"/>
              </a:rPr>
              <a:t>, and D. Cowan, ‘‘The use of machine learning algorithms in recommender systems: A systematic review,’’ Expert Syst. Appl., vol. 97, pp. 205–227, Dec. 2018. </a:t>
            </a:r>
            <a:endParaRPr lang="en-IN" i="0" u="none" strike="noStrike"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i="0" dirty="0">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b="0" i="0" strike="noStrike" dirty="0">
              <a:effectLst/>
              <a:latin typeface="Times New Roman" panose="02020603050405020304" pitchFamily="18" charset="0"/>
              <a:cs typeface="Times New Roman" panose="02020603050405020304" pitchFamily="18" charset="0"/>
            </a:endParaRPr>
          </a:p>
          <a:p>
            <a:endParaRPr lang="en-US"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619174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2092</TotalTime>
  <Words>747</Words>
  <Application>Microsoft Office PowerPoint</Application>
  <PresentationFormat>On-screen Show (4:3)</PresentationFormat>
  <Paragraphs>81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Harshini Nandi Intern21</cp:lastModifiedBy>
  <cp:revision>215</cp:revision>
  <dcterms:created xsi:type="dcterms:W3CDTF">2020-08-08T03:55:20Z</dcterms:created>
  <dcterms:modified xsi:type="dcterms:W3CDTF">2021-05-31T04:48:13Z</dcterms:modified>
</cp:coreProperties>
</file>