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embeddedFontLst>
    <p:embeddedFont>
      <p:font typeface="Roboto Slab"/>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19" roundtripDataSignature="AMtx7mhyJPgZvw8LS96QtIExwDSPoP9O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238B89-BC88-4D92-8733-FE586B2D441A}">
  <a:tblStyle styleId="{7B238B89-BC88-4D92-8733-FE586B2D441A}"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b="off" i="off"/>
    </a:seCell>
    <a:swCell>
      <a:tcTxStyle b="off" i="off"/>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b="off" i="off"/>
    </a:neCell>
    <a:nwCell>
      <a:tcTxStyle b="off" i="off"/>
    </a:nwCell>
  </a:tblStyle>
  <a:tblStyle styleId="{B4B6AB6D-71C9-4440-AB93-D89CDAC8ED0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font" Target="fonts/RobotoSlab-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06df7a20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cf06df7a20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35dfa8b26_1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d35dfa8b26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35dfa8b26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d35dfa8b26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35dfa8b26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d35dfa8b26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35dfa8b26_1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d35dfa8b26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417c986b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d417c986b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4">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hyperlink" Target="https://docs.google.com/document/d/1SFqKH3ydlDMwTvaGVOzo0IjtNNZ3l6kp-wq6n-if8kA/ed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2.png"/><Relationship Id="rId6"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drive.google.com/drive/u/0/folders/1Wcs4STEdfdOYsTQCoVc65_G-ogsfQFv5" TargetMode="External"/><Relationship Id="rId5" Type="http://schemas.openxmlformats.org/officeDocument/2006/relationships/hyperlink" Target="https://www.cs.cmu.edu/~roni/papers/SLM-TK-V2-eurospeech-97.pdf" TargetMode="External"/><Relationship Id="rId6" Type="http://schemas.openxmlformats.org/officeDocument/2006/relationships/hyperlink" Target="https://anoopkunchukuttan.github.io/indic_nlp_librar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03940" y="1012224"/>
            <a:ext cx="11984100" cy="45252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b="1" lang="en-US" sz="3400">
                <a:latin typeface="Times New Roman"/>
                <a:ea typeface="Times New Roman"/>
                <a:cs typeface="Times New Roman"/>
                <a:sym typeface="Times New Roman"/>
              </a:rPr>
              <a:t>Automated word prediction in telugu language using </a:t>
            </a:r>
            <a:endParaRPr b="1" sz="3400">
              <a:latin typeface="Times New Roman"/>
              <a:ea typeface="Times New Roman"/>
              <a:cs typeface="Times New Roman"/>
              <a:sym typeface="Times New Roman"/>
            </a:endParaRPr>
          </a:p>
          <a:p>
            <a:pPr indent="0" lvl="0" marL="0" rtl="0" algn="ctr">
              <a:spcBef>
                <a:spcPts val="0"/>
              </a:spcBef>
              <a:spcAft>
                <a:spcPts val="0"/>
              </a:spcAft>
              <a:buSzPts val="1100"/>
              <a:buNone/>
            </a:pPr>
            <a:r>
              <a:rPr b="1" lang="en-US" sz="3400">
                <a:latin typeface="Times New Roman"/>
                <a:ea typeface="Times New Roman"/>
                <a:cs typeface="Times New Roman"/>
                <a:sym typeface="Times New Roman"/>
              </a:rPr>
              <a:t>Statistical approch </a:t>
            </a:r>
            <a:endParaRPr b="1" sz="2800">
              <a:latin typeface="Times New Roman"/>
              <a:ea typeface="Times New Roman"/>
              <a:cs typeface="Times New Roman"/>
              <a:sym typeface="Times New Roman"/>
            </a:endParaRPr>
          </a:p>
          <a:p>
            <a:pPr indent="0" lvl="0" marL="0" marR="0" rtl="0" algn="ctr">
              <a:spcBef>
                <a:spcPts val="0"/>
              </a:spcBef>
              <a:spcAft>
                <a:spcPts val="0"/>
              </a:spcAft>
              <a:buNone/>
            </a:pPr>
            <a:r>
              <a:t/>
            </a:r>
            <a:endParaRPr b="1" i="0" sz="28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rPr b="1" i="0" lang="en-US" sz="2400" u="none" cap="none" strike="noStrike">
                <a:latin typeface="Times New Roman"/>
                <a:ea typeface="Times New Roman"/>
                <a:cs typeface="Times New Roman"/>
                <a:sym typeface="Times New Roman"/>
              </a:rPr>
              <a:t>Date: </a:t>
            </a:r>
            <a:r>
              <a:rPr b="1" lang="en-US" sz="2400">
                <a:latin typeface="Times New Roman"/>
                <a:ea typeface="Times New Roman"/>
                <a:cs typeface="Times New Roman"/>
                <a:sym typeface="Times New Roman"/>
              </a:rPr>
              <a:t>22</a:t>
            </a:r>
            <a:r>
              <a:rPr b="1" i="0" lang="en-US" sz="2400" u="none" cap="none" strike="noStrike">
                <a:latin typeface="Times New Roman"/>
                <a:ea typeface="Times New Roman"/>
                <a:cs typeface="Times New Roman"/>
                <a:sym typeface="Times New Roman"/>
              </a:rPr>
              <a:t> April 2021</a:t>
            </a:r>
            <a:endParaRPr>
              <a:latin typeface="Times New Roman"/>
              <a:ea typeface="Times New Roman"/>
              <a:cs typeface="Times New Roman"/>
              <a:sym typeface="Times New Roman"/>
            </a:endParaRPr>
          </a:p>
          <a:p>
            <a:pPr indent="0" lvl="0" marL="0" marR="0" rtl="0" algn="ctr">
              <a:spcBef>
                <a:spcPts val="0"/>
              </a:spcBef>
              <a:spcAft>
                <a:spcPts val="0"/>
              </a:spcAft>
              <a:buNone/>
            </a:pPr>
            <a:r>
              <a:t/>
            </a:r>
            <a:endParaRPr b="1" i="0" sz="2400" u="none" cap="none" strike="noStrike">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Gajula Keerthana - 17wh1a0514</a:t>
            </a:r>
            <a:endParaRPr b="1" sz="2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Kunamsetti Vaishnavi - 17wh1a0548</a:t>
            </a:r>
            <a:endParaRPr b="1" sz="24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US" sz="2400">
                <a:latin typeface="Times New Roman"/>
                <a:ea typeface="Times New Roman"/>
                <a:cs typeface="Times New Roman"/>
                <a:sym typeface="Times New Roman"/>
              </a:rPr>
              <a:t>Saka Devi Sree- 18wh5a0508</a:t>
            </a:r>
            <a:endParaRPr b="1" sz="2400">
              <a:latin typeface="Times New Roman"/>
              <a:ea typeface="Times New Roman"/>
              <a:cs typeface="Times New Roman"/>
              <a:sym typeface="Times New Roman"/>
            </a:endParaRPr>
          </a:p>
          <a:p>
            <a:pPr indent="0" lvl="0" marL="0" marR="0" rtl="0" algn="l">
              <a:spcBef>
                <a:spcPts val="0"/>
              </a:spcBef>
              <a:spcAft>
                <a:spcPts val="0"/>
              </a:spcAft>
              <a:buNone/>
            </a:pPr>
            <a:r>
              <a:rPr b="1" lang="en-US" sz="2400">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a:p>
            <a:pPr indent="0" lvl="0" marL="0" marR="0" rtl="0" algn="l">
              <a:spcBef>
                <a:spcPts val="0"/>
              </a:spcBef>
              <a:spcAft>
                <a:spcPts val="0"/>
              </a:spcAft>
              <a:buNone/>
            </a:pPr>
            <a:r>
              <a:rPr b="1" lang="en-US" sz="2400">
                <a:latin typeface="Times New Roman"/>
                <a:ea typeface="Times New Roman"/>
                <a:cs typeface="Times New Roman"/>
                <a:sym typeface="Times New Roman"/>
              </a:rPr>
              <a:t>					    									  </a:t>
            </a:r>
            <a:r>
              <a:rPr b="1" lang="en-US" sz="20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Internal Guide: </a:t>
            </a:r>
            <a:r>
              <a:rPr b="1" lang="en-US" sz="2400">
                <a:latin typeface="Times New Roman"/>
                <a:ea typeface="Times New Roman"/>
                <a:cs typeface="Times New Roman"/>
                <a:sym typeface="Times New Roman"/>
              </a:rPr>
              <a:t>Dr.L. lakshmi</a:t>
            </a:r>
            <a:endParaRPr b="1" sz="2400">
              <a:latin typeface="Times New Roman"/>
              <a:ea typeface="Times New Roman"/>
              <a:cs typeface="Times New Roman"/>
              <a:sym typeface="Times New Roman"/>
            </a:endParaRPr>
          </a:p>
          <a:p>
            <a:pPr indent="0" lvl="0" marL="0" marR="0" rtl="0" algn="ctr">
              <a:spcBef>
                <a:spcPts val="0"/>
              </a:spcBef>
              <a:spcAft>
                <a:spcPts val="0"/>
              </a:spcAft>
              <a:buNone/>
            </a:pPr>
            <a:r>
              <a:rPr b="1" lang="en-US" sz="2400">
                <a:latin typeface="Times New Roman"/>
                <a:ea typeface="Times New Roman"/>
                <a:cs typeface="Times New Roman"/>
                <a:sym typeface="Times New Roman"/>
              </a:rPr>
              <a:t>         				    			          Designation: Professor</a:t>
            </a:r>
            <a:endParaRPr b="1" sz="2400">
              <a:latin typeface="Times New Roman"/>
              <a:ea typeface="Times New Roman"/>
              <a:cs typeface="Times New Roman"/>
              <a:sym typeface="Times New Roman"/>
            </a:endParaRPr>
          </a:p>
        </p:txBody>
      </p:sp>
      <p:sp>
        <p:nvSpPr>
          <p:cNvPr id="92" name="Google Shape;92;p1"/>
          <p:cNvSpPr txBox="1"/>
          <p:nvPr/>
        </p:nvSpPr>
        <p:spPr>
          <a:xfrm>
            <a:off x="-2342164" y="6040575"/>
            <a:ext cx="11762400" cy="259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93" name="Google Shape;93;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Department of Computer Science &amp; Engineering</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gcf06df7a20_0_2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206" name="Google Shape;206;gcf06df7a20_0_2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207" name="Google Shape;207;gcf06df7a20_0_2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sp>
        <p:nvSpPr>
          <p:cNvPr id="208" name="Google Shape;208;gcf06df7a20_0_22"/>
          <p:cNvSpPr txBox="1"/>
          <p:nvPr/>
        </p:nvSpPr>
        <p:spPr>
          <a:xfrm>
            <a:off x="888591" y="2875002"/>
            <a:ext cx="10712700" cy="1107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chemeClr val="dk1"/>
                </a:solidFill>
                <a:latin typeface="Times New Roman"/>
                <a:ea typeface="Times New Roman"/>
                <a:cs typeface="Times New Roman"/>
                <a:sym typeface="Times New Roman"/>
              </a:rPr>
              <a:t>Thankyou</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gd35dfa8b26_1_5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9" name="Google Shape;99;gd35dfa8b26_1_54"/>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00" name="Google Shape;100;gd35dfa8b26_1_54"/>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b="1" sz="2600">
              <a:solidFill>
                <a:schemeClr val="dk1"/>
              </a:solidFill>
              <a:latin typeface="Times New Roman"/>
              <a:ea typeface="Times New Roman"/>
              <a:cs typeface="Times New Roman"/>
              <a:sym typeface="Times New Roman"/>
            </a:endParaRPr>
          </a:p>
        </p:txBody>
      </p:sp>
      <p:sp>
        <p:nvSpPr>
          <p:cNvPr id="101" name="Google Shape;101;gd35dfa8b26_1_54"/>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02" name="Google Shape;102;gd35dfa8b26_1_5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03" name="Google Shape;103;gd35dfa8b26_1_54"/>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4" name="Google Shape;104;gd35dfa8b26_1_54"/>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3400"/>
              <a:buNone/>
            </a:pPr>
            <a:r>
              <a:rPr b="1" lang="en-US" sz="3400">
                <a:solidFill>
                  <a:schemeClr val="dk1"/>
                </a:solidFill>
                <a:latin typeface="Times New Roman"/>
                <a:ea typeface="Times New Roman"/>
                <a:cs typeface="Times New Roman"/>
                <a:sym typeface="Times New Roman"/>
              </a:rPr>
              <a:t>ABSTRACT</a:t>
            </a:r>
            <a:endParaRPr b="1" sz="4000">
              <a:solidFill>
                <a:srgbClr val="FF0000"/>
              </a:solidFill>
              <a:latin typeface="Times New Roman"/>
              <a:ea typeface="Times New Roman"/>
              <a:cs typeface="Times New Roman"/>
              <a:sym typeface="Times New Roman"/>
            </a:endParaRPr>
          </a:p>
        </p:txBody>
      </p:sp>
      <p:sp>
        <p:nvSpPr>
          <p:cNvPr id="105" name="Google Shape;105;gd35dfa8b26_1_54"/>
          <p:cNvSpPr txBox="1"/>
          <p:nvPr/>
        </p:nvSpPr>
        <p:spPr>
          <a:xfrm>
            <a:off x="165525" y="1502625"/>
            <a:ext cx="11545200" cy="3986700"/>
          </a:xfrm>
          <a:prstGeom prst="rect">
            <a:avLst/>
          </a:prstGeom>
          <a:noFill/>
          <a:ln>
            <a:noFill/>
          </a:ln>
        </p:spPr>
        <p:txBody>
          <a:bodyPr anchorCtr="0" anchor="t" bIns="45700" lIns="91425" spcFirstLastPara="1" rIns="91425" wrap="square" tIns="45700">
            <a:spAutoFit/>
          </a:bodyPr>
          <a:lstStyle/>
          <a:p>
            <a:pPr indent="0" lvl="0" marL="114300" rtl="0" algn="l">
              <a:lnSpc>
                <a:spcPct val="15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Word prediction is one of the  important phenomena in typing that benefit various type of users who type using keyboard or other similar devices. They can have profound impact on the typing of disable people. It is based on word prediction on Telugu sentence by using statistical </a:t>
            </a:r>
            <a:r>
              <a:rPr lang="en-US" sz="2200">
                <a:latin typeface="Times New Roman"/>
                <a:ea typeface="Times New Roman"/>
                <a:cs typeface="Times New Roman"/>
                <a:sym typeface="Times New Roman"/>
              </a:rPr>
              <a:t>approach</a:t>
            </a:r>
            <a:r>
              <a:rPr lang="en-US" sz="2200">
                <a:latin typeface="Times New Roman"/>
                <a:ea typeface="Times New Roman"/>
                <a:cs typeface="Times New Roman"/>
                <a:sym typeface="Times New Roman"/>
              </a:rPr>
              <a:t>, i.e. N-gram language model such as unigram, bigram, trigram, </a:t>
            </a:r>
            <a:r>
              <a:rPr lang="en-US" sz="2200">
                <a:solidFill>
                  <a:schemeClr val="dk1"/>
                </a:solidFill>
                <a:latin typeface="Times New Roman"/>
                <a:ea typeface="Times New Roman"/>
                <a:cs typeface="Times New Roman"/>
                <a:sym typeface="Times New Roman"/>
              </a:rPr>
              <a:t>Language Models helps in predicting the next few words in sequence from the past history,</a:t>
            </a:r>
            <a:r>
              <a:rPr lang="en-US" sz="2200">
                <a:latin typeface="Times New Roman"/>
                <a:ea typeface="Times New Roman"/>
                <a:cs typeface="Times New Roman"/>
                <a:sym typeface="Times New Roman"/>
              </a:rPr>
              <a:t>for </a:t>
            </a:r>
            <a:r>
              <a:rPr lang="en-US" sz="2200">
                <a:latin typeface="Times New Roman"/>
                <a:ea typeface="Times New Roman"/>
                <a:cs typeface="Times New Roman"/>
                <a:sym typeface="Times New Roman"/>
              </a:rPr>
              <a:t>predicting</a:t>
            </a:r>
            <a:r>
              <a:rPr lang="en-US" sz="2200">
                <a:latin typeface="Times New Roman"/>
                <a:ea typeface="Times New Roman"/>
                <a:cs typeface="Times New Roman"/>
                <a:sym typeface="Times New Roman"/>
              </a:rPr>
              <a:t> the next word using probabilities which saves time and keystrokes of typing and also reduces misspelling.We use large data corpus of Telugu language of different word types to predict correct word with the accuracy as much as possible. </a:t>
            </a:r>
            <a:endParaRPr sz="2200">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11" name="Google Shape;111;p2"/>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12" name="Google Shape;112;p2"/>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b="1" sz="2600">
              <a:solidFill>
                <a:schemeClr val="dk1"/>
              </a:solidFill>
              <a:latin typeface="Times New Roman"/>
              <a:ea typeface="Times New Roman"/>
              <a:cs typeface="Times New Roman"/>
              <a:sym typeface="Times New Roman"/>
            </a:endParaRPr>
          </a:p>
        </p:txBody>
      </p:sp>
      <p:sp>
        <p:nvSpPr>
          <p:cNvPr id="113" name="Google Shape;113;p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14" name="Google Shape;114;p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15" name="Google Shape;115;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6" name="Google Shape;116;p2"/>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3400"/>
              <a:buNone/>
            </a:pPr>
            <a:r>
              <a:rPr b="1" lang="en-US" sz="3400">
                <a:solidFill>
                  <a:schemeClr val="dk1"/>
                </a:solidFill>
                <a:latin typeface="Times New Roman"/>
                <a:ea typeface="Times New Roman"/>
                <a:cs typeface="Times New Roman"/>
                <a:sym typeface="Times New Roman"/>
              </a:rPr>
              <a:t>INTRODUCTION</a:t>
            </a:r>
            <a:endParaRPr b="1" sz="4000">
              <a:solidFill>
                <a:srgbClr val="FF0000"/>
              </a:solidFill>
              <a:latin typeface="Times New Roman"/>
              <a:ea typeface="Times New Roman"/>
              <a:cs typeface="Times New Roman"/>
              <a:sym typeface="Times New Roman"/>
            </a:endParaRPr>
          </a:p>
        </p:txBody>
      </p:sp>
      <p:sp>
        <p:nvSpPr>
          <p:cNvPr id="117" name="Google Shape;117;p2"/>
          <p:cNvSpPr txBox="1"/>
          <p:nvPr/>
        </p:nvSpPr>
        <p:spPr>
          <a:xfrm>
            <a:off x="165525" y="1098225"/>
            <a:ext cx="11545200" cy="6618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3200"/>
              <a:buNone/>
            </a:pPr>
            <a:r>
              <a:rPr b="1" lang="en-US" sz="3200">
                <a:latin typeface="Times New Roman"/>
                <a:ea typeface="Times New Roman"/>
                <a:cs typeface="Times New Roman"/>
                <a:sym typeface="Times New Roman"/>
              </a:rPr>
              <a:t>Problem Statement:</a:t>
            </a:r>
            <a:endParaRPr b="1" sz="3200">
              <a:latin typeface="Times New Roman"/>
              <a:ea typeface="Times New Roman"/>
              <a:cs typeface="Times New Roman"/>
              <a:sym typeface="Times New Roman"/>
            </a:endParaRPr>
          </a:p>
          <a:p>
            <a:pPr indent="0" lvl="0" marL="0" rtl="0" algn="l">
              <a:spcBef>
                <a:spcPts val="0"/>
              </a:spcBef>
              <a:spcAft>
                <a:spcPts val="0"/>
              </a:spcAft>
              <a:buSzPts val="3200"/>
              <a:buNone/>
            </a:pPr>
            <a:r>
              <a:t/>
            </a:r>
            <a:endParaRPr b="1" sz="3200">
              <a:latin typeface="Times New Roman"/>
              <a:ea typeface="Times New Roman"/>
              <a:cs typeface="Times New Roman"/>
              <a:sym typeface="Times New Roman"/>
            </a:endParaRPr>
          </a:p>
          <a:p>
            <a:pPr indent="0" lvl="0" marL="0" rtl="0" algn="just">
              <a:spcBef>
                <a:spcPts val="0"/>
              </a:spcBef>
              <a:spcAft>
                <a:spcPts val="0"/>
              </a:spcAft>
              <a:buClr>
                <a:srgbClr val="7030A0"/>
              </a:buClr>
              <a:buSzPts val="2000"/>
              <a:buFont typeface="Arial"/>
              <a:buNone/>
            </a:pPr>
            <a:r>
              <a:rPr lang="en-US" sz="2400">
                <a:latin typeface="Times New Roman"/>
                <a:ea typeface="Times New Roman"/>
                <a:cs typeface="Times New Roman"/>
                <a:sym typeface="Times New Roman"/>
              </a:rPr>
              <a:t>Given a previous n-word sequence of Telugu language, predict next Telugu word. The statistical language modelling is done based on the probabilities and statistical approaches.</a:t>
            </a:r>
            <a:r>
              <a:rPr lang="en-US" sz="2400">
                <a:solidFill>
                  <a:schemeClr val="dk1"/>
                </a:solidFill>
                <a:latin typeface="Times New Roman"/>
                <a:ea typeface="Times New Roman"/>
                <a:cs typeface="Times New Roman"/>
                <a:sym typeface="Times New Roman"/>
              </a:rPr>
              <a:t>It accepts previous n Telugu words as input and predict best fit next Telugu word.</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114300" rtl="0" algn="l">
              <a:spcBef>
                <a:spcPts val="0"/>
              </a:spcBef>
              <a:spcAft>
                <a:spcPts val="0"/>
              </a:spcAft>
              <a:buClr>
                <a:schemeClr val="dk1"/>
              </a:buClr>
              <a:buSzPts val="1800"/>
              <a:buFont typeface="Arial"/>
              <a:buNone/>
            </a:pPr>
            <a:r>
              <a:rPr lang="en-US" sz="2400">
                <a:latin typeface="Times New Roman"/>
                <a:ea typeface="Times New Roman"/>
                <a:cs typeface="Times New Roman"/>
                <a:sym typeface="Times New Roman"/>
              </a:rPr>
              <a:t> </a:t>
            </a:r>
            <a:r>
              <a:rPr b="1" lang="en-US" sz="2400">
                <a:latin typeface="Times New Roman"/>
                <a:ea typeface="Times New Roman"/>
                <a:cs typeface="Times New Roman"/>
                <a:sym typeface="Times New Roman"/>
              </a:rPr>
              <a:t>Input </a:t>
            </a:r>
            <a:r>
              <a:rPr lang="en-US" sz="2400">
                <a:latin typeface="Times New Roman"/>
                <a:ea typeface="Times New Roman"/>
                <a:cs typeface="Times New Roman"/>
                <a:sym typeface="Times New Roman"/>
              </a:rPr>
              <a:t>: Previous  ‘n’ Telugu word sequence </a:t>
            </a:r>
            <a:endParaRPr sz="2400">
              <a:latin typeface="Times New Roman"/>
              <a:ea typeface="Times New Roman"/>
              <a:cs typeface="Times New Roman"/>
              <a:sym typeface="Times New Roman"/>
            </a:endParaRPr>
          </a:p>
          <a:p>
            <a:pPr indent="0" lvl="0" marL="114300" rtl="0" algn="l">
              <a:lnSpc>
                <a:spcPct val="150000"/>
              </a:lnSpc>
              <a:spcBef>
                <a:spcPts val="0"/>
              </a:spcBef>
              <a:spcAft>
                <a:spcPts val="0"/>
              </a:spcAft>
              <a:buClr>
                <a:schemeClr val="dk1"/>
              </a:buClr>
              <a:buSzPts val="1800"/>
              <a:buFont typeface="Arial"/>
              <a:buNone/>
            </a:pPr>
            <a:r>
              <a:rPr b="1" lang="en-US" sz="2400">
                <a:latin typeface="Times New Roman"/>
                <a:ea typeface="Times New Roman"/>
                <a:cs typeface="Times New Roman"/>
                <a:sym typeface="Times New Roman"/>
              </a:rPr>
              <a:t> Output </a:t>
            </a:r>
            <a:r>
              <a:rPr lang="en-US" sz="2400">
                <a:latin typeface="Times New Roman"/>
                <a:ea typeface="Times New Roman"/>
                <a:cs typeface="Times New Roman"/>
                <a:sym typeface="Times New Roman"/>
              </a:rPr>
              <a:t>: Next Telugu word</a:t>
            </a:r>
            <a:endParaRPr b="1" sz="2400">
              <a:highlight>
                <a:schemeClr val="lt1"/>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2000">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200">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d35dfa8b26_1_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3" name="Google Shape;123;gd35dfa8b26_1_3"/>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24" name="Google Shape;124;gd35dfa8b26_1_3"/>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b="1" sz="2600">
              <a:solidFill>
                <a:schemeClr val="dk1"/>
              </a:solidFill>
              <a:latin typeface="Times New Roman"/>
              <a:ea typeface="Times New Roman"/>
              <a:cs typeface="Times New Roman"/>
              <a:sym typeface="Times New Roman"/>
            </a:endParaRPr>
          </a:p>
        </p:txBody>
      </p:sp>
      <p:sp>
        <p:nvSpPr>
          <p:cNvPr id="125" name="Google Shape;125;gd35dfa8b26_1_3"/>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26" name="Google Shape;126;gd35dfa8b26_1_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27" name="Google Shape;127;gd35dfa8b26_1_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8" name="Google Shape;128;gd35dfa8b26_1_3"/>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3400"/>
              <a:buNone/>
            </a:pPr>
            <a:r>
              <a:rPr b="1" lang="en-US" sz="3400">
                <a:solidFill>
                  <a:schemeClr val="dk1"/>
                </a:solidFill>
                <a:latin typeface="Times New Roman"/>
                <a:ea typeface="Times New Roman"/>
                <a:cs typeface="Times New Roman"/>
                <a:sym typeface="Times New Roman"/>
              </a:rPr>
              <a:t>DATASET</a:t>
            </a:r>
            <a:endParaRPr b="1" sz="4000">
              <a:solidFill>
                <a:srgbClr val="FF0000"/>
              </a:solidFill>
              <a:latin typeface="Times New Roman"/>
              <a:ea typeface="Times New Roman"/>
              <a:cs typeface="Times New Roman"/>
              <a:sym typeface="Times New Roman"/>
            </a:endParaRPr>
          </a:p>
        </p:txBody>
      </p:sp>
      <p:sp>
        <p:nvSpPr>
          <p:cNvPr id="129" name="Google Shape;129;gd35dfa8b26_1_3"/>
          <p:cNvSpPr txBox="1"/>
          <p:nvPr/>
        </p:nvSpPr>
        <p:spPr>
          <a:xfrm>
            <a:off x="165525" y="1310763"/>
            <a:ext cx="11545200" cy="7049700"/>
          </a:xfrm>
          <a:prstGeom prst="rect">
            <a:avLst/>
          </a:prstGeom>
          <a:noFill/>
          <a:ln>
            <a:noFill/>
          </a:ln>
        </p:spPr>
        <p:txBody>
          <a:bodyPr anchorCtr="0" anchor="t" bIns="45700" lIns="91425" spcFirstLastPara="1" rIns="91425" wrap="square" tIns="45700">
            <a:spAutoFit/>
          </a:bodyPr>
          <a:lstStyle/>
          <a:p>
            <a:pPr indent="-381000" lvl="0" marL="457200" rtl="0" algn="l">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dataset is collected from Telugu wikipedia page. </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Total 5 lakhs wiki documents are extracted Data.</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It is a collection of different domains like </a:t>
            </a:r>
            <a:r>
              <a:rPr i="1" lang="en-US" sz="2400">
                <a:solidFill>
                  <a:schemeClr val="dk1"/>
                </a:solidFill>
                <a:latin typeface="Times New Roman"/>
                <a:ea typeface="Times New Roman"/>
                <a:cs typeface="Times New Roman"/>
                <a:sym typeface="Times New Roman"/>
              </a:rPr>
              <a:t>districts, Poems, Poets, History etc</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From extracted wiki documents data, 5,00,000 clean sentences (which mostly has Telugu words) are taken for model development and testing.  </a:t>
            </a:r>
            <a:endParaRPr sz="2400">
              <a:solidFill>
                <a:schemeClr val="dk1"/>
              </a:solidFill>
              <a:latin typeface="Times New Roman"/>
              <a:ea typeface="Times New Roman"/>
              <a:cs typeface="Times New Roman"/>
              <a:sym typeface="Times New Roman"/>
            </a:endParaRPr>
          </a:p>
          <a:p>
            <a:pPr indent="-381000" lvl="0" marL="457200" marR="292100" rtl="0" algn="l">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Total Number of words and unique words:  3,43,917 &amp; 1,52,934</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Train Data: 4,50,000, Test data: 50,000 sentences</a:t>
            </a:r>
            <a:endParaRPr sz="2400">
              <a:solidFill>
                <a:schemeClr val="dk1"/>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lang="en-US" sz="2400" u="sng">
                <a:solidFill>
                  <a:schemeClr val="hlink"/>
                </a:solidFill>
                <a:latin typeface="Times New Roman"/>
                <a:ea typeface="Times New Roman"/>
                <a:cs typeface="Times New Roman"/>
                <a:sym typeface="Times New Roman"/>
                <a:hlinkClick r:id="rId5"/>
              </a:rPr>
              <a:t>https://docs.google.com/document/d/1SFqKH3ydlDMwTvaGVOzo0IjtNNZ3l6kp-wq6n-if8kA/edit</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200"/>
              <a:buNone/>
            </a:pPr>
            <a:r>
              <a:t/>
            </a:r>
            <a:endParaRPr b="1" sz="3200">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200">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gd35dfa8b26_1_1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35" name="Google Shape;135;gd35dfa8b26_1_14"/>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t/>
            </a:r>
            <a:endParaRPr b="1" i="0" sz="4000" u="none" cap="none" strike="noStrike">
              <a:solidFill>
                <a:srgbClr val="C00000"/>
              </a:solidFill>
              <a:latin typeface="Times New Roman"/>
              <a:ea typeface="Times New Roman"/>
              <a:cs typeface="Times New Roman"/>
              <a:sym typeface="Times New Roman"/>
            </a:endParaRPr>
          </a:p>
        </p:txBody>
      </p:sp>
      <p:sp>
        <p:nvSpPr>
          <p:cNvPr id="136" name="Google Shape;136;gd35dfa8b26_1_14"/>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b="1" sz="2600">
              <a:solidFill>
                <a:schemeClr val="dk1"/>
              </a:solidFill>
              <a:latin typeface="Times New Roman"/>
              <a:ea typeface="Times New Roman"/>
              <a:cs typeface="Times New Roman"/>
              <a:sym typeface="Times New Roman"/>
            </a:endParaRPr>
          </a:p>
        </p:txBody>
      </p:sp>
      <p:sp>
        <p:nvSpPr>
          <p:cNvPr id="137" name="Google Shape;137;gd35dfa8b26_1_14"/>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38" name="Google Shape;138;gd35dfa8b26_1_1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39" name="Google Shape;139;gd35dfa8b26_1_14"/>
          <p:cNvPicPr preferRelativeResize="0"/>
          <p:nvPr/>
        </p:nvPicPr>
        <p:blipFill rotWithShape="1">
          <a:blip r:embed="rId4">
            <a:alphaModFix/>
          </a:blip>
          <a:srcRect b="0" l="0" r="0" t="0"/>
          <a:stretch/>
        </p:blipFill>
        <p:spPr>
          <a:xfrm>
            <a:off x="0" y="-5425"/>
            <a:ext cx="12192000" cy="6858000"/>
          </a:xfrm>
          <a:prstGeom prst="rect">
            <a:avLst/>
          </a:prstGeom>
          <a:noFill/>
          <a:ln>
            <a:noFill/>
          </a:ln>
        </p:spPr>
      </p:pic>
      <p:sp>
        <p:nvSpPr>
          <p:cNvPr id="140" name="Google Shape;140;gd35dfa8b26_1_14"/>
          <p:cNvSpPr txBox="1"/>
          <p:nvPr/>
        </p:nvSpPr>
        <p:spPr>
          <a:xfrm>
            <a:off x="1621043" y="106381"/>
            <a:ext cx="8949900" cy="646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3400"/>
              <a:buNone/>
            </a:pPr>
            <a:r>
              <a:rPr b="1" lang="en-US" sz="3600">
                <a:solidFill>
                  <a:schemeClr val="dk1"/>
                </a:solidFill>
                <a:latin typeface="Times New Roman"/>
                <a:ea typeface="Times New Roman"/>
                <a:cs typeface="Times New Roman"/>
                <a:sym typeface="Times New Roman"/>
              </a:rPr>
              <a:t>Architecture</a:t>
            </a:r>
            <a:endParaRPr b="1" sz="4200">
              <a:solidFill>
                <a:srgbClr val="FF0000"/>
              </a:solidFill>
              <a:latin typeface="Times New Roman"/>
              <a:ea typeface="Times New Roman"/>
              <a:cs typeface="Times New Roman"/>
              <a:sym typeface="Times New Roman"/>
            </a:endParaRPr>
          </a:p>
        </p:txBody>
      </p:sp>
      <p:sp>
        <p:nvSpPr>
          <p:cNvPr id="141" name="Google Shape;141;gd35dfa8b26_1_14"/>
          <p:cNvSpPr txBox="1"/>
          <p:nvPr/>
        </p:nvSpPr>
        <p:spPr>
          <a:xfrm>
            <a:off x="249775" y="5010988"/>
            <a:ext cx="11545200" cy="1569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200">
              <a:solidFill>
                <a:srgbClr val="FF0000"/>
              </a:solidFill>
              <a:latin typeface="Times New Roman"/>
              <a:ea typeface="Times New Roman"/>
              <a:cs typeface="Times New Roman"/>
              <a:sym typeface="Times New Roman"/>
            </a:endParaRPr>
          </a:p>
        </p:txBody>
      </p:sp>
      <p:sp>
        <p:nvSpPr>
          <p:cNvPr id="142" name="Google Shape;142;gd35dfa8b26_1_14"/>
          <p:cNvSpPr/>
          <p:nvPr/>
        </p:nvSpPr>
        <p:spPr>
          <a:xfrm>
            <a:off x="2553588" y="1971475"/>
            <a:ext cx="1853400" cy="1280700"/>
          </a:xfrm>
          <a:prstGeom prst="roundRect">
            <a:avLst>
              <a:gd fmla="val 16667" name="adj"/>
            </a:avLst>
          </a:prstGeom>
          <a:solidFill>
            <a:srgbClr val="6D9EEB"/>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100">
                <a:solidFill>
                  <a:schemeClr val="dk1"/>
                </a:solidFill>
                <a:latin typeface="Times New Roman"/>
                <a:ea typeface="Times New Roman"/>
                <a:cs typeface="Times New Roman"/>
                <a:sym typeface="Times New Roman"/>
              </a:rPr>
              <a:t>Data preprocessing</a:t>
            </a:r>
            <a:endParaRPr sz="2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3" name="Google Shape;143;gd35dfa8b26_1_14"/>
          <p:cNvSpPr/>
          <p:nvPr/>
        </p:nvSpPr>
        <p:spPr>
          <a:xfrm>
            <a:off x="7313588" y="3568175"/>
            <a:ext cx="1853400" cy="1280700"/>
          </a:xfrm>
          <a:prstGeom prst="roundRect">
            <a:avLst>
              <a:gd fmla="val 16667" name="adj"/>
            </a:avLst>
          </a:prstGeom>
          <a:solidFill>
            <a:srgbClr val="1155CC"/>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Probabilities</a:t>
            </a:r>
            <a:endParaRPr sz="2300">
              <a:latin typeface="Times New Roman"/>
              <a:ea typeface="Times New Roman"/>
              <a:cs typeface="Times New Roman"/>
              <a:sym typeface="Times New Roman"/>
            </a:endParaRPr>
          </a:p>
        </p:txBody>
      </p:sp>
      <p:sp>
        <p:nvSpPr>
          <p:cNvPr id="144" name="Google Shape;144;gd35dfa8b26_1_14"/>
          <p:cNvSpPr/>
          <p:nvPr/>
        </p:nvSpPr>
        <p:spPr>
          <a:xfrm>
            <a:off x="9799225" y="4467950"/>
            <a:ext cx="2109300" cy="1280700"/>
          </a:xfrm>
          <a:prstGeom prst="roundRect">
            <a:avLst>
              <a:gd fmla="val 16667" name="adj"/>
            </a:avLst>
          </a:prstGeom>
          <a:solidFill>
            <a:srgbClr val="1C458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300">
                <a:solidFill>
                  <a:schemeClr val="dk1"/>
                </a:solidFill>
                <a:latin typeface="Times New Roman"/>
                <a:ea typeface="Times New Roman"/>
                <a:cs typeface="Times New Roman"/>
                <a:sym typeface="Times New Roman"/>
              </a:rPr>
              <a:t>Data Interpretation</a:t>
            </a:r>
            <a:endParaRPr sz="2300">
              <a:latin typeface="Times New Roman"/>
              <a:ea typeface="Times New Roman"/>
              <a:cs typeface="Times New Roman"/>
              <a:sym typeface="Times New Roman"/>
            </a:endParaRPr>
          </a:p>
        </p:txBody>
      </p:sp>
      <p:sp>
        <p:nvSpPr>
          <p:cNvPr id="145" name="Google Shape;145;gd35dfa8b26_1_14"/>
          <p:cNvSpPr/>
          <p:nvPr/>
        </p:nvSpPr>
        <p:spPr>
          <a:xfrm>
            <a:off x="4685751" y="2783225"/>
            <a:ext cx="1995600" cy="1280700"/>
          </a:xfrm>
          <a:prstGeom prst="roundRect">
            <a:avLst>
              <a:gd fmla="val 16667" name="adj"/>
            </a:avLst>
          </a:prstGeom>
          <a:solidFill>
            <a:srgbClr val="3C78D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700">
                <a:solidFill>
                  <a:schemeClr val="dk1"/>
                </a:solidFill>
                <a:latin typeface="Times New Roman"/>
                <a:ea typeface="Times New Roman"/>
                <a:cs typeface="Times New Roman"/>
                <a:sym typeface="Times New Roman"/>
              </a:rPr>
              <a:t>Language modelling</a:t>
            </a:r>
            <a:endParaRPr sz="2700">
              <a:latin typeface="Times New Roman"/>
              <a:ea typeface="Times New Roman"/>
              <a:cs typeface="Times New Roman"/>
              <a:sym typeface="Times New Roman"/>
            </a:endParaRPr>
          </a:p>
        </p:txBody>
      </p:sp>
      <p:sp>
        <p:nvSpPr>
          <p:cNvPr id="146" name="Google Shape;146;gd35dfa8b26_1_14"/>
          <p:cNvSpPr/>
          <p:nvPr/>
        </p:nvSpPr>
        <p:spPr>
          <a:xfrm>
            <a:off x="165525" y="1098225"/>
            <a:ext cx="2109300" cy="1280700"/>
          </a:xfrm>
          <a:prstGeom prst="roundRect">
            <a:avLst>
              <a:gd fmla="val 16667" name="adj"/>
            </a:avLst>
          </a:prstGeom>
          <a:solidFill>
            <a:srgbClr val="A4C2F4"/>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latin typeface="Times New Roman"/>
                <a:ea typeface="Times New Roman"/>
                <a:cs typeface="Times New Roman"/>
                <a:sym typeface="Times New Roman"/>
              </a:rPr>
              <a:t>Data Collection</a:t>
            </a:r>
            <a:endParaRPr sz="2700">
              <a:latin typeface="Times New Roman"/>
              <a:ea typeface="Times New Roman"/>
              <a:cs typeface="Times New Roman"/>
              <a:sym typeface="Times New Roman"/>
            </a:endParaRPr>
          </a:p>
        </p:txBody>
      </p:sp>
      <p:sp>
        <p:nvSpPr>
          <p:cNvPr id="147" name="Google Shape;147;gd35dfa8b26_1_14"/>
          <p:cNvSpPr txBox="1"/>
          <p:nvPr/>
        </p:nvSpPr>
        <p:spPr>
          <a:xfrm>
            <a:off x="-5139275" y="6015500"/>
            <a:ext cx="970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cxnSp>
        <p:nvCxnSpPr>
          <p:cNvPr id="148" name="Google Shape;148;gd35dfa8b26_1_14"/>
          <p:cNvCxnSpPr>
            <a:stCxn id="146" idx="2"/>
            <a:endCxn id="142" idx="2"/>
          </p:cNvCxnSpPr>
          <p:nvPr/>
        </p:nvCxnSpPr>
        <p:spPr>
          <a:xfrm flipH="1" rot="-5400000">
            <a:off x="1913625" y="1685475"/>
            <a:ext cx="873300" cy="2260200"/>
          </a:xfrm>
          <a:prstGeom prst="bentConnector3">
            <a:avLst>
              <a:gd fmla="val 127262" name="adj1"/>
            </a:avLst>
          </a:prstGeom>
          <a:noFill/>
          <a:ln cap="flat" cmpd="sng" w="19050">
            <a:solidFill>
              <a:srgbClr val="000000"/>
            </a:solidFill>
            <a:prstDash val="solid"/>
            <a:round/>
            <a:headEnd len="med" w="med" type="none"/>
            <a:tailEnd len="med" w="med" type="none"/>
          </a:ln>
        </p:spPr>
      </p:cxnSp>
      <p:cxnSp>
        <p:nvCxnSpPr>
          <p:cNvPr id="149" name="Google Shape;149;gd35dfa8b26_1_14"/>
          <p:cNvCxnSpPr>
            <a:stCxn id="142" idx="2"/>
            <a:endCxn id="145" idx="2"/>
          </p:cNvCxnSpPr>
          <p:nvPr/>
        </p:nvCxnSpPr>
        <p:spPr>
          <a:xfrm flipH="1" rot="-5400000">
            <a:off x="4175988" y="2556475"/>
            <a:ext cx="811800" cy="2203200"/>
          </a:xfrm>
          <a:prstGeom prst="bentConnector3">
            <a:avLst>
              <a:gd fmla="val 129327" name="adj1"/>
            </a:avLst>
          </a:prstGeom>
          <a:noFill/>
          <a:ln cap="flat" cmpd="sng" w="19050">
            <a:solidFill>
              <a:srgbClr val="000000"/>
            </a:solidFill>
            <a:prstDash val="solid"/>
            <a:round/>
            <a:headEnd len="med" w="med" type="none"/>
            <a:tailEnd len="med" w="med" type="none"/>
          </a:ln>
        </p:spPr>
      </p:cxnSp>
      <p:cxnSp>
        <p:nvCxnSpPr>
          <p:cNvPr id="150" name="Google Shape;150;gd35dfa8b26_1_14"/>
          <p:cNvCxnSpPr>
            <a:stCxn id="145" idx="2"/>
            <a:endCxn id="143" idx="2"/>
          </p:cNvCxnSpPr>
          <p:nvPr/>
        </p:nvCxnSpPr>
        <p:spPr>
          <a:xfrm flipH="1" rot="-5400000">
            <a:off x="6569301" y="3178175"/>
            <a:ext cx="785100" cy="2556600"/>
          </a:xfrm>
          <a:prstGeom prst="bentConnector3">
            <a:avLst>
              <a:gd fmla="val 130311" name="adj1"/>
            </a:avLst>
          </a:prstGeom>
          <a:noFill/>
          <a:ln cap="flat" cmpd="sng" w="19050">
            <a:solidFill>
              <a:srgbClr val="000000"/>
            </a:solidFill>
            <a:prstDash val="solid"/>
            <a:round/>
            <a:headEnd len="med" w="med" type="none"/>
            <a:tailEnd len="med" w="med" type="none"/>
          </a:ln>
        </p:spPr>
      </p:cxnSp>
      <p:cxnSp>
        <p:nvCxnSpPr>
          <p:cNvPr id="151" name="Google Shape;151;gd35dfa8b26_1_14"/>
          <p:cNvCxnSpPr>
            <a:stCxn id="143" idx="2"/>
            <a:endCxn id="144" idx="2"/>
          </p:cNvCxnSpPr>
          <p:nvPr/>
        </p:nvCxnSpPr>
        <p:spPr>
          <a:xfrm flipH="1" rot="-5400000">
            <a:off x="9097238" y="3991925"/>
            <a:ext cx="899700" cy="2613600"/>
          </a:xfrm>
          <a:prstGeom prst="bentConnector3">
            <a:avLst>
              <a:gd fmla="val 126475" name="adj1"/>
            </a:avLst>
          </a:prstGeom>
          <a:noFill/>
          <a:ln cap="flat" cmpd="sng" w="19050">
            <a:solidFill>
              <a:srgbClr val="00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d35dfa8b26_1_66"/>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57" name="Google Shape;157;gd35dfa8b26_1_66"/>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58" name="Google Shape;158;gd35dfa8b26_1_66"/>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b="1" sz="2600">
              <a:solidFill>
                <a:schemeClr val="dk1"/>
              </a:solidFill>
              <a:latin typeface="Times New Roman"/>
              <a:ea typeface="Times New Roman"/>
              <a:cs typeface="Times New Roman"/>
              <a:sym typeface="Times New Roman"/>
            </a:endParaRPr>
          </a:p>
        </p:txBody>
      </p:sp>
      <p:sp>
        <p:nvSpPr>
          <p:cNvPr id="159" name="Google Shape;159;gd35dfa8b26_1_6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60" name="Google Shape;160;gd35dfa8b26_1_6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61" name="Google Shape;161;gd35dfa8b26_1_6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62" name="Google Shape;162;gd35dfa8b26_1_66"/>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3400"/>
              <a:buNone/>
            </a:pPr>
            <a:r>
              <a:rPr b="1" lang="en-US" sz="3400">
                <a:solidFill>
                  <a:schemeClr val="dk1"/>
                </a:solidFill>
                <a:latin typeface="Times New Roman"/>
                <a:ea typeface="Times New Roman"/>
                <a:cs typeface="Times New Roman"/>
                <a:sym typeface="Times New Roman"/>
              </a:rPr>
              <a:t>TECHNOLOGY STACK</a:t>
            </a:r>
            <a:endParaRPr b="1" sz="4000">
              <a:solidFill>
                <a:srgbClr val="FF0000"/>
              </a:solidFill>
              <a:latin typeface="Times New Roman"/>
              <a:ea typeface="Times New Roman"/>
              <a:cs typeface="Times New Roman"/>
              <a:sym typeface="Times New Roman"/>
            </a:endParaRPr>
          </a:p>
        </p:txBody>
      </p:sp>
      <p:sp>
        <p:nvSpPr>
          <p:cNvPr id="163" name="Google Shape;163;gd35dfa8b26_1_66"/>
          <p:cNvSpPr txBox="1"/>
          <p:nvPr/>
        </p:nvSpPr>
        <p:spPr>
          <a:xfrm>
            <a:off x="165525" y="1310763"/>
            <a:ext cx="11545200" cy="5209500"/>
          </a:xfrm>
          <a:prstGeom prst="rect">
            <a:avLst/>
          </a:prstGeom>
          <a:noFill/>
          <a:ln>
            <a:noFill/>
          </a:ln>
        </p:spPr>
        <p:txBody>
          <a:bodyPr anchorCtr="0" anchor="t" bIns="45700" lIns="91425" spcFirstLastPara="1" rIns="91425" wrap="square" tIns="45700">
            <a:spAutoFit/>
          </a:bodyPr>
          <a:lstStyle/>
          <a:p>
            <a:pPr indent="-419100" lvl="0" marL="457200" rtl="0" algn="l">
              <a:lnSpc>
                <a:spcPct val="115000"/>
              </a:lnSpc>
              <a:spcBef>
                <a:spcPts val="0"/>
              </a:spcBef>
              <a:spcAft>
                <a:spcPts val="0"/>
              </a:spcAft>
              <a:buClr>
                <a:srgbClr val="000000"/>
              </a:buClr>
              <a:buSzPts val="3000"/>
              <a:buFont typeface="Times New Roman"/>
              <a:buChar char="●"/>
            </a:pPr>
            <a:r>
              <a:rPr lang="en-US" sz="2300">
                <a:latin typeface="Times New Roman"/>
                <a:ea typeface="Times New Roman"/>
                <a:cs typeface="Times New Roman"/>
                <a:sym typeface="Times New Roman"/>
              </a:rPr>
              <a:t>Supervised Machine Learning</a:t>
            </a:r>
            <a:endParaRPr sz="23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rgbClr val="000000"/>
              </a:buClr>
              <a:buSzPts val="3000"/>
              <a:buFont typeface="Times New Roman"/>
              <a:buChar char="●"/>
            </a:pPr>
            <a:r>
              <a:rPr lang="en-US" sz="2300">
                <a:latin typeface="Times New Roman"/>
                <a:ea typeface="Times New Roman"/>
                <a:cs typeface="Times New Roman"/>
                <a:sym typeface="Times New Roman"/>
              </a:rPr>
              <a:t>Python Language</a:t>
            </a:r>
            <a:endParaRPr sz="23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3200"/>
              <a:buNone/>
            </a:pPr>
            <a:r>
              <a:rPr b="1" lang="en-US" sz="2700">
                <a:solidFill>
                  <a:schemeClr val="dk1"/>
                </a:solidFill>
                <a:latin typeface="Roboto Slab"/>
                <a:ea typeface="Roboto Slab"/>
                <a:cs typeface="Roboto Slab"/>
                <a:sym typeface="Roboto Slab"/>
              </a:rPr>
              <a:t>Required Packages</a:t>
            </a:r>
            <a:endParaRPr b="1" sz="4200">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2100">
                <a:solidFill>
                  <a:schemeClr val="dk1"/>
                </a:solidFill>
                <a:latin typeface="Roboto Slab"/>
                <a:ea typeface="Roboto Slab"/>
                <a:cs typeface="Roboto Slab"/>
                <a:sym typeface="Roboto Slab"/>
              </a:rPr>
              <a:t>●Numpy                                                                                              </a:t>
            </a:r>
            <a:endParaRPr sz="21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Clr>
                <a:schemeClr val="dk1"/>
              </a:buClr>
              <a:buSzPts val="1100"/>
              <a:buFont typeface="Arial"/>
              <a:buNone/>
            </a:pPr>
            <a:r>
              <a:rPr lang="en-US" sz="2100">
                <a:solidFill>
                  <a:schemeClr val="dk1"/>
                </a:solidFill>
                <a:latin typeface="Roboto Slab"/>
                <a:ea typeface="Roboto Slab"/>
                <a:cs typeface="Roboto Slab"/>
                <a:sym typeface="Roboto Slab"/>
              </a:rPr>
              <a:t>●Pandas</a:t>
            </a:r>
            <a:endParaRPr sz="21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200">
              <a:solidFill>
                <a:srgbClr val="FF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9" name="Google Shape;169;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70" name="Google Shape;170;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71" name="Google Shape;171;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72" name="Google Shape;172;p3"/>
          <p:cNvSpPr txBox="1"/>
          <p:nvPr/>
        </p:nvSpPr>
        <p:spPr>
          <a:xfrm>
            <a:off x="1745669" y="2812475"/>
            <a:ext cx="8950036"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rgbClr val="FF0000"/>
                </a:solidFill>
                <a:latin typeface="Times New Roman"/>
                <a:ea typeface="Times New Roman"/>
                <a:cs typeface="Times New Roman"/>
                <a:sym typeface="Times New Roman"/>
              </a:rPr>
              <a:t>Use this slide for flow of content.</a:t>
            </a:r>
            <a:endParaRPr b="1" sz="3200">
              <a:solidFill>
                <a:srgbClr val="FF0000"/>
              </a:solidFill>
              <a:latin typeface="Times New Roman"/>
              <a:ea typeface="Times New Roman"/>
              <a:cs typeface="Times New Roman"/>
              <a:sym typeface="Times New Roman"/>
            </a:endParaRPr>
          </a:p>
        </p:txBody>
      </p:sp>
      <p:pic>
        <p:nvPicPr>
          <p:cNvPr id="173" name="Google Shape;173;p3"/>
          <p:cNvPicPr preferRelativeResize="0"/>
          <p:nvPr/>
        </p:nvPicPr>
        <p:blipFill rotWithShape="1">
          <a:blip r:embed="rId5">
            <a:alphaModFix/>
          </a:blip>
          <a:srcRect b="0" l="0" r="0" t="0"/>
          <a:stretch/>
        </p:blipFill>
        <p:spPr>
          <a:xfrm>
            <a:off x="11063435" y="-63218"/>
            <a:ext cx="1075446" cy="1075446"/>
          </a:xfrm>
          <a:prstGeom prst="rect">
            <a:avLst/>
          </a:prstGeom>
          <a:noFill/>
          <a:ln>
            <a:noFill/>
          </a:ln>
        </p:spPr>
      </p:pic>
      <p:sp>
        <p:nvSpPr>
          <p:cNvPr id="174" name="Google Shape;174;p3"/>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76" name="Google Shape;176;p3"/>
          <p:cNvPicPr preferRelativeResize="0"/>
          <p:nvPr/>
        </p:nvPicPr>
        <p:blipFill rotWithShape="1">
          <a:blip r:embed="rId6">
            <a:alphaModFix/>
          </a:blip>
          <a:srcRect b="0" l="0" r="0" t="0"/>
          <a:stretch/>
        </p:blipFill>
        <p:spPr>
          <a:xfrm>
            <a:off x="0" y="0"/>
            <a:ext cx="12192000" cy="6858000"/>
          </a:xfrm>
          <a:prstGeom prst="rect">
            <a:avLst/>
          </a:prstGeom>
          <a:noFill/>
          <a:ln>
            <a:noFill/>
          </a:ln>
        </p:spPr>
      </p:pic>
      <p:sp>
        <p:nvSpPr>
          <p:cNvPr id="177" name="Google Shape;177;p3"/>
          <p:cNvSpPr txBox="1"/>
          <p:nvPr/>
        </p:nvSpPr>
        <p:spPr>
          <a:xfrm>
            <a:off x="1745675" y="248200"/>
            <a:ext cx="8949900" cy="554100"/>
          </a:xfrm>
          <a:prstGeom prst="rect">
            <a:avLst/>
          </a:prstGeom>
          <a:noFill/>
          <a:ln>
            <a:noFill/>
          </a:ln>
        </p:spPr>
        <p:txBody>
          <a:bodyPr anchorCtr="0" anchor="t" bIns="45700" lIns="91425" spcFirstLastPara="1" rIns="91425" wrap="square" tIns="45700">
            <a:spAutoFit/>
          </a:bodyPr>
          <a:lstStyle/>
          <a:p>
            <a:pPr indent="-457200" lvl="0" marL="457200" marR="0" rtl="0" algn="ctr">
              <a:lnSpc>
                <a:spcPct val="100000"/>
              </a:lnSpc>
              <a:spcBef>
                <a:spcPts val="0"/>
              </a:spcBef>
              <a:spcAft>
                <a:spcPts val="0"/>
              </a:spcAft>
              <a:buClr>
                <a:srgbClr val="000000"/>
              </a:buClr>
              <a:buSzPts val="2400"/>
              <a:buFont typeface="Times New Roman"/>
              <a:buNone/>
            </a:pPr>
            <a:r>
              <a:rPr b="1" i="0" lang="en-US" sz="3000" u="none" cap="none" strike="noStrike">
                <a:solidFill>
                  <a:srgbClr val="000000"/>
                </a:solidFill>
                <a:latin typeface="Times New Roman"/>
                <a:ea typeface="Times New Roman"/>
                <a:cs typeface="Times New Roman"/>
                <a:sym typeface="Times New Roman"/>
              </a:rPr>
              <a:t>SYSTEM SPECIFICATIONS</a:t>
            </a:r>
            <a:endParaRPr b="1" i="0" sz="3000" u="none" cap="none" strike="noStrike">
              <a:solidFill>
                <a:srgbClr val="FF0000"/>
              </a:solidFill>
              <a:latin typeface="Times New Roman"/>
              <a:ea typeface="Times New Roman"/>
              <a:cs typeface="Times New Roman"/>
              <a:sym typeface="Times New Roman"/>
            </a:endParaRPr>
          </a:p>
        </p:txBody>
      </p:sp>
      <p:sp>
        <p:nvSpPr>
          <p:cNvPr id="178" name="Google Shape;178;p3"/>
          <p:cNvSpPr txBox="1"/>
          <p:nvPr/>
        </p:nvSpPr>
        <p:spPr>
          <a:xfrm>
            <a:off x="457200" y="1371600"/>
            <a:ext cx="11044800" cy="452610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2000"/>
              <a:buFont typeface="Arial"/>
              <a:buNone/>
            </a:pPr>
            <a:r>
              <a:t/>
            </a:r>
            <a:endParaRPr b="1" i="0" sz="2000" u="none" cap="none" strike="noStrike">
              <a:solidFill>
                <a:srgbClr val="00206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2000"/>
              <a:buFont typeface="Arial"/>
              <a:buNone/>
            </a:pPr>
            <a:r>
              <a:t/>
            </a:r>
            <a:endParaRPr b="1" i="0" sz="2000" u="none" cap="none" strike="noStrike">
              <a:solidFill>
                <a:srgbClr val="000000"/>
              </a:solidFill>
              <a:latin typeface="Times New Roman"/>
              <a:ea typeface="Times New Roman"/>
              <a:cs typeface="Times New Roman"/>
              <a:sym typeface="Times New Roman"/>
            </a:endParaRPr>
          </a:p>
          <a:p>
            <a:pPr indent="-457200" lvl="0" marL="457200" marR="0" rtl="0" algn="l">
              <a:lnSpc>
                <a:spcPct val="100000"/>
              </a:lnSpc>
              <a:spcBef>
                <a:spcPts val="400"/>
              </a:spcBef>
              <a:spcAft>
                <a:spcPts val="0"/>
              </a:spcAft>
              <a:buClr>
                <a:srgbClr val="000000"/>
              </a:buClr>
              <a:buSzPts val="1100"/>
              <a:buFont typeface="Arial"/>
              <a:buNone/>
            </a:pPr>
            <a:r>
              <a:t/>
            </a:r>
            <a:endParaRPr b="1" i="0" sz="2000" u="none" cap="none" strike="noStrike">
              <a:solidFill>
                <a:srgbClr val="000000"/>
              </a:solidFill>
              <a:latin typeface="Times New Roman"/>
              <a:ea typeface="Times New Roman"/>
              <a:cs typeface="Times New Roman"/>
              <a:sym typeface="Times New Roman"/>
            </a:endParaRPr>
          </a:p>
        </p:txBody>
      </p:sp>
      <p:graphicFrame>
        <p:nvGraphicFramePr>
          <p:cNvPr id="179" name="Google Shape;179;p3"/>
          <p:cNvGraphicFramePr/>
          <p:nvPr/>
        </p:nvGraphicFramePr>
        <p:xfrm>
          <a:off x="2874900" y="1424941"/>
          <a:ext cx="3000000" cy="3000000"/>
        </p:xfrm>
        <a:graphic>
          <a:graphicData uri="http://schemas.openxmlformats.org/drawingml/2006/table">
            <a:tbl>
              <a:tblPr bandRow="1" firstRow="1">
                <a:noFill/>
                <a:tableStyleId>{7B238B89-BC88-4D92-8733-FE586B2D441A}</a:tableStyleId>
              </a:tblPr>
              <a:tblGrid>
                <a:gridCol w="3443700"/>
                <a:gridCol w="3443700"/>
              </a:tblGrid>
              <a:tr h="996675">
                <a:tc>
                  <a:txBody>
                    <a:bodyPr/>
                    <a:lstStyle/>
                    <a:p>
                      <a:pPr indent="0" lvl="0" marL="0" marR="0" rtl="0" algn="ctr">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rgbClr val="C00000"/>
                          </a:solidFill>
                        </a:rPr>
                        <a:t>ENVIRONMENT</a:t>
                      </a:r>
                      <a:endParaRPr b="0" sz="1800" u="none" cap="none" strike="noStrike">
                        <a:solidFill>
                          <a:srgbClr val="C00000"/>
                        </a:solidFill>
                      </a:endParaRPr>
                    </a:p>
                  </a:txBody>
                  <a:tcPr marT="45725" marB="45725" marR="91450" marL="91450">
                    <a:solidFill>
                      <a:srgbClr val="FDE9D8"/>
                    </a:solidFill>
                  </a:tcPr>
                </a:tc>
                <a:tc>
                  <a:txBody>
                    <a:bodyPr/>
                    <a:lstStyle/>
                    <a:p>
                      <a:pPr indent="0" lvl="0" marL="0" marR="0" rtl="0" algn="ctr">
                        <a:lnSpc>
                          <a:spcPct val="100000"/>
                        </a:lnSpc>
                        <a:spcBef>
                          <a:spcPts val="0"/>
                        </a:spcBef>
                        <a:spcAft>
                          <a:spcPts val="0"/>
                        </a:spcAft>
                        <a:buClr>
                          <a:srgbClr val="000000"/>
                        </a:buClr>
                        <a:buSzPts val="1800"/>
                        <a:buFont typeface="Calibri"/>
                        <a:buNone/>
                      </a:pPr>
                      <a:r>
                        <a:t/>
                      </a:r>
                      <a:endParaRPr b="0" sz="1800" u="none" cap="none" strike="noStrike">
                        <a:solidFill>
                          <a:srgbClr val="C00000"/>
                        </a:solidFill>
                      </a:endParaRPr>
                    </a:p>
                    <a:p>
                      <a:pPr indent="0" lvl="0" marL="0" marR="0" rtl="0" algn="ctr">
                        <a:lnSpc>
                          <a:spcPct val="100000"/>
                        </a:lnSpc>
                        <a:spcBef>
                          <a:spcPts val="0"/>
                        </a:spcBef>
                        <a:spcAft>
                          <a:spcPts val="0"/>
                        </a:spcAft>
                        <a:buClr>
                          <a:srgbClr val="C00000"/>
                        </a:buClr>
                        <a:buSzPts val="1800"/>
                        <a:buFont typeface="Calibri"/>
                        <a:buNone/>
                      </a:pPr>
                      <a:r>
                        <a:rPr b="0" lang="en-US" sz="1800" u="none" cap="none" strike="noStrike">
                          <a:solidFill>
                            <a:srgbClr val="C00000"/>
                          </a:solidFill>
                        </a:rPr>
                        <a:t>SPECIFICATIONS</a:t>
                      </a:r>
                      <a:endParaRPr b="0" sz="1800" u="none" cap="none" strike="noStrike">
                        <a:solidFill>
                          <a:srgbClr val="C00000"/>
                        </a:solidFill>
                      </a:endParaRPr>
                    </a:p>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solidFill>
                          <a:srgbClr val="C00000"/>
                        </a:solidFill>
                      </a:endParaRPr>
                    </a:p>
                  </a:txBody>
                  <a:tcPr marT="45725" marB="45725" marR="91450" marL="91450">
                    <a:solidFill>
                      <a:srgbClr val="FDE9D8"/>
                    </a:solidFill>
                  </a:tcPr>
                </a:tc>
              </a:tr>
              <a:tr h="1799675">
                <a:tc>
                  <a:txBody>
                    <a:bodyPr/>
                    <a:lstStyle/>
                    <a:p>
                      <a:pPr indent="0" lvl="0" marL="0" marR="0" rtl="0" algn="l">
                        <a:lnSpc>
                          <a:spcPct val="100000"/>
                        </a:lnSpc>
                        <a:spcBef>
                          <a:spcPts val="0"/>
                        </a:spcBef>
                        <a:spcAft>
                          <a:spcPts val="0"/>
                        </a:spcAft>
                        <a:buClr>
                          <a:srgbClr val="000000"/>
                        </a:buClr>
                        <a:buSzPts val="1800"/>
                        <a:buFont typeface="Arial"/>
                        <a:buNone/>
                      </a:pPr>
                      <a:r>
                        <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0" lang="en-US" sz="1800" u="none" cap="none" strike="noStrike"/>
                        <a:t>            HARDWARE</a:t>
                      </a:r>
                      <a:endParaRPr b="0" sz="1800" u="none" cap="none" strike="noStrike"/>
                    </a:p>
                  </a:txBody>
                  <a:tcPr marT="45725" marB="45725" marR="91450" marL="91450">
                    <a:solidFill>
                      <a:srgbClr val="FDE9D8"/>
                    </a:solidFill>
                  </a:tcPr>
                </a:tc>
                <a:tc>
                  <a:txBody>
                    <a:bodyPr/>
                    <a:lstStyle/>
                    <a:p>
                      <a:pPr indent="0" lvl="0" marL="0" marR="0" rtl="0" algn="l">
                        <a:lnSpc>
                          <a:spcPct val="200000"/>
                        </a:lnSpc>
                        <a:spcBef>
                          <a:spcPts val="0"/>
                        </a:spcBef>
                        <a:spcAft>
                          <a:spcPts val="0"/>
                        </a:spcAft>
                        <a:buClr>
                          <a:srgbClr val="000000"/>
                        </a:buClr>
                        <a:buSzPts val="1800"/>
                        <a:buFont typeface="Arial"/>
                        <a:buNone/>
                      </a:pPr>
                      <a:r>
                        <a:rPr b="0" lang="en-US" sz="1800" u="none" cap="none" strike="noStrike"/>
                        <a:t>Processor - </a:t>
                      </a:r>
                      <a:r>
                        <a:rPr lang="en-US" sz="1800" u="none" cap="none" strike="noStrike"/>
                        <a:t>Any Intel Processor</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Memory(RAM) - </a:t>
                      </a:r>
                      <a:r>
                        <a:rPr lang="en-US" sz="1800"/>
                        <a:t>8</a:t>
                      </a:r>
                      <a:r>
                        <a:rPr b="0" lang="en-US" sz="1800" u="none" cap="none" strike="noStrike"/>
                        <a:t> GB and more</a:t>
                      </a:r>
                      <a:endParaRPr b="0" sz="1800" u="none" cap="none" strike="noStrike"/>
                    </a:p>
                    <a:p>
                      <a:pPr indent="0" lvl="0" marL="0" marR="0" rtl="0" algn="l">
                        <a:lnSpc>
                          <a:spcPct val="200000"/>
                        </a:lnSpc>
                        <a:spcBef>
                          <a:spcPts val="0"/>
                        </a:spcBef>
                        <a:spcAft>
                          <a:spcPts val="0"/>
                        </a:spcAft>
                        <a:buClr>
                          <a:srgbClr val="000000"/>
                        </a:buClr>
                        <a:buSzPts val="1800"/>
                        <a:buFont typeface="Arial"/>
                        <a:buNone/>
                      </a:pPr>
                      <a:r>
                        <a:rPr b="0" lang="en-US" sz="1800" u="none" cap="none" strike="noStrike"/>
                        <a:t>S</a:t>
                      </a:r>
                      <a:r>
                        <a:rPr lang="en-US" sz="1800" u="none" cap="none" strike="noStrike"/>
                        <a:t>peed - 1GHZ and more</a:t>
                      </a:r>
                      <a:endParaRPr b="0" sz="1800" u="none" cap="none" strike="noStrike"/>
                    </a:p>
                  </a:txBody>
                  <a:tcPr marT="45725" marB="45725" marR="91450" marL="91450">
                    <a:solidFill>
                      <a:srgbClr val="FDE9D8"/>
                    </a:solidFill>
                  </a:tcPr>
                </a:tc>
              </a:tr>
              <a:tr h="1211775">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             SOFTWARE </a:t>
                      </a:r>
                      <a:endParaRPr b="0" sz="1800" u="none" cap="none" strike="noStrike"/>
                    </a:p>
                  </a:txBody>
                  <a:tcPr marT="45725" marB="45725" marR="91450" marL="91450">
                    <a:solidFill>
                      <a:srgbClr val="FDE9D8"/>
                    </a:solidFill>
                  </a:tcPr>
                </a:tc>
                <a:tc>
                  <a:txBody>
                    <a:bodyPr/>
                    <a:lstStyle/>
                    <a:p>
                      <a:pPr indent="0" lvl="0" marL="0" marR="0" rtl="0" algn="l">
                        <a:lnSpc>
                          <a:spcPct val="100000"/>
                        </a:lnSpc>
                        <a:spcBef>
                          <a:spcPts val="0"/>
                        </a:spcBef>
                        <a:spcAft>
                          <a:spcPts val="0"/>
                        </a:spcAft>
                        <a:buClr>
                          <a:srgbClr val="000000"/>
                        </a:buClr>
                        <a:buSzPts val="1800"/>
                        <a:buFont typeface="Arial"/>
                        <a:buNone/>
                      </a:pPr>
                      <a:r>
                        <a:rPr b="0" lang="en-US" sz="1800" u="none" cap="none" strike="noStrike"/>
                        <a:t>OS - Windows 10</a:t>
                      </a:r>
                      <a:endParaRPr b="0" sz="1800" u="none" cap="none" strike="noStrike"/>
                    </a:p>
                    <a:p>
                      <a:pPr indent="0" lvl="0" marL="0" marR="0" rtl="0" algn="l">
                        <a:lnSpc>
                          <a:spcPct val="100000"/>
                        </a:lnSpc>
                        <a:spcBef>
                          <a:spcPts val="0"/>
                        </a:spcBef>
                        <a:spcAft>
                          <a:spcPts val="0"/>
                        </a:spcAft>
                        <a:buClr>
                          <a:srgbClr val="000000"/>
                        </a:buClr>
                        <a:buSzPts val="1800"/>
                        <a:buFont typeface="Arial"/>
                        <a:buNone/>
                      </a:pPr>
                      <a:r>
                        <a:rPr lang="en-US" sz="1800"/>
                        <a:t>Google Colab</a:t>
                      </a:r>
                      <a:endParaRPr sz="1800"/>
                    </a:p>
                    <a:p>
                      <a:pPr indent="0" lvl="0" marL="0" marR="0" rtl="0" algn="l">
                        <a:lnSpc>
                          <a:spcPct val="100000"/>
                        </a:lnSpc>
                        <a:spcBef>
                          <a:spcPts val="0"/>
                        </a:spcBef>
                        <a:spcAft>
                          <a:spcPts val="0"/>
                        </a:spcAft>
                        <a:buClr>
                          <a:srgbClr val="000000"/>
                        </a:buClr>
                        <a:buSzPts val="1800"/>
                        <a:buFont typeface="Arial"/>
                        <a:buNone/>
                      </a:pPr>
                      <a:r>
                        <a:rPr lang="en-US" sz="1800" u="none" cap="none" strike="noStrike"/>
                        <a:t>Anakonda-Jupyter notebook</a:t>
                      </a:r>
                      <a:endParaRPr b="0" sz="1800" u="none" cap="none" strike="noStrike"/>
                    </a:p>
                  </a:txBody>
                  <a:tcPr marT="45725" marB="45725" marR="91450" marL="91450">
                    <a:solidFill>
                      <a:srgbClr val="FDE9D8"/>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gd417c986be_0_15"/>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85" name="Google Shape;185;gd417c986be_0_15"/>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a:t>
            </a:r>
            <a:r>
              <a:rPr b="1" lang="en-US" sz="4000">
                <a:solidFill>
                  <a:srgbClr val="C00000"/>
                </a:solidFill>
                <a:latin typeface="Times New Roman"/>
                <a:ea typeface="Times New Roman"/>
                <a:cs typeface="Times New Roman"/>
                <a:sym typeface="Times New Roman"/>
              </a:rPr>
              <a:t>this course?</a:t>
            </a:r>
            <a:endParaRPr b="1" i="0" sz="4000" u="none" cap="none" strike="noStrike">
              <a:solidFill>
                <a:srgbClr val="C00000"/>
              </a:solidFill>
              <a:latin typeface="Times New Roman"/>
              <a:ea typeface="Times New Roman"/>
              <a:cs typeface="Times New Roman"/>
              <a:sym typeface="Times New Roman"/>
            </a:endParaRPr>
          </a:p>
        </p:txBody>
      </p:sp>
      <p:sp>
        <p:nvSpPr>
          <p:cNvPr id="186" name="Google Shape;186;gd417c986be_0_15"/>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Examples</a:t>
            </a:r>
            <a:endParaRPr b="1" sz="2600">
              <a:solidFill>
                <a:schemeClr val="dk1"/>
              </a:solidFill>
              <a:latin typeface="Times New Roman"/>
              <a:ea typeface="Times New Roman"/>
              <a:cs typeface="Times New Roman"/>
              <a:sym typeface="Times New Roman"/>
            </a:endParaRPr>
          </a:p>
        </p:txBody>
      </p:sp>
      <p:sp>
        <p:nvSpPr>
          <p:cNvPr id="187" name="Google Shape;187;gd417c986be_0_15"/>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88" name="Google Shape;188;gd417c986be_0_15"/>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pic>
        <p:nvPicPr>
          <p:cNvPr id="189" name="Google Shape;189;gd417c986be_0_15"/>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90" name="Google Shape;190;gd417c986be_0_15"/>
          <p:cNvSpPr txBox="1"/>
          <p:nvPr/>
        </p:nvSpPr>
        <p:spPr>
          <a:xfrm>
            <a:off x="1530743" y="106381"/>
            <a:ext cx="8949900" cy="6156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3400"/>
              <a:buNone/>
            </a:pPr>
            <a:r>
              <a:rPr b="1" lang="en-US" sz="3400">
                <a:solidFill>
                  <a:schemeClr val="dk1"/>
                </a:solidFill>
                <a:latin typeface="Times New Roman"/>
                <a:ea typeface="Times New Roman"/>
                <a:cs typeface="Times New Roman"/>
                <a:sym typeface="Times New Roman"/>
              </a:rPr>
              <a:t>TIME-LINE</a:t>
            </a:r>
            <a:endParaRPr b="1" sz="4000">
              <a:solidFill>
                <a:srgbClr val="FF0000"/>
              </a:solidFill>
              <a:latin typeface="Times New Roman"/>
              <a:ea typeface="Times New Roman"/>
              <a:cs typeface="Times New Roman"/>
              <a:sym typeface="Times New Roman"/>
            </a:endParaRPr>
          </a:p>
        </p:txBody>
      </p:sp>
      <p:sp>
        <p:nvSpPr>
          <p:cNvPr id="191" name="Google Shape;191;gd417c986be_0_15"/>
          <p:cNvSpPr txBox="1"/>
          <p:nvPr/>
        </p:nvSpPr>
        <p:spPr>
          <a:xfrm>
            <a:off x="165525" y="1310763"/>
            <a:ext cx="11545200" cy="2313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Roboto Slab"/>
              <a:ea typeface="Roboto Slab"/>
              <a:cs typeface="Roboto Slab"/>
              <a:sym typeface="Roboto Slab"/>
            </a:endParaRPr>
          </a:p>
          <a:p>
            <a:pPr indent="0" lvl="0" marL="0" rtl="0" algn="l">
              <a:lnSpc>
                <a:spcPct val="115000"/>
              </a:lnSpc>
              <a:spcBef>
                <a:spcPts val="0"/>
              </a:spcBef>
              <a:spcAft>
                <a:spcPts val="0"/>
              </a:spcAft>
              <a:buClr>
                <a:schemeClr val="dk1"/>
              </a:buClr>
              <a:buSzPts val="1100"/>
              <a:buFont typeface="Arial"/>
              <a:buNone/>
            </a:pPr>
            <a:r>
              <a:t/>
            </a:r>
            <a:endParaRPr sz="2100">
              <a:solidFill>
                <a:schemeClr val="dk1"/>
              </a:solidFill>
              <a:latin typeface="Roboto Slab"/>
              <a:ea typeface="Roboto Slab"/>
              <a:cs typeface="Roboto Slab"/>
              <a:sym typeface="Roboto Slab"/>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3200"/>
              <a:buFont typeface="Arial"/>
              <a:buNone/>
            </a:pPr>
            <a:r>
              <a:t/>
            </a:r>
            <a:endParaRPr b="1" sz="3200">
              <a:solidFill>
                <a:srgbClr val="9900FF"/>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1" sz="3200">
              <a:solidFill>
                <a:srgbClr val="FF0000"/>
              </a:solidFill>
              <a:latin typeface="Times New Roman"/>
              <a:ea typeface="Times New Roman"/>
              <a:cs typeface="Times New Roman"/>
              <a:sym typeface="Times New Roman"/>
            </a:endParaRPr>
          </a:p>
        </p:txBody>
      </p:sp>
      <p:graphicFrame>
        <p:nvGraphicFramePr>
          <p:cNvPr id="192" name="Google Shape;192;gd417c986be_0_15"/>
          <p:cNvGraphicFramePr/>
          <p:nvPr/>
        </p:nvGraphicFramePr>
        <p:xfrm>
          <a:off x="952500" y="1343800"/>
          <a:ext cx="3000000" cy="3000000"/>
        </p:xfrm>
        <a:graphic>
          <a:graphicData uri="http://schemas.openxmlformats.org/drawingml/2006/table">
            <a:tbl>
              <a:tblPr>
                <a:noFill/>
                <a:tableStyleId>{B4B6AB6D-71C9-4440-AB93-D89CDAC8ED0E}</a:tableStyleId>
              </a:tblPr>
              <a:tblGrid>
                <a:gridCol w="5143500"/>
                <a:gridCol w="5143500"/>
              </a:tblGrid>
              <a:tr h="1203625">
                <a:tc>
                  <a:txBody>
                    <a:bodyPr/>
                    <a:lstStyle/>
                    <a:p>
                      <a:pPr indent="0" lvl="0" marL="0" rtl="0" algn="ctr">
                        <a:spcBef>
                          <a:spcPts val="0"/>
                        </a:spcBef>
                        <a:spcAft>
                          <a:spcPts val="0"/>
                        </a:spcAft>
                        <a:buNone/>
                      </a:pPr>
                      <a:r>
                        <a:rPr lang="en-US" sz="2200">
                          <a:latin typeface="Times New Roman"/>
                          <a:ea typeface="Times New Roman"/>
                          <a:cs typeface="Times New Roman"/>
                          <a:sym typeface="Times New Roman"/>
                        </a:rPr>
                        <a:t>Review 0</a:t>
                      </a:r>
                      <a:endParaRPr sz="2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74650" lvl="0" marL="457200" rtl="0" algn="l">
                        <a:spcBef>
                          <a:spcPts val="0"/>
                        </a:spcBef>
                        <a:spcAft>
                          <a:spcPts val="0"/>
                        </a:spcAft>
                        <a:buSzPts val="2300"/>
                        <a:buFont typeface="Times New Roman"/>
                        <a:buChar char="●"/>
                      </a:pPr>
                      <a:r>
                        <a:rPr lang="en-US" sz="2300">
                          <a:latin typeface="Times New Roman"/>
                          <a:ea typeface="Times New Roman"/>
                          <a:cs typeface="Times New Roman"/>
                          <a:sym typeface="Times New Roman"/>
                        </a:rPr>
                        <a:t>Requirements and Specifications</a:t>
                      </a:r>
                      <a:endParaRPr sz="2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3625">
                <a:tc>
                  <a:txBody>
                    <a:bodyPr/>
                    <a:lstStyle/>
                    <a:p>
                      <a:pPr indent="0" lvl="0" marL="0" rtl="0" algn="ctr">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Review 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Dataset Collection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Data Set Preprocessing</a:t>
                      </a:r>
                      <a:endParaRPr sz="2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3625">
                <a:tc>
                  <a:txBody>
                    <a:bodyPr/>
                    <a:lstStyle/>
                    <a:p>
                      <a:pPr indent="0" lvl="0" marL="0" rtl="0" algn="ctr">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Review 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Model Dictionary Creation</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Evaluation Metrix</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Smoothing</a:t>
                      </a:r>
                      <a:endParaRPr sz="2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03625">
                <a:tc>
                  <a:txBody>
                    <a:bodyPr/>
                    <a:lstStyle/>
                    <a:p>
                      <a:pPr indent="0" lvl="0" marL="0" rtl="0" algn="ctr">
                        <a:spcBef>
                          <a:spcPts val="0"/>
                        </a:spcBef>
                        <a:spcAft>
                          <a:spcPts val="0"/>
                        </a:spcAft>
                        <a:buClr>
                          <a:schemeClr val="dk1"/>
                        </a:buClr>
                        <a:buSzPts val="1100"/>
                        <a:buFont typeface="Arial"/>
                        <a:buNone/>
                      </a:pPr>
                      <a:r>
                        <a:rPr lang="en-US" sz="2200">
                          <a:solidFill>
                            <a:schemeClr val="dk1"/>
                          </a:solidFill>
                          <a:latin typeface="Times New Roman"/>
                          <a:ea typeface="Times New Roman"/>
                          <a:cs typeface="Times New Roman"/>
                          <a:sym typeface="Times New Roman"/>
                        </a:rPr>
                        <a:t>Review 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Interpretation of Results</a:t>
                      </a:r>
                      <a:endParaRPr sz="2200">
                        <a:latin typeface="Times New Roman"/>
                        <a:ea typeface="Times New Roman"/>
                        <a:cs typeface="Times New Roman"/>
                        <a:sym typeface="Times New Roman"/>
                      </a:endParaRPr>
                    </a:p>
                    <a:p>
                      <a:pPr indent="-368300" lvl="0" marL="457200" rtl="0" algn="l">
                        <a:spcBef>
                          <a:spcPts val="0"/>
                        </a:spcBef>
                        <a:spcAft>
                          <a:spcPts val="0"/>
                        </a:spcAft>
                        <a:buSzPts val="2200"/>
                        <a:buFont typeface="Times New Roman"/>
                        <a:buChar char="●"/>
                      </a:pPr>
                      <a:r>
                        <a:rPr lang="en-US" sz="2200">
                          <a:latin typeface="Times New Roman"/>
                          <a:ea typeface="Times New Roman"/>
                          <a:cs typeface="Times New Roman"/>
                          <a:sym typeface="Times New Roman"/>
                        </a:rPr>
                        <a:t>Report of the Project</a:t>
                      </a:r>
                      <a:endParaRPr sz="22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98" name="Google Shape;198;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FFFF"/>
                </a:solidFill>
                <a:latin typeface="Times New Roman"/>
                <a:ea typeface="Times New Roman"/>
                <a:cs typeface="Times New Roman"/>
                <a:sym typeface="Times New Roman"/>
              </a:rPr>
              <a:t>BVRIT HYDERABAD College of Engineering for Women</a:t>
            </a:r>
            <a:endParaRPr/>
          </a:p>
        </p:txBody>
      </p:sp>
      <p:sp>
        <p:nvSpPr>
          <p:cNvPr id="199" name="Google Shape;199;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rgbClr val="FFFFFF"/>
              </a:solidFill>
              <a:latin typeface="Times New Roman"/>
              <a:ea typeface="Times New Roman"/>
              <a:cs typeface="Times New Roman"/>
              <a:sym typeface="Times New Roman"/>
            </a:endParaRPr>
          </a:p>
        </p:txBody>
      </p:sp>
      <p:sp>
        <p:nvSpPr>
          <p:cNvPr id="200" name="Google Shape;200;p4"/>
          <p:cNvSpPr txBox="1"/>
          <p:nvPr/>
        </p:nvSpPr>
        <p:spPr>
          <a:xfrm>
            <a:off x="888600" y="1465974"/>
            <a:ext cx="10712700" cy="488730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SzPts val="1800"/>
              <a:buNone/>
            </a:pPr>
            <a:r>
              <a:rPr b="1" lang="en-US" sz="3200">
                <a:solidFill>
                  <a:schemeClr val="dk1"/>
                </a:solidFill>
                <a:latin typeface="Times New Roman"/>
                <a:ea typeface="Times New Roman"/>
                <a:cs typeface="Times New Roman"/>
                <a:sym typeface="Times New Roman"/>
              </a:rPr>
              <a:t>REFERENCES</a:t>
            </a:r>
            <a:r>
              <a:rPr b="1" lang="en-US" sz="3200">
                <a:solidFill>
                  <a:schemeClr val="dk1"/>
                </a:solidFill>
                <a:latin typeface="Calibri"/>
                <a:ea typeface="Calibri"/>
                <a:cs typeface="Calibri"/>
                <a:sym typeface="Calibri"/>
              </a:rPr>
              <a:t> </a:t>
            </a:r>
            <a:endParaRPr b="1" sz="32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a:p>
          <a:p>
            <a:pPr indent="0" lvl="0" marL="0" rtl="0" algn="l">
              <a:lnSpc>
                <a:spcPct val="90000"/>
              </a:lnSpc>
              <a:spcBef>
                <a:spcPts val="1000"/>
              </a:spcBef>
              <a:spcAft>
                <a:spcPts val="0"/>
              </a:spcAft>
              <a:buSzPts val="1800"/>
              <a:buNone/>
            </a:pPr>
            <a:r>
              <a:rPr lang="en-US" sz="2800">
                <a:solidFill>
                  <a:schemeClr val="dk1"/>
                </a:solidFill>
                <a:latin typeface="Calibri"/>
                <a:ea typeface="Calibri"/>
                <a:cs typeface="Calibri"/>
                <a:sym typeface="Calibri"/>
              </a:rPr>
              <a:t>Base paper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Font typeface="Arial"/>
              <a:buNone/>
            </a:pPr>
            <a:r>
              <a:rPr lang="en-US" sz="2800" u="sng">
                <a:solidFill>
                  <a:schemeClr val="hlink"/>
                </a:solidFill>
                <a:latin typeface="Calibri"/>
                <a:ea typeface="Calibri"/>
                <a:cs typeface="Calibri"/>
                <a:sym typeface="Calibri"/>
                <a:hlinkClick r:id="rId4"/>
              </a:rPr>
              <a:t>https://drive.google.com/drive/u/0/folders/1Wcs4STEdfdOYsTQCoVc65_G-ogsfQFv5</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Font typeface="Arial"/>
              <a:buNone/>
            </a:pPr>
            <a:r>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Font typeface="Arial"/>
              <a:buNone/>
            </a:pPr>
            <a:r>
              <a:rPr lang="en-US" sz="2800">
                <a:solidFill>
                  <a:schemeClr val="dk1"/>
                </a:solidFill>
                <a:latin typeface="Calibri"/>
                <a:ea typeface="Calibri"/>
                <a:cs typeface="Calibri"/>
                <a:sym typeface="Calibri"/>
              </a:rPr>
              <a:t>Reference papers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800"/>
              <a:buFont typeface="Arial"/>
              <a:buNone/>
            </a:pPr>
            <a:r>
              <a:rPr lang="en-US" sz="2800" u="sng">
                <a:solidFill>
                  <a:schemeClr val="hlink"/>
                </a:solidFill>
                <a:latin typeface="Calibri"/>
                <a:ea typeface="Calibri"/>
                <a:cs typeface="Calibri"/>
                <a:sym typeface="Calibri"/>
                <a:hlinkClick r:id="rId5"/>
              </a:rPr>
              <a:t>https://www.cs.cmu.edu/~roni/papers/SLM-TK-V2-eurospeech-97.pdf</a:t>
            </a:r>
            <a:endParaRPr sz="2800">
              <a:solidFill>
                <a:schemeClr val="dk1"/>
              </a:solidFill>
              <a:latin typeface="Calibri"/>
              <a:ea typeface="Calibri"/>
              <a:cs typeface="Calibri"/>
              <a:sym typeface="Calibri"/>
            </a:endParaRPr>
          </a:p>
          <a:p>
            <a:pPr indent="0" lvl="0" marL="0" rtl="0" algn="l">
              <a:spcBef>
                <a:spcPts val="38"/>
              </a:spcBef>
              <a:spcAft>
                <a:spcPts val="0"/>
              </a:spcAft>
              <a:buClr>
                <a:schemeClr val="dk1"/>
              </a:buClr>
              <a:buSzPts val="1100"/>
              <a:buFont typeface="Arial"/>
              <a:buNone/>
            </a:pPr>
            <a:r>
              <a:rPr lang="en-US" sz="2800" u="sng">
                <a:solidFill>
                  <a:schemeClr val="hlink"/>
                </a:solidFill>
                <a:latin typeface="Georgia"/>
                <a:ea typeface="Georgia"/>
                <a:cs typeface="Georgia"/>
                <a:sym typeface="Georgia"/>
                <a:hlinkClick r:id="rId6"/>
              </a:rPr>
              <a:t>https://anoopkunchukuttan.github.io/indic_nlp_library/</a:t>
            </a:r>
            <a:endParaRPr sz="2800" u="sng">
              <a:solidFill>
                <a:srgbClr val="1155CC"/>
              </a:solidFill>
              <a:latin typeface="Georgia"/>
              <a:ea typeface="Georgia"/>
              <a:cs typeface="Georgia"/>
              <a:sym typeface="Georgia"/>
            </a:endParaRPr>
          </a:p>
          <a:p>
            <a:pPr indent="0" lvl="0" marL="0" rtl="0" algn="l">
              <a:lnSpc>
                <a:spcPct val="90000"/>
              </a:lnSpc>
              <a:spcBef>
                <a:spcPts val="1000"/>
              </a:spcBef>
              <a:spcAft>
                <a:spcPts val="0"/>
              </a:spcAft>
              <a:buClr>
                <a:schemeClr val="dk1"/>
              </a:buClr>
              <a:buSzPts val="1800"/>
              <a:buFont typeface="Arial"/>
              <a:buNone/>
            </a:pPr>
            <a:r>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