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Roboto Slab"/>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4" roundtripDataSignature="AMtx7mj82eXVydBWmygleX9c/+toBTtC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09A969-126A-4CC0-B898-90C9F2241A4B}">
  <a:tblStyle styleId="{6309A969-126A-4CC0-B898-90C9F2241A4B}"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b="off" i="off"/>
    </a:neCell>
    <a:nwCell>
      <a:tcTxStyle b="off" i="off"/>
    </a:nwCell>
  </a:tblStyle>
  <a:tblStyle styleId="{E210C12F-A889-4602-8E15-7EDD64769A56}"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Slab-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4086f9c07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d4086f9c07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2" name="Google Shape;6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s://drive.google.com/drive/u/0/folders/1Wcs4STEdfdOYsTQCoVc65_G-ogsfQFv5" TargetMode="External"/><Relationship Id="rId5" Type="http://schemas.openxmlformats.org/officeDocument/2006/relationships/hyperlink" Target="https://www.cs.cmu.edu/~roni/papers/SLM-TK-V2-eurospeech-97.pdf" TargetMode="External"/><Relationship Id="rId6" Type="http://schemas.openxmlformats.org/officeDocument/2006/relationships/hyperlink" Target="https://anoopkunchukuttan.github.io/indic_nlp_librar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hyperlink" Target="https://docs.google.com/document/d/1SFqKH3ydlDMwTvaGVOzo0IjtNNZ3l6kp-wq6n-if8kA/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84" name="Google Shape;84;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85" name="Google Shape;85;p1"/>
          <p:cNvSpPr txBox="1"/>
          <p:nvPr/>
        </p:nvSpPr>
        <p:spPr>
          <a:xfrm>
            <a:off x="103940" y="1012224"/>
            <a:ext cx="11984100" cy="4525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n-US" sz="3400" u="none" cap="none" strike="noStrike">
                <a:solidFill>
                  <a:srgbClr val="000000"/>
                </a:solidFill>
                <a:latin typeface="Times New Roman"/>
                <a:ea typeface="Times New Roman"/>
                <a:cs typeface="Times New Roman"/>
                <a:sym typeface="Times New Roman"/>
              </a:rPr>
              <a:t>Automated word prediction in telugu language using </a:t>
            </a:r>
            <a:endParaRPr b="1" i="0" sz="3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100"/>
              <a:buFont typeface="Arial"/>
              <a:buNone/>
            </a:pPr>
            <a:r>
              <a:rPr b="1" i="0" lang="en-US" sz="3400" u="none" cap="none" strike="noStrike">
                <a:solidFill>
                  <a:srgbClr val="000000"/>
                </a:solidFill>
                <a:latin typeface="Times New Roman"/>
                <a:ea typeface="Times New Roman"/>
                <a:cs typeface="Times New Roman"/>
                <a:sym typeface="Times New Roman"/>
              </a:rPr>
              <a:t>Statistical </a:t>
            </a:r>
            <a:r>
              <a:rPr b="1" lang="en-US" sz="3400">
                <a:latin typeface="Times New Roman"/>
                <a:ea typeface="Times New Roman"/>
                <a:cs typeface="Times New Roman"/>
                <a:sym typeface="Times New Roman"/>
              </a:rPr>
              <a:t>approach</a:t>
            </a:r>
            <a:r>
              <a:rPr b="1" i="0" lang="en-US" sz="3400" u="none" cap="none" strike="noStrike">
                <a:solidFill>
                  <a:srgbClr val="000000"/>
                </a:solidFill>
                <a:latin typeface="Times New Roman"/>
                <a:ea typeface="Times New Roman"/>
                <a:cs typeface="Times New Roman"/>
                <a:sym typeface="Times New Roman"/>
              </a:rPr>
              <a:t> </a:t>
            </a:r>
            <a:endParaRPr b="1"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Date: </a:t>
            </a:r>
            <a:r>
              <a:rPr b="1" lang="en-US" sz="2400">
                <a:latin typeface="Times New Roman"/>
                <a:ea typeface="Times New Roman"/>
                <a:cs typeface="Times New Roman"/>
                <a:sym typeface="Times New Roman"/>
              </a:rPr>
              <a:t>13 May </a:t>
            </a:r>
            <a:r>
              <a:rPr b="1" i="0" lang="en-US" sz="2400" u="none" cap="none" strike="noStrike">
                <a:solidFill>
                  <a:srgbClr val="000000"/>
                </a:solidFill>
                <a:latin typeface="Times New Roman"/>
                <a:ea typeface="Times New Roman"/>
                <a:cs typeface="Times New Roman"/>
                <a:sym typeface="Times New Roman"/>
              </a:rPr>
              <a:t>2021</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000000"/>
                </a:solidFill>
                <a:latin typeface="Times New Roman"/>
                <a:ea typeface="Times New Roman"/>
                <a:cs typeface="Times New Roman"/>
                <a:sym typeface="Times New Roman"/>
              </a:rPr>
              <a:t>Gajula K</a:t>
            </a:r>
            <a:r>
              <a:rPr b="1" lang="en-US" sz="2400">
                <a:latin typeface="Times New Roman"/>
                <a:ea typeface="Times New Roman"/>
                <a:cs typeface="Times New Roman"/>
                <a:sym typeface="Times New Roman"/>
              </a:rPr>
              <a:t>i</a:t>
            </a:r>
            <a:r>
              <a:rPr b="1" i="0" lang="en-US" sz="2400" u="none" cap="none" strike="noStrike">
                <a:solidFill>
                  <a:srgbClr val="000000"/>
                </a:solidFill>
                <a:latin typeface="Times New Roman"/>
                <a:ea typeface="Times New Roman"/>
                <a:cs typeface="Times New Roman"/>
                <a:sym typeface="Times New Roman"/>
              </a:rPr>
              <a:t>rthana - 17wh1a0514</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000000"/>
                </a:solidFill>
                <a:latin typeface="Times New Roman"/>
                <a:ea typeface="Times New Roman"/>
                <a:cs typeface="Times New Roman"/>
                <a:sym typeface="Times New Roman"/>
              </a:rPr>
              <a:t>Kunamsetti Vaishnavi - 17wh1a0548</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000000"/>
                </a:solidFill>
                <a:latin typeface="Times New Roman"/>
                <a:ea typeface="Times New Roman"/>
                <a:cs typeface="Times New Roman"/>
                <a:sym typeface="Times New Roman"/>
              </a:rPr>
              <a:t>Saka Devi Sree- 18wh5a0508</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Internal Guide: Dr.L. lakshmi</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         				    			          Designation: Professor</a:t>
            </a:r>
            <a:endParaRPr b="1" i="0" sz="2400" u="none" cap="none" strike="noStrike">
              <a:solidFill>
                <a:srgbClr val="000000"/>
              </a:solidFill>
              <a:latin typeface="Times New Roman"/>
              <a:ea typeface="Times New Roman"/>
              <a:cs typeface="Times New Roman"/>
              <a:sym typeface="Times New Roman"/>
            </a:endParaRPr>
          </a:p>
        </p:txBody>
      </p:sp>
      <p:sp>
        <p:nvSpPr>
          <p:cNvPr id="86" name="Google Shape;86;p1"/>
          <p:cNvSpPr txBox="1"/>
          <p:nvPr/>
        </p:nvSpPr>
        <p:spPr>
          <a:xfrm>
            <a:off x="-2342164" y="6040575"/>
            <a:ext cx="11762400" cy="259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87" name="Google Shape;87;p1"/>
          <p:cNvSpPr/>
          <p:nvPr/>
        </p:nvSpPr>
        <p:spPr>
          <a:xfrm>
            <a:off x="0" y="6040581"/>
            <a:ext cx="1219199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Department of Computer Science &amp; Engineering</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10"/>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03" name="Google Shape;203;p10"/>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04" name="Google Shape;204;p10"/>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205" name="Google Shape;205;p10"/>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06" name="Google Shape;206;p1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07" name="Google Shape;207;p10"/>
          <p:cNvPicPr preferRelativeResize="0"/>
          <p:nvPr/>
        </p:nvPicPr>
        <p:blipFill rotWithShape="1">
          <a:blip r:embed="rId4">
            <a:alphaModFix/>
          </a:blip>
          <a:srcRect b="0" l="0" r="0" t="0"/>
          <a:stretch/>
        </p:blipFill>
        <p:spPr>
          <a:xfrm>
            <a:off x="-267630" y="0"/>
            <a:ext cx="12459629" cy="8731406"/>
          </a:xfrm>
          <a:prstGeom prst="rect">
            <a:avLst/>
          </a:prstGeom>
          <a:noFill/>
          <a:ln>
            <a:noFill/>
          </a:ln>
        </p:spPr>
      </p:pic>
      <p:sp>
        <p:nvSpPr>
          <p:cNvPr id="208" name="Google Shape;208;p10"/>
          <p:cNvSpPr txBox="1"/>
          <p:nvPr/>
        </p:nvSpPr>
        <p:spPr>
          <a:xfrm>
            <a:off x="1530743" y="106381"/>
            <a:ext cx="8949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Smoothing</a:t>
            </a:r>
            <a:endParaRPr b="1" i="0" sz="4000" u="none" cap="none" strike="noStrike">
              <a:solidFill>
                <a:srgbClr val="FF0000"/>
              </a:solidFill>
              <a:latin typeface="Times New Roman"/>
              <a:ea typeface="Times New Roman"/>
              <a:cs typeface="Times New Roman"/>
              <a:sym typeface="Times New Roman"/>
            </a:endParaRPr>
          </a:p>
        </p:txBody>
      </p:sp>
      <p:sp>
        <p:nvSpPr>
          <p:cNvPr id="209" name="Google Shape;209;p10"/>
          <p:cNvSpPr txBox="1"/>
          <p:nvPr/>
        </p:nvSpPr>
        <p:spPr>
          <a:xfrm>
            <a:off x="0" y="1413880"/>
            <a:ext cx="11868600" cy="6118500"/>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 </a:t>
            </a:r>
            <a:r>
              <a:rPr b="0" i="0" lang="en-US" sz="2200" u="none" cap="none" strike="noStrike">
                <a:solidFill>
                  <a:srgbClr val="000000"/>
                </a:solidFill>
                <a:latin typeface="Times New Roman"/>
                <a:ea typeface="Times New Roman"/>
                <a:cs typeface="Times New Roman"/>
                <a:sym typeface="Times New Roman"/>
              </a:rPr>
              <a:t>Smoothing techniques are used to address scenarios related to determining probability / likelihood estimate of a sequence of words occurring together when one or more words individually (unigram) or N-grams such as bigram or trigram in the given set have never occurred in the past.</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11430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r>
              <a:rPr b="0" i="0" lang="en-US" sz="2400" u="sng" cap="none" strike="noStrike">
                <a:solidFill>
                  <a:srgbClr val="000000"/>
                </a:solidFill>
                <a:latin typeface="Times New Roman"/>
                <a:ea typeface="Times New Roman"/>
                <a:cs typeface="Times New Roman"/>
                <a:sym typeface="Times New Roman"/>
              </a:rPr>
              <a:t>Add-one (or) Laplace Smoothing</a:t>
            </a:r>
            <a:r>
              <a:rPr b="0" i="0" lang="en-US" sz="2000" u="sng" cap="none" strike="noStrike">
                <a:solidFill>
                  <a:srgbClr val="000000"/>
                </a:solidFill>
                <a:latin typeface="Times New Roman"/>
                <a:ea typeface="Times New Roman"/>
                <a:cs typeface="Times New Roman"/>
                <a:sym typeface="Times New Roman"/>
              </a:rPr>
              <a:t>:</a:t>
            </a:r>
            <a:endParaRPr/>
          </a:p>
          <a:p>
            <a:pPr indent="0" lvl="0" marL="114300" marR="0" rtl="0" algn="l">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a:t>
            </a:r>
            <a:r>
              <a:rPr b="0" i="0" lang="en-US" sz="2100" u="none" cap="none" strike="noStrike">
                <a:solidFill>
                  <a:srgbClr val="000000"/>
                </a:solidFill>
                <a:latin typeface="Times New Roman"/>
                <a:ea typeface="Times New Roman"/>
                <a:cs typeface="Times New Roman"/>
                <a:sym typeface="Times New Roman"/>
              </a:rPr>
              <a:t>In Laplace smoothing, one is added to all the counts and thereafter, the probability is calculated</a:t>
            </a:r>
            <a:r>
              <a:rPr b="0" i="0" lang="en-US" sz="2000" u="none" cap="none" strike="noStrike">
                <a:solidFill>
                  <a:srgbClr val="000000"/>
                </a:solidFill>
                <a:latin typeface="Times New Roman"/>
                <a:ea typeface="Times New Roman"/>
                <a:cs typeface="Times New Roman"/>
                <a:sym typeface="Times New Roman"/>
              </a:rPr>
              <a:t>.</a:t>
            </a:r>
            <a:endParaRPr/>
          </a:p>
          <a:p>
            <a:pPr indent="0" lvl="0" marL="11430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a:p>
          <a:p>
            <a:pPr indent="0" lvl="0" marL="114300" marR="0" rtl="0" algn="l">
              <a:lnSpc>
                <a:spcPct val="150000"/>
              </a:lnSpc>
              <a:spcBef>
                <a:spcPts val="0"/>
              </a:spcBef>
              <a:spcAft>
                <a:spcPts val="0"/>
              </a:spcAft>
              <a:buNone/>
            </a:pPr>
            <a:r>
              <a:t/>
            </a:r>
            <a:endParaRPr/>
          </a:p>
          <a:p>
            <a:pPr indent="0" lvl="0" marL="11430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a:p>
          <a:p>
            <a:pPr indent="0" lvl="0" marL="114300" marR="0" rtl="0" algn="l">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273050" lvl="0" marL="457200" marR="0" rtl="0" algn="l">
              <a:lnSpc>
                <a:spcPct val="150000"/>
              </a:lnSpc>
              <a:spcBef>
                <a:spcPts val="0"/>
              </a:spcBef>
              <a:spcAft>
                <a:spcPts val="0"/>
              </a:spcAft>
              <a:buClr>
                <a:schemeClr val="dk1"/>
              </a:buClr>
              <a:buSzPts val="11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10" name="Google Shape;210;p10"/>
          <p:cNvPicPr preferRelativeResize="0"/>
          <p:nvPr/>
        </p:nvPicPr>
        <p:blipFill rotWithShape="1">
          <a:blip r:embed="rId5">
            <a:alphaModFix/>
          </a:blip>
          <a:srcRect b="0" l="0" r="0" t="0"/>
          <a:stretch/>
        </p:blipFill>
        <p:spPr>
          <a:xfrm>
            <a:off x="3849135" y="5224159"/>
            <a:ext cx="4170329" cy="6596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16" name="Google Shape;216;p11"/>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17" name="Google Shape;217;p11"/>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218" name="Google Shape;218;p11"/>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19" name="Google Shape;219;p11"/>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20" name="Google Shape;220;p11"/>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21" name="Google Shape;221;p11"/>
          <p:cNvSpPr txBox="1"/>
          <p:nvPr/>
        </p:nvSpPr>
        <p:spPr>
          <a:xfrm>
            <a:off x="1530743" y="106381"/>
            <a:ext cx="8949900"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Evaluation metric</a:t>
            </a:r>
            <a:endParaRPr b="1" i="0" sz="4000" u="none" cap="none" strike="noStrike">
              <a:solidFill>
                <a:srgbClr val="FF0000"/>
              </a:solidFill>
              <a:latin typeface="Times New Roman"/>
              <a:ea typeface="Times New Roman"/>
              <a:cs typeface="Times New Roman"/>
              <a:sym typeface="Times New Roman"/>
            </a:endParaRPr>
          </a:p>
        </p:txBody>
      </p:sp>
      <p:sp>
        <p:nvSpPr>
          <p:cNvPr id="222" name="Google Shape;222;p11"/>
          <p:cNvSpPr txBox="1"/>
          <p:nvPr/>
        </p:nvSpPr>
        <p:spPr>
          <a:xfrm>
            <a:off x="256477" y="1516565"/>
            <a:ext cx="11454300" cy="2678100"/>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It is an evaluation metric for N-gram models.</a:t>
            </a:r>
            <a:endParaRPr/>
          </a:p>
          <a:p>
            <a:pPr indent="0" lvl="0" marL="11430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Perplexity is the inverse probability of the test set normalized by the number of words.</a:t>
            </a:r>
            <a:endParaRPr/>
          </a:p>
          <a:p>
            <a:pPr indent="0" lvl="0" marL="11430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Perplexity is a simple transformation of cross-entropy</a:t>
            </a:r>
            <a:endParaRPr b="0" i="0" sz="24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a:p>
          <a:p>
            <a:pPr indent="0" lvl="0" marL="11430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b="0" i="0" sz="2400" u="none" cap="none" strike="noStrike">
              <a:solidFill>
                <a:srgbClr val="000000"/>
              </a:solidFill>
              <a:latin typeface="Times New Roman"/>
              <a:ea typeface="Times New Roman"/>
              <a:cs typeface="Times New Roman"/>
              <a:sym typeface="Times New Roman"/>
            </a:endParaRPr>
          </a:p>
        </p:txBody>
      </p:sp>
      <p:pic>
        <p:nvPicPr>
          <p:cNvPr id="223" name="Google Shape;223;p11"/>
          <p:cNvPicPr preferRelativeResize="0"/>
          <p:nvPr/>
        </p:nvPicPr>
        <p:blipFill>
          <a:blip r:embed="rId5">
            <a:alphaModFix/>
          </a:blip>
          <a:stretch>
            <a:fillRect/>
          </a:stretch>
        </p:blipFill>
        <p:spPr>
          <a:xfrm>
            <a:off x="2348950" y="3632688"/>
            <a:ext cx="6667500" cy="56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d4086f9c07_0_9"/>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29" name="Google Shape;229;gd4086f9c07_0_9"/>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30" name="Google Shape;230;gd4086f9c07_0_9"/>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231" name="Google Shape;231;gd4086f9c07_0_9"/>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32" name="Google Shape;232;gd4086f9c07_0_9"/>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33" name="Google Shape;233;gd4086f9c07_0_9"/>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34" name="Google Shape;234;gd4086f9c07_0_9"/>
          <p:cNvSpPr txBox="1"/>
          <p:nvPr/>
        </p:nvSpPr>
        <p:spPr>
          <a:xfrm>
            <a:off x="1530743" y="106381"/>
            <a:ext cx="8949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4000">
                <a:latin typeface="Times New Roman"/>
                <a:ea typeface="Times New Roman"/>
                <a:cs typeface="Times New Roman"/>
                <a:sym typeface="Times New Roman"/>
              </a:rPr>
              <a:t>Sample Output</a:t>
            </a:r>
            <a:endParaRPr b="1" i="0" sz="4000" u="none" cap="none" strike="noStrike">
              <a:solidFill>
                <a:srgbClr val="FF0000"/>
              </a:solidFill>
              <a:latin typeface="Times New Roman"/>
              <a:ea typeface="Times New Roman"/>
              <a:cs typeface="Times New Roman"/>
              <a:sym typeface="Times New Roman"/>
            </a:endParaRPr>
          </a:p>
        </p:txBody>
      </p:sp>
      <p:pic>
        <p:nvPicPr>
          <p:cNvPr id="235" name="Google Shape;235;gd4086f9c07_0_9"/>
          <p:cNvPicPr preferRelativeResize="0"/>
          <p:nvPr/>
        </p:nvPicPr>
        <p:blipFill rotWithShape="1">
          <a:blip r:embed="rId5">
            <a:alphaModFix/>
          </a:blip>
          <a:srcRect b="10421" l="9510" r="36265" t="40854"/>
          <a:stretch/>
        </p:blipFill>
        <p:spPr>
          <a:xfrm>
            <a:off x="586350" y="1507273"/>
            <a:ext cx="11019300" cy="4580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41" name="Google Shape;241;p1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42" name="Google Shape;242;p1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243" name="Google Shape;243;p1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44" name="Google Shape;244;p1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45" name="Google Shape;245;p1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46" name="Google Shape;246;p12"/>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lang="en-US" sz="3400">
                <a:solidFill>
                  <a:schemeClr val="dk1"/>
                </a:solidFill>
                <a:latin typeface="Times New Roman"/>
                <a:ea typeface="Times New Roman"/>
                <a:cs typeface="Times New Roman"/>
                <a:sym typeface="Times New Roman"/>
              </a:rPr>
              <a:t>TIMELINE</a:t>
            </a:r>
            <a:endParaRPr b="1" i="0" sz="4000" u="none" cap="none" strike="noStrike">
              <a:solidFill>
                <a:srgbClr val="FF0000"/>
              </a:solidFill>
              <a:latin typeface="Times New Roman"/>
              <a:ea typeface="Times New Roman"/>
              <a:cs typeface="Times New Roman"/>
              <a:sym typeface="Times New Roman"/>
            </a:endParaRPr>
          </a:p>
        </p:txBody>
      </p:sp>
      <p:sp>
        <p:nvSpPr>
          <p:cNvPr id="247" name="Google Shape;247;p12"/>
          <p:cNvSpPr txBox="1"/>
          <p:nvPr/>
        </p:nvSpPr>
        <p:spPr>
          <a:xfrm>
            <a:off x="165525" y="1310763"/>
            <a:ext cx="11545200" cy="2313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t/>
            </a:r>
            <a:endParaRPr b="0" i="0" sz="2100" u="none" cap="none" strike="noStrike">
              <a:solidFill>
                <a:schemeClr val="dk1"/>
              </a:solidFill>
              <a:latin typeface="Roboto Slab"/>
              <a:ea typeface="Roboto Slab"/>
              <a:cs typeface="Roboto Slab"/>
              <a:sym typeface="Roboto Slab"/>
            </a:endParaRPr>
          </a:p>
          <a:p>
            <a:pPr indent="0" lvl="0" marL="0" marR="0" rtl="0" algn="l">
              <a:lnSpc>
                <a:spcPct val="115000"/>
              </a:lnSpc>
              <a:spcBef>
                <a:spcPts val="0"/>
              </a:spcBef>
              <a:spcAft>
                <a:spcPts val="0"/>
              </a:spcAft>
              <a:buClr>
                <a:schemeClr val="dk1"/>
              </a:buClr>
              <a:buSzPts val="1100"/>
              <a:buFont typeface="Arial"/>
              <a:buNone/>
            </a:pPr>
            <a:r>
              <a:t/>
            </a:r>
            <a:endParaRPr b="0" i="0" sz="2100" u="none" cap="none" strike="noStrike">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imes New Roman"/>
              <a:ea typeface="Times New Roman"/>
              <a:cs typeface="Times New Roman"/>
              <a:sym typeface="Times New Roman"/>
            </a:endParaRPr>
          </a:p>
        </p:txBody>
      </p:sp>
      <p:graphicFrame>
        <p:nvGraphicFramePr>
          <p:cNvPr id="248" name="Google Shape;248;p12"/>
          <p:cNvGraphicFramePr/>
          <p:nvPr/>
        </p:nvGraphicFramePr>
        <p:xfrm>
          <a:off x="952500" y="1343800"/>
          <a:ext cx="3000000" cy="3000000"/>
        </p:xfrm>
        <a:graphic>
          <a:graphicData uri="http://schemas.openxmlformats.org/drawingml/2006/table">
            <a:tbl>
              <a:tblPr>
                <a:noFill/>
                <a:tableStyleId>{E210C12F-A889-4602-8E15-7EDD64769A56}</a:tableStyleId>
              </a:tblPr>
              <a:tblGrid>
                <a:gridCol w="5143500"/>
                <a:gridCol w="5143500"/>
              </a:tblGrid>
              <a:tr h="1203625">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latin typeface="Times New Roman"/>
                          <a:ea typeface="Times New Roman"/>
                          <a:cs typeface="Times New Roman"/>
                          <a:sym typeface="Times New Roman"/>
                        </a:rPr>
                        <a:t>Review 0</a:t>
                      </a:r>
                      <a:endParaRPr sz="22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74650" lvl="0" marL="457200" marR="0" rtl="0" algn="l">
                        <a:lnSpc>
                          <a:spcPct val="100000"/>
                        </a:lnSpc>
                        <a:spcBef>
                          <a:spcPts val="0"/>
                        </a:spcBef>
                        <a:spcAft>
                          <a:spcPts val="0"/>
                        </a:spcAft>
                        <a:buClr>
                          <a:srgbClr val="000000"/>
                        </a:buClr>
                        <a:buSzPts val="2300"/>
                        <a:buFont typeface="Times New Roman"/>
                        <a:buChar char="●"/>
                      </a:pPr>
                      <a:r>
                        <a:rPr lang="en-US" sz="2300" u="none" cap="none" strike="noStrike">
                          <a:latin typeface="Times New Roman"/>
                          <a:ea typeface="Times New Roman"/>
                          <a:cs typeface="Times New Roman"/>
                          <a:sym typeface="Times New Roman"/>
                        </a:rPr>
                        <a:t>Requirements and Specifications</a:t>
                      </a:r>
                      <a:endParaRPr sz="23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03625">
                <a:tc>
                  <a:txBody>
                    <a:bodyPr/>
                    <a:lstStyle/>
                    <a:p>
                      <a:pPr indent="0" lvl="0" marL="0" marR="0" rtl="0" algn="ctr">
                        <a:lnSpc>
                          <a:spcPct val="100000"/>
                        </a:lnSpc>
                        <a:spcBef>
                          <a:spcPts val="0"/>
                        </a:spcBef>
                        <a:spcAft>
                          <a:spcPts val="0"/>
                        </a:spcAft>
                        <a:buClr>
                          <a:schemeClr val="dk1"/>
                        </a:buClr>
                        <a:buSzPts val="1100"/>
                        <a:buFont typeface="Arial"/>
                        <a:buNone/>
                      </a:pPr>
                      <a:r>
                        <a:rPr lang="en-US" sz="2200" u="none" cap="none" strike="noStrike">
                          <a:solidFill>
                            <a:schemeClr val="dk1"/>
                          </a:solidFill>
                          <a:latin typeface="Times New Roman"/>
                          <a:ea typeface="Times New Roman"/>
                          <a:cs typeface="Times New Roman"/>
                          <a:sym typeface="Times New Roman"/>
                        </a:rPr>
                        <a:t>Review 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Dataset Collection</a:t>
                      </a:r>
                      <a:endParaRPr sz="2200" u="none" cap="none" strike="noStrike">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Data Set Preprocessing</a:t>
                      </a:r>
                      <a:endParaRPr sz="22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03625">
                <a:tc>
                  <a:txBody>
                    <a:bodyPr/>
                    <a:lstStyle/>
                    <a:p>
                      <a:pPr indent="0" lvl="0" marL="0" marR="0" rtl="0" algn="ctr">
                        <a:lnSpc>
                          <a:spcPct val="100000"/>
                        </a:lnSpc>
                        <a:spcBef>
                          <a:spcPts val="0"/>
                        </a:spcBef>
                        <a:spcAft>
                          <a:spcPts val="0"/>
                        </a:spcAft>
                        <a:buClr>
                          <a:schemeClr val="dk1"/>
                        </a:buClr>
                        <a:buSzPts val="1100"/>
                        <a:buFont typeface="Arial"/>
                        <a:buNone/>
                      </a:pPr>
                      <a:r>
                        <a:rPr lang="en-US" sz="2200" u="none" cap="none" strike="noStrike">
                          <a:solidFill>
                            <a:schemeClr val="dk1"/>
                          </a:solidFill>
                          <a:latin typeface="Times New Roman"/>
                          <a:ea typeface="Times New Roman"/>
                          <a:cs typeface="Times New Roman"/>
                          <a:sym typeface="Times New Roman"/>
                        </a:rPr>
                        <a:t>Review 2</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Model Dictionary Creation</a:t>
                      </a:r>
                      <a:endParaRPr sz="2200" u="none" cap="none" strike="noStrike">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Evaluation Metri</a:t>
                      </a:r>
                      <a:r>
                        <a:rPr lang="en-US" sz="2200">
                          <a:latin typeface="Times New Roman"/>
                          <a:ea typeface="Times New Roman"/>
                          <a:cs typeface="Times New Roman"/>
                          <a:sym typeface="Times New Roman"/>
                        </a:rPr>
                        <a:t>c</a:t>
                      </a:r>
                      <a:endParaRPr sz="2200" u="none" cap="none" strike="noStrike">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Smoothing</a:t>
                      </a:r>
                      <a:endParaRPr sz="22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03625">
                <a:tc>
                  <a:txBody>
                    <a:bodyPr/>
                    <a:lstStyle/>
                    <a:p>
                      <a:pPr indent="0" lvl="0" marL="0" marR="0" rtl="0" algn="ctr">
                        <a:lnSpc>
                          <a:spcPct val="100000"/>
                        </a:lnSpc>
                        <a:spcBef>
                          <a:spcPts val="0"/>
                        </a:spcBef>
                        <a:spcAft>
                          <a:spcPts val="0"/>
                        </a:spcAft>
                        <a:buClr>
                          <a:schemeClr val="dk1"/>
                        </a:buClr>
                        <a:buSzPts val="1100"/>
                        <a:buFont typeface="Arial"/>
                        <a:buNone/>
                      </a:pPr>
                      <a:r>
                        <a:rPr lang="en-US" sz="2200" u="none" cap="none" strike="noStrike">
                          <a:solidFill>
                            <a:schemeClr val="dk1"/>
                          </a:solidFill>
                          <a:latin typeface="Times New Roman"/>
                          <a:ea typeface="Times New Roman"/>
                          <a:cs typeface="Times New Roman"/>
                          <a:sym typeface="Times New Roman"/>
                        </a:rPr>
                        <a:t>Review 3</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Interpretation of Results</a:t>
                      </a:r>
                      <a:endParaRPr sz="2200" u="none" cap="none" strike="noStrike">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rgbClr val="000000"/>
                        </a:buClr>
                        <a:buSzPts val="2200"/>
                        <a:buFont typeface="Times New Roman"/>
                        <a:buChar char="●"/>
                      </a:pPr>
                      <a:r>
                        <a:rPr lang="en-US" sz="2200" u="none" cap="none" strike="noStrike">
                          <a:latin typeface="Times New Roman"/>
                          <a:ea typeface="Times New Roman"/>
                          <a:cs typeface="Times New Roman"/>
                          <a:sym typeface="Times New Roman"/>
                        </a:rPr>
                        <a:t>Report of the Project</a:t>
                      </a:r>
                      <a:endParaRPr sz="2200" u="none" cap="none" strike="noStrike">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1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54" name="Google Shape;254;p1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256" name="Google Shape;256;p13"/>
          <p:cNvSpPr txBox="1"/>
          <p:nvPr/>
        </p:nvSpPr>
        <p:spPr>
          <a:xfrm>
            <a:off x="888600" y="1465974"/>
            <a:ext cx="10712700" cy="48873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Arial"/>
              <a:buNone/>
            </a:pPr>
            <a:r>
              <a:rPr b="1" i="0" lang="en-US" sz="3200" u="none" cap="none" strike="noStrike">
                <a:solidFill>
                  <a:schemeClr val="dk1"/>
                </a:solidFill>
                <a:latin typeface="Times New Roman"/>
                <a:ea typeface="Times New Roman"/>
                <a:cs typeface="Times New Roman"/>
                <a:sym typeface="Times New Roman"/>
              </a:rPr>
              <a:t>REFERENCES</a:t>
            </a:r>
            <a:r>
              <a:rPr b="1" i="0" lang="en-US" sz="3200" u="none" cap="none" strike="noStrike">
                <a:solidFill>
                  <a:schemeClr val="dk1"/>
                </a:solidFill>
                <a:latin typeface="Calibri"/>
                <a:ea typeface="Calibri"/>
                <a:cs typeface="Calibri"/>
                <a:sym typeface="Calibri"/>
              </a:rPr>
              <a:t> </a:t>
            </a:r>
            <a:endParaRPr b="1" i="0" sz="3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800"/>
              <a:buFont typeface="Arial"/>
              <a:buNone/>
            </a:pPr>
            <a:r>
              <a:rPr b="0" i="0" lang="en-US" sz="2800" u="none" cap="none" strike="noStrike">
                <a:solidFill>
                  <a:schemeClr val="dk1"/>
                </a:solidFill>
                <a:latin typeface="Calibri"/>
                <a:ea typeface="Calibri"/>
                <a:cs typeface="Calibri"/>
                <a:sym typeface="Calibri"/>
              </a:rPr>
              <a:t>Base paper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rPr b="0" i="0" lang="en-US" sz="2800" u="sng" cap="none" strike="noStrike">
                <a:solidFill>
                  <a:schemeClr val="hlink"/>
                </a:solidFill>
                <a:latin typeface="Calibri"/>
                <a:ea typeface="Calibri"/>
                <a:cs typeface="Calibri"/>
                <a:sym typeface="Calibri"/>
                <a:hlinkClick r:id="rId4"/>
              </a:rPr>
              <a:t>https://drive.google.com/drive/u/0/folders/1Wcs4STEdfdOYsTQCoVc65_G-ogsfQFv5</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rPr b="0" i="0" lang="en-US" sz="2800" u="none" cap="none" strike="noStrike">
                <a:solidFill>
                  <a:schemeClr val="dk1"/>
                </a:solidFill>
                <a:latin typeface="Calibri"/>
                <a:ea typeface="Calibri"/>
                <a:cs typeface="Calibri"/>
                <a:sym typeface="Calibri"/>
              </a:rPr>
              <a:t>Reference papers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rPr b="0" i="0" lang="en-US" sz="2800" u="sng" cap="none" strike="noStrike">
                <a:solidFill>
                  <a:schemeClr val="hlink"/>
                </a:solidFill>
                <a:latin typeface="Calibri"/>
                <a:ea typeface="Calibri"/>
                <a:cs typeface="Calibri"/>
                <a:sym typeface="Calibri"/>
                <a:hlinkClick r:id="rId5"/>
              </a:rPr>
              <a:t>https://www.cs.cmu.edu/~roni/papers/SLM-TK-V2-eurospeech-97.pdf</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38"/>
              </a:spcBef>
              <a:spcAft>
                <a:spcPts val="0"/>
              </a:spcAft>
              <a:buClr>
                <a:schemeClr val="dk1"/>
              </a:buClr>
              <a:buSzPts val="1100"/>
              <a:buFont typeface="Arial"/>
              <a:buNone/>
            </a:pPr>
            <a:r>
              <a:rPr b="0" i="0" lang="en-US" sz="2800" u="sng" cap="none" strike="noStrike">
                <a:solidFill>
                  <a:schemeClr val="hlink"/>
                </a:solidFill>
                <a:latin typeface="Georgia"/>
                <a:ea typeface="Georgia"/>
                <a:cs typeface="Georgia"/>
                <a:sym typeface="Georgia"/>
                <a:hlinkClick r:id="rId6"/>
              </a:rPr>
              <a:t>https://anoopkunchukuttan.github.io/indic_nlp_library/</a:t>
            </a:r>
            <a:endParaRPr b="0" i="0" sz="2800" u="sng" cap="none" strike="noStrike">
              <a:solidFill>
                <a:srgbClr val="1155CC"/>
              </a:solidFill>
              <a:latin typeface="Georgia"/>
              <a:ea typeface="Georgia"/>
              <a:cs typeface="Georgia"/>
              <a:sym typeface="Georgia"/>
            </a:endParaRPr>
          </a:p>
          <a:p>
            <a:pPr indent="0" lvl="0" marL="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1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62" name="Google Shape;262;p14"/>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63" name="Google Shape;263;p14"/>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264" name="Google Shape;264;p14"/>
          <p:cNvSpPr txBox="1"/>
          <p:nvPr/>
        </p:nvSpPr>
        <p:spPr>
          <a:xfrm>
            <a:off x="888591" y="2875002"/>
            <a:ext cx="10712700" cy="11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Times New Roman"/>
                <a:ea typeface="Times New Roman"/>
                <a:cs typeface="Times New Roman"/>
                <a:sym typeface="Times New Roman"/>
              </a:rPr>
              <a:t>Thankyou</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3" name="Google Shape;93;p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94" name="Google Shape;94;p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95" name="Google Shape;95;p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7" name="Google Shape;97;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98" name="Google Shape;98;p2"/>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chemeClr val="dk1"/>
                </a:solidFill>
                <a:latin typeface="Times New Roman"/>
                <a:ea typeface="Times New Roman"/>
                <a:cs typeface="Times New Roman"/>
                <a:sym typeface="Times New Roman"/>
              </a:rPr>
              <a:t>ABSTRACT</a:t>
            </a:r>
            <a:endParaRPr b="1" i="0" sz="4000" u="none" cap="none" strike="noStrike">
              <a:solidFill>
                <a:srgbClr val="FF0000"/>
              </a:solidFill>
              <a:latin typeface="Times New Roman"/>
              <a:ea typeface="Times New Roman"/>
              <a:cs typeface="Times New Roman"/>
              <a:sym typeface="Times New Roman"/>
            </a:endParaRPr>
          </a:p>
        </p:txBody>
      </p:sp>
      <p:sp>
        <p:nvSpPr>
          <p:cNvPr id="99" name="Google Shape;99;p2"/>
          <p:cNvSpPr txBox="1"/>
          <p:nvPr/>
        </p:nvSpPr>
        <p:spPr>
          <a:xfrm>
            <a:off x="165525" y="1502625"/>
            <a:ext cx="11545200" cy="3986700"/>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chemeClr val="dk1"/>
              </a:buClr>
              <a:buSzPts val="1100"/>
              <a:buFont typeface="Arial"/>
              <a:buNone/>
            </a:pPr>
            <a:r>
              <a:rPr b="0" i="0" lang="en-US" sz="2200" u="none" cap="none" strike="noStrike">
                <a:solidFill>
                  <a:srgbClr val="000000"/>
                </a:solidFill>
                <a:latin typeface="Times New Roman"/>
                <a:ea typeface="Times New Roman"/>
                <a:cs typeface="Times New Roman"/>
                <a:sym typeface="Times New Roman"/>
              </a:rPr>
              <a:t>Word prediction is one of the  important phenomena in typing that benefit various type of users who type using keyboard or other similar devices. They can have profound impact on the typing of disable people. It is based on word prediction on Telugu sentence by using statistical approach, i.e. N-gram language model such as unigram, bigram, trigram, </a:t>
            </a:r>
            <a:r>
              <a:rPr b="0" i="0" lang="en-US" sz="2200" u="none" cap="none" strike="noStrike">
                <a:solidFill>
                  <a:schemeClr val="dk1"/>
                </a:solidFill>
                <a:latin typeface="Times New Roman"/>
                <a:ea typeface="Times New Roman"/>
                <a:cs typeface="Times New Roman"/>
                <a:sym typeface="Times New Roman"/>
              </a:rPr>
              <a:t>Language Models helps in predicting the next few words in sequence from the past history,</a:t>
            </a:r>
            <a:r>
              <a:rPr b="0" i="0" lang="en-US" sz="2200" u="none" cap="none" strike="noStrike">
                <a:solidFill>
                  <a:srgbClr val="000000"/>
                </a:solidFill>
                <a:latin typeface="Times New Roman"/>
                <a:ea typeface="Times New Roman"/>
                <a:cs typeface="Times New Roman"/>
                <a:sym typeface="Times New Roman"/>
              </a:rPr>
              <a:t>for predicting the next word using probabilities which saves time and keystrokes of typing and also reduces misspelling.We use large data corpus of Telugu language of different word types to predict correct word with the accuracy as much as possible.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05" name="Google Shape;105;p3"/>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06" name="Google Shape;106;p3"/>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07" name="Google Shape;107;p3"/>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9" name="Google Shape;109;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0" name="Google Shape;110;p3"/>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chemeClr val="dk1"/>
                </a:solidFill>
                <a:latin typeface="Times New Roman"/>
                <a:ea typeface="Times New Roman"/>
                <a:cs typeface="Times New Roman"/>
                <a:sym typeface="Times New Roman"/>
              </a:rPr>
              <a:t>INTRODUCTION</a:t>
            </a:r>
            <a:endParaRPr b="1" i="0" sz="4000" u="none" cap="none" strike="noStrike">
              <a:solidFill>
                <a:srgbClr val="FF0000"/>
              </a:solidFill>
              <a:latin typeface="Times New Roman"/>
              <a:ea typeface="Times New Roman"/>
              <a:cs typeface="Times New Roman"/>
              <a:sym typeface="Times New Roman"/>
            </a:endParaRPr>
          </a:p>
        </p:txBody>
      </p:sp>
      <p:sp>
        <p:nvSpPr>
          <p:cNvPr id="111" name="Google Shape;111;p3"/>
          <p:cNvSpPr txBox="1"/>
          <p:nvPr/>
        </p:nvSpPr>
        <p:spPr>
          <a:xfrm>
            <a:off x="165525" y="1098225"/>
            <a:ext cx="11545200" cy="661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Problem Statement:</a:t>
            </a:r>
            <a:endParaRPr b="1" i="0" sz="3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7030A0"/>
              </a:buClr>
              <a:buSzPts val="2000"/>
              <a:buFont typeface="Arial"/>
              <a:buNone/>
            </a:pPr>
            <a:r>
              <a:rPr b="0" i="0" lang="en-US" sz="2400" u="none" cap="none" strike="noStrike">
                <a:solidFill>
                  <a:srgbClr val="000000"/>
                </a:solidFill>
                <a:latin typeface="Times New Roman"/>
                <a:ea typeface="Times New Roman"/>
                <a:cs typeface="Times New Roman"/>
                <a:sym typeface="Times New Roman"/>
              </a:rPr>
              <a:t>Given a previous n-word sequence of Telugu language, predict next Telugu word. The statistical language modelling is done based on the probabilities and statistical approaches.</a:t>
            </a:r>
            <a:r>
              <a:rPr b="0" i="0" lang="en-US" sz="2400" u="none" cap="none" strike="noStrike">
                <a:solidFill>
                  <a:schemeClr val="dk1"/>
                </a:solidFill>
                <a:latin typeface="Times New Roman"/>
                <a:ea typeface="Times New Roman"/>
                <a:cs typeface="Times New Roman"/>
                <a:sym typeface="Times New Roman"/>
              </a:rPr>
              <a:t>It accepts previous n Telugu words as input and predict best fit next Telugu word.</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114300" marR="0" rtl="0" algn="l">
              <a:lnSpc>
                <a:spcPct val="100000"/>
              </a:lnSpc>
              <a:spcBef>
                <a:spcPts val="0"/>
              </a:spcBef>
              <a:spcAft>
                <a:spcPts val="0"/>
              </a:spcAft>
              <a:buClr>
                <a:schemeClr val="dk1"/>
              </a:buClr>
              <a:buSzPts val="1800"/>
              <a:buFont typeface="Arial"/>
              <a:buNone/>
            </a:pP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Input </a:t>
            </a:r>
            <a:r>
              <a:rPr b="0" i="0" lang="en-US" sz="2400" u="none" cap="none" strike="noStrike">
                <a:solidFill>
                  <a:srgbClr val="000000"/>
                </a:solidFill>
                <a:latin typeface="Times New Roman"/>
                <a:ea typeface="Times New Roman"/>
                <a:cs typeface="Times New Roman"/>
                <a:sym typeface="Times New Roman"/>
              </a:rPr>
              <a:t>: Previous  ‘n’ Telugu word sequence </a:t>
            </a:r>
            <a:endParaRPr b="0" i="0" sz="24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chemeClr val="dk1"/>
              </a:buClr>
              <a:buSzPts val="1800"/>
              <a:buFont typeface="Arial"/>
              <a:buNone/>
            </a:pPr>
            <a:r>
              <a:rPr b="1" i="0" lang="en-US" sz="2400" u="none" cap="none" strike="noStrike">
                <a:solidFill>
                  <a:srgbClr val="000000"/>
                </a:solidFill>
                <a:latin typeface="Times New Roman"/>
                <a:ea typeface="Times New Roman"/>
                <a:cs typeface="Times New Roman"/>
                <a:sym typeface="Times New Roman"/>
              </a:rPr>
              <a:t> Output </a:t>
            </a:r>
            <a:r>
              <a:rPr b="0" i="0" lang="en-US" sz="2400" u="none" cap="none" strike="noStrike">
                <a:solidFill>
                  <a:srgbClr val="000000"/>
                </a:solidFill>
                <a:latin typeface="Times New Roman"/>
                <a:ea typeface="Times New Roman"/>
                <a:cs typeface="Times New Roman"/>
                <a:sym typeface="Times New Roman"/>
              </a:rPr>
              <a:t>: Next Telugu word</a:t>
            </a:r>
            <a:endParaRPr b="1" i="0" sz="2400" u="none" cap="none" strike="noStrike">
              <a:solidFill>
                <a:srgbClr val="000000"/>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rPr b="0" i="0" lang="en-US" sz="2400" u="none" cap="none" strike="noStrike">
                <a:solidFill>
                  <a:srgbClr val="000000"/>
                </a:solidFill>
                <a:latin typeface="Times New Roman"/>
                <a:ea typeface="Times New Roman"/>
                <a:cs typeface="Times New Roman"/>
                <a:sym typeface="Times New Roman"/>
              </a:rPr>
              <a:t>.</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17" name="Google Shape;117;p4"/>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18" name="Google Shape;118;p4"/>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19" name="Google Shape;119;p4"/>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21" name="Google Shape;121;p4"/>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22" name="Google Shape;122;p4"/>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chemeClr val="dk1"/>
                </a:solidFill>
                <a:latin typeface="Times New Roman"/>
                <a:ea typeface="Times New Roman"/>
                <a:cs typeface="Times New Roman"/>
                <a:sym typeface="Times New Roman"/>
              </a:rPr>
              <a:t>DATASET</a:t>
            </a:r>
            <a:endParaRPr b="1" i="0" sz="4000" u="none" cap="none" strike="noStrike">
              <a:solidFill>
                <a:srgbClr val="FF0000"/>
              </a:solidFill>
              <a:latin typeface="Times New Roman"/>
              <a:ea typeface="Times New Roman"/>
              <a:cs typeface="Times New Roman"/>
              <a:sym typeface="Times New Roman"/>
            </a:endParaRPr>
          </a:p>
        </p:txBody>
      </p:sp>
      <p:sp>
        <p:nvSpPr>
          <p:cNvPr id="123" name="Google Shape;123;p4"/>
          <p:cNvSpPr txBox="1"/>
          <p:nvPr/>
        </p:nvSpPr>
        <p:spPr>
          <a:xfrm>
            <a:off x="165525" y="1310763"/>
            <a:ext cx="11545200" cy="70497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 dataset is collected from Telugu wikipedia page. </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Total 5 lakhs wiki documents are extracted Data.</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is a collection of different domains like </a:t>
            </a:r>
            <a:r>
              <a:rPr b="0" i="1" lang="en-US" sz="2400" u="none" cap="none" strike="noStrike">
                <a:solidFill>
                  <a:schemeClr val="dk1"/>
                </a:solidFill>
                <a:latin typeface="Times New Roman"/>
                <a:ea typeface="Times New Roman"/>
                <a:cs typeface="Times New Roman"/>
                <a:sym typeface="Times New Roman"/>
              </a:rPr>
              <a:t>districts, Poems, Poets, History etc</a:t>
            </a:r>
            <a:r>
              <a:rPr b="0" i="0" lang="en-US"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From extracted wiki documents data, 5,00,000 clean sentences (which mostly has Telugu words) are taken for model development and testing.  </a:t>
            </a:r>
            <a:endParaRPr b="0" i="0" sz="2400" u="none" cap="none" strike="noStrike">
              <a:solidFill>
                <a:schemeClr val="dk1"/>
              </a:solidFill>
              <a:latin typeface="Times New Roman"/>
              <a:ea typeface="Times New Roman"/>
              <a:cs typeface="Times New Roman"/>
              <a:sym typeface="Times New Roman"/>
            </a:endParaRPr>
          </a:p>
          <a:p>
            <a:pPr indent="-381000" lvl="0" marL="457200" marR="29210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Total Number of words and unique words:  3,43,917 &amp; 1,52,934</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Train Data: 4,50,000, Test data: 50,000 sentences</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chemeClr val="dk1"/>
              </a:buClr>
              <a:buSzPts val="2400"/>
              <a:buFont typeface="Times New Roman"/>
              <a:buChar char="●"/>
            </a:pPr>
            <a:r>
              <a:rPr b="0" i="0" lang="en-US" sz="2400" u="sng" cap="none" strike="noStrike">
                <a:solidFill>
                  <a:schemeClr val="hlink"/>
                </a:solidFill>
                <a:latin typeface="Times New Roman"/>
                <a:ea typeface="Times New Roman"/>
                <a:cs typeface="Times New Roman"/>
                <a:sym typeface="Times New Roman"/>
                <a:hlinkClick r:id="rId5"/>
              </a:rPr>
              <a:t>https://docs.google.com/document/d/1SFqKH3ydlDMwTvaGVOzo0IjtNNZ3l6kp-wq6n-if8kA/edit</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9" name="Google Shape;129;p5"/>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t/>
            </a:r>
            <a:endParaRPr b="1" i="0" sz="4000" u="none" cap="none" strike="noStrike">
              <a:solidFill>
                <a:srgbClr val="C00000"/>
              </a:solidFill>
              <a:latin typeface="Times New Roman"/>
              <a:ea typeface="Times New Roman"/>
              <a:cs typeface="Times New Roman"/>
              <a:sym typeface="Times New Roman"/>
            </a:endParaRPr>
          </a:p>
        </p:txBody>
      </p:sp>
      <p:sp>
        <p:nvSpPr>
          <p:cNvPr id="130" name="Google Shape;130;p5"/>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31" name="Google Shape;131;p5"/>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33" name="Google Shape;133;p5"/>
          <p:cNvPicPr preferRelativeResize="0"/>
          <p:nvPr/>
        </p:nvPicPr>
        <p:blipFill rotWithShape="1">
          <a:blip r:embed="rId4">
            <a:alphaModFix/>
          </a:blip>
          <a:srcRect b="0" l="0" r="0" t="0"/>
          <a:stretch/>
        </p:blipFill>
        <p:spPr>
          <a:xfrm>
            <a:off x="0" y="-168500"/>
            <a:ext cx="12192000" cy="7021075"/>
          </a:xfrm>
          <a:prstGeom prst="rect">
            <a:avLst/>
          </a:prstGeom>
          <a:noFill/>
          <a:ln>
            <a:noFill/>
          </a:ln>
        </p:spPr>
      </p:pic>
      <p:sp>
        <p:nvSpPr>
          <p:cNvPr id="134" name="Google Shape;134;p5"/>
          <p:cNvSpPr txBox="1"/>
          <p:nvPr/>
        </p:nvSpPr>
        <p:spPr>
          <a:xfrm>
            <a:off x="1621043" y="106381"/>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600" u="none" cap="none" strike="noStrike">
                <a:solidFill>
                  <a:schemeClr val="dk1"/>
                </a:solidFill>
                <a:latin typeface="Times New Roman"/>
                <a:ea typeface="Times New Roman"/>
                <a:cs typeface="Times New Roman"/>
                <a:sym typeface="Times New Roman"/>
              </a:rPr>
              <a:t>Architecture</a:t>
            </a:r>
            <a:endParaRPr b="1" i="0" sz="4200" u="none" cap="none" strike="noStrike">
              <a:solidFill>
                <a:srgbClr val="FF0000"/>
              </a:solidFill>
              <a:latin typeface="Times New Roman"/>
              <a:ea typeface="Times New Roman"/>
              <a:cs typeface="Times New Roman"/>
              <a:sym typeface="Times New Roman"/>
            </a:endParaRPr>
          </a:p>
        </p:txBody>
      </p:sp>
      <p:sp>
        <p:nvSpPr>
          <p:cNvPr id="135" name="Google Shape;135;p5"/>
          <p:cNvSpPr txBox="1"/>
          <p:nvPr/>
        </p:nvSpPr>
        <p:spPr>
          <a:xfrm>
            <a:off x="249775" y="5010988"/>
            <a:ext cx="115452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imes New Roman"/>
              <a:ea typeface="Times New Roman"/>
              <a:cs typeface="Times New Roman"/>
              <a:sym typeface="Times New Roman"/>
            </a:endParaRPr>
          </a:p>
        </p:txBody>
      </p:sp>
      <p:sp>
        <p:nvSpPr>
          <p:cNvPr id="136" name="Google Shape;136;p5"/>
          <p:cNvSpPr/>
          <p:nvPr/>
        </p:nvSpPr>
        <p:spPr>
          <a:xfrm>
            <a:off x="2553576" y="1971475"/>
            <a:ext cx="1853400" cy="1280700"/>
          </a:xfrm>
          <a:prstGeom prst="roundRect">
            <a:avLst>
              <a:gd fmla="val 16667" name="adj"/>
            </a:avLst>
          </a:prstGeom>
          <a:solidFill>
            <a:srgbClr val="6D9EE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100" u="none" cap="none" strike="noStrike">
                <a:solidFill>
                  <a:schemeClr val="dk1"/>
                </a:solidFill>
                <a:latin typeface="Times New Roman"/>
                <a:ea typeface="Times New Roman"/>
                <a:cs typeface="Times New Roman"/>
                <a:sym typeface="Times New Roman"/>
              </a:rPr>
              <a:t>Data preprocessing</a:t>
            </a:r>
            <a:endParaRPr b="0" i="0" sz="2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7313588" y="3568175"/>
            <a:ext cx="1853400" cy="1280700"/>
          </a:xfrm>
          <a:prstGeom prst="roundRect">
            <a:avLst>
              <a:gd fmla="val 16667" name="adj"/>
            </a:avLst>
          </a:prstGeom>
          <a:solidFill>
            <a:srgbClr val="1155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300" u="none" cap="none" strike="noStrike">
                <a:solidFill>
                  <a:schemeClr val="dk1"/>
                </a:solidFill>
                <a:latin typeface="Times New Roman"/>
                <a:ea typeface="Times New Roman"/>
                <a:cs typeface="Times New Roman"/>
                <a:sym typeface="Times New Roman"/>
              </a:rPr>
              <a:t>Probabilities</a:t>
            </a:r>
            <a:endParaRPr b="0" i="0" sz="2300" u="none" cap="none" strike="noStrike">
              <a:solidFill>
                <a:srgbClr val="000000"/>
              </a:solidFill>
              <a:latin typeface="Times New Roman"/>
              <a:ea typeface="Times New Roman"/>
              <a:cs typeface="Times New Roman"/>
              <a:sym typeface="Times New Roman"/>
            </a:endParaRPr>
          </a:p>
        </p:txBody>
      </p:sp>
      <p:sp>
        <p:nvSpPr>
          <p:cNvPr id="138" name="Google Shape;138;p5"/>
          <p:cNvSpPr/>
          <p:nvPr/>
        </p:nvSpPr>
        <p:spPr>
          <a:xfrm>
            <a:off x="9799225" y="4467950"/>
            <a:ext cx="2109300" cy="1280700"/>
          </a:xfrm>
          <a:prstGeom prst="roundRect">
            <a:avLst>
              <a:gd fmla="val 16667" name="adj"/>
            </a:avLst>
          </a:prstGeom>
          <a:solidFill>
            <a:srgbClr val="1C458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300" u="none" cap="none" strike="noStrike">
                <a:solidFill>
                  <a:schemeClr val="dk1"/>
                </a:solidFill>
                <a:latin typeface="Times New Roman"/>
                <a:ea typeface="Times New Roman"/>
                <a:cs typeface="Times New Roman"/>
                <a:sym typeface="Times New Roman"/>
              </a:rPr>
              <a:t>Data Interpretation</a:t>
            </a:r>
            <a:endParaRPr b="0" i="0" sz="2300" u="none" cap="none" strike="noStrike">
              <a:solidFill>
                <a:srgbClr val="000000"/>
              </a:solidFill>
              <a:latin typeface="Times New Roman"/>
              <a:ea typeface="Times New Roman"/>
              <a:cs typeface="Times New Roman"/>
              <a:sym typeface="Times New Roman"/>
            </a:endParaRPr>
          </a:p>
        </p:txBody>
      </p:sp>
      <p:sp>
        <p:nvSpPr>
          <p:cNvPr id="139" name="Google Shape;139;p5"/>
          <p:cNvSpPr/>
          <p:nvPr/>
        </p:nvSpPr>
        <p:spPr>
          <a:xfrm>
            <a:off x="4685751" y="2783225"/>
            <a:ext cx="1995600" cy="1280700"/>
          </a:xfrm>
          <a:prstGeom prst="roundRect">
            <a:avLst>
              <a:gd fmla="val 16667" name="adj"/>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700" u="none" cap="none" strike="noStrike">
                <a:solidFill>
                  <a:schemeClr val="dk1"/>
                </a:solidFill>
                <a:latin typeface="Times New Roman"/>
                <a:ea typeface="Times New Roman"/>
                <a:cs typeface="Times New Roman"/>
                <a:sym typeface="Times New Roman"/>
              </a:rPr>
              <a:t>Language modelling</a:t>
            </a:r>
            <a:endParaRPr b="0" i="0" sz="2700" u="none" cap="none" strike="noStrike">
              <a:solidFill>
                <a:srgbClr val="000000"/>
              </a:solidFill>
              <a:latin typeface="Times New Roman"/>
              <a:ea typeface="Times New Roman"/>
              <a:cs typeface="Times New Roman"/>
              <a:sym typeface="Times New Roman"/>
            </a:endParaRPr>
          </a:p>
        </p:txBody>
      </p:sp>
      <p:sp>
        <p:nvSpPr>
          <p:cNvPr id="140" name="Google Shape;140;p5"/>
          <p:cNvSpPr/>
          <p:nvPr/>
        </p:nvSpPr>
        <p:spPr>
          <a:xfrm>
            <a:off x="165525" y="1098225"/>
            <a:ext cx="2109300" cy="1280700"/>
          </a:xfrm>
          <a:prstGeom prst="roundRect">
            <a:avLst>
              <a:gd fmla="val 16667" name="adj"/>
            </a:avLst>
          </a:prstGeom>
          <a:solidFill>
            <a:srgbClr val="A4C2F4"/>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Times New Roman"/>
                <a:ea typeface="Times New Roman"/>
                <a:cs typeface="Times New Roman"/>
                <a:sym typeface="Times New Roman"/>
              </a:rPr>
              <a:t>Data Collection</a:t>
            </a:r>
            <a:endParaRPr b="0" i="0" sz="2700" u="none" cap="none" strike="noStrike">
              <a:solidFill>
                <a:srgbClr val="000000"/>
              </a:solidFill>
              <a:latin typeface="Times New Roman"/>
              <a:ea typeface="Times New Roman"/>
              <a:cs typeface="Times New Roman"/>
              <a:sym typeface="Times New Roman"/>
            </a:endParaRPr>
          </a:p>
        </p:txBody>
      </p:sp>
      <p:sp>
        <p:nvSpPr>
          <p:cNvPr id="141" name="Google Shape;141;p5"/>
          <p:cNvSpPr txBox="1"/>
          <p:nvPr/>
        </p:nvSpPr>
        <p:spPr>
          <a:xfrm>
            <a:off x="-5139275" y="6015500"/>
            <a:ext cx="970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42" name="Google Shape;142;p5"/>
          <p:cNvCxnSpPr>
            <a:stCxn id="140" idx="2"/>
            <a:endCxn id="136" idx="2"/>
          </p:cNvCxnSpPr>
          <p:nvPr/>
        </p:nvCxnSpPr>
        <p:spPr>
          <a:xfrm flipH="1" rot="-5400000">
            <a:off x="1913625" y="1685475"/>
            <a:ext cx="873300" cy="2260200"/>
          </a:xfrm>
          <a:prstGeom prst="bentConnector3">
            <a:avLst>
              <a:gd fmla="val 127262" name="adj1"/>
            </a:avLst>
          </a:prstGeom>
          <a:noFill/>
          <a:ln cap="flat" cmpd="sng" w="19050">
            <a:solidFill>
              <a:srgbClr val="000000"/>
            </a:solidFill>
            <a:prstDash val="solid"/>
            <a:round/>
            <a:headEnd len="sm" w="sm" type="none"/>
            <a:tailEnd len="sm" w="sm" type="none"/>
          </a:ln>
        </p:spPr>
      </p:cxnSp>
      <p:cxnSp>
        <p:nvCxnSpPr>
          <p:cNvPr id="143" name="Google Shape;143;p5"/>
          <p:cNvCxnSpPr>
            <a:stCxn id="136" idx="2"/>
            <a:endCxn id="139" idx="2"/>
          </p:cNvCxnSpPr>
          <p:nvPr/>
        </p:nvCxnSpPr>
        <p:spPr>
          <a:xfrm flipH="1" rot="-5400000">
            <a:off x="4175976" y="2556475"/>
            <a:ext cx="811800" cy="2203200"/>
          </a:xfrm>
          <a:prstGeom prst="bentConnector3">
            <a:avLst>
              <a:gd fmla="val 129327" name="adj1"/>
            </a:avLst>
          </a:prstGeom>
          <a:noFill/>
          <a:ln cap="flat" cmpd="sng" w="19050">
            <a:solidFill>
              <a:srgbClr val="000000"/>
            </a:solidFill>
            <a:prstDash val="solid"/>
            <a:round/>
            <a:headEnd len="sm" w="sm" type="none"/>
            <a:tailEnd len="sm" w="sm" type="none"/>
          </a:ln>
        </p:spPr>
      </p:cxnSp>
      <p:cxnSp>
        <p:nvCxnSpPr>
          <p:cNvPr id="144" name="Google Shape;144;p5"/>
          <p:cNvCxnSpPr>
            <a:stCxn id="139" idx="2"/>
            <a:endCxn id="137" idx="2"/>
          </p:cNvCxnSpPr>
          <p:nvPr/>
        </p:nvCxnSpPr>
        <p:spPr>
          <a:xfrm flipH="1" rot="-5400000">
            <a:off x="6569301" y="3178175"/>
            <a:ext cx="785100" cy="2556600"/>
          </a:xfrm>
          <a:prstGeom prst="bentConnector3">
            <a:avLst>
              <a:gd fmla="val 130311" name="adj1"/>
            </a:avLst>
          </a:prstGeom>
          <a:noFill/>
          <a:ln cap="flat" cmpd="sng" w="19050">
            <a:solidFill>
              <a:srgbClr val="000000"/>
            </a:solidFill>
            <a:prstDash val="solid"/>
            <a:round/>
            <a:headEnd len="sm" w="sm" type="none"/>
            <a:tailEnd len="sm" w="sm" type="none"/>
          </a:ln>
        </p:spPr>
      </p:cxnSp>
      <p:cxnSp>
        <p:nvCxnSpPr>
          <p:cNvPr id="145" name="Google Shape;145;p5"/>
          <p:cNvCxnSpPr>
            <a:stCxn id="137" idx="2"/>
            <a:endCxn id="138" idx="2"/>
          </p:cNvCxnSpPr>
          <p:nvPr/>
        </p:nvCxnSpPr>
        <p:spPr>
          <a:xfrm flipH="1" rot="-5400000">
            <a:off x="9097238" y="3991925"/>
            <a:ext cx="899700" cy="2613600"/>
          </a:xfrm>
          <a:prstGeom prst="bentConnector3">
            <a:avLst>
              <a:gd fmla="val 126475" name="adj1"/>
            </a:avLst>
          </a:prstGeom>
          <a:noFill/>
          <a:ln cap="flat" cmpd="sng" w="19050">
            <a:solidFill>
              <a:srgbClr val="00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6"/>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51" name="Google Shape;151;p6"/>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52" name="Google Shape;152;p6"/>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53" name="Google Shape;153;p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55" name="Google Shape;155;p6"/>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56" name="Google Shape;156;p6"/>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400"/>
              <a:buFont typeface="Arial"/>
              <a:buNone/>
            </a:pPr>
            <a:r>
              <a:rPr b="1" i="0" lang="en-US" sz="3400" u="none" cap="none" strike="noStrike">
                <a:solidFill>
                  <a:schemeClr val="dk1"/>
                </a:solidFill>
                <a:latin typeface="Times New Roman"/>
                <a:ea typeface="Times New Roman"/>
                <a:cs typeface="Times New Roman"/>
                <a:sym typeface="Times New Roman"/>
              </a:rPr>
              <a:t>TECHNOLOGY STACK</a:t>
            </a:r>
            <a:endParaRPr b="1" i="0" sz="4000" u="none" cap="none" strike="noStrike">
              <a:solidFill>
                <a:srgbClr val="FF0000"/>
              </a:solidFill>
              <a:latin typeface="Times New Roman"/>
              <a:ea typeface="Times New Roman"/>
              <a:cs typeface="Times New Roman"/>
              <a:sym typeface="Times New Roman"/>
            </a:endParaRPr>
          </a:p>
        </p:txBody>
      </p:sp>
      <p:sp>
        <p:nvSpPr>
          <p:cNvPr id="157" name="Google Shape;157;p6"/>
          <p:cNvSpPr txBox="1"/>
          <p:nvPr/>
        </p:nvSpPr>
        <p:spPr>
          <a:xfrm>
            <a:off x="165525" y="1310763"/>
            <a:ext cx="11545200" cy="5209500"/>
          </a:xfrm>
          <a:prstGeom prst="rect">
            <a:avLst/>
          </a:prstGeom>
          <a:noFill/>
          <a:ln>
            <a:noFill/>
          </a:ln>
        </p:spPr>
        <p:txBody>
          <a:bodyPr anchorCtr="0" anchor="t" bIns="45700" lIns="91425" spcFirstLastPara="1" rIns="91425" wrap="square" tIns="45700">
            <a:spAutoFit/>
          </a:bodyPr>
          <a:lstStyle/>
          <a:p>
            <a:pPr indent="-419100" lvl="0" marL="457200" marR="0" rtl="0" algn="l">
              <a:lnSpc>
                <a:spcPct val="115000"/>
              </a:lnSpc>
              <a:spcBef>
                <a:spcPts val="0"/>
              </a:spcBef>
              <a:spcAft>
                <a:spcPts val="0"/>
              </a:spcAft>
              <a:buClr>
                <a:srgbClr val="000000"/>
              </a:buClr>
              <a:buSzPts val="3000"/>
              <a:buFont typeface="Times New Roman"/>
              <a:buChar char="●"/>
            </a:pPr>
            <a:r>
              <a:rPr b="0" i="0" lang="en-US" sz="2300" u="none" cap="none" strike="noStrike">
                <a:solidFill>
                  <a:srgbClr val="000000"/>
                </a:solidFill>
                <a:latin typeface="Times New Roman"/>
                <a:ea typeface="Times New Roman"/>
                <a:cs typeface="Times New Roman"/>
                <a:sym typeface="Times New Roman"/>
              </a:rPr>
              <a:t>Supervised Machine Learning</a:t>
            </a:r>
            <a:endParaRPr b="0" i="0" sz="2300" u="none" cap="none" strike="noStrike">
              <a:solidFill>
                <a:srgbClr val="000000"/>
              </a:solidFill>
              <a:latin typeface="Times New Roman"/>
              <a:ea typeface="Times New Roman"/>
              <a:cs typeface="Times New Roman"/>
              <a:sym typeface="Times New Roman"/>
            </a:endParaRPr>
          </a:p>
          <a:p>
            <a:pPr indent="-419100" lvl="0" marL="457200" marR="0" rtl="0" algn="l">
              <a:lnSpc>
                <a:spcPct val="115000"/>
              </a:lnSpc>
              <a:spcBef>
                <a:spcPts val="0"/>
              </a:spcBef>
              <a:spcAft>
                <a:spcPts val="0"/>
              </a:spcAft>
              <a:buClr>
                <a:srgbClr val="000000"/>
              </a:buClr>
              <a:buSzPts val="3000"/>
              <a:buFont typeface="Times New Roman"/>
              <a:buChar char="●"/>
            </a:pPr>
            <a:r>
              <a:rPr b="0" i="0" lang="en-US" sz="2300" u="none" cap="none" strike="noStrike">
                <a:solidFill>
                  <a:srgbClr val="000000"/>
                </a:solidFill>
                <a:latin typeface="Times New Roman"/>
                <a:ea typeface="Times New Roman"/>
                <a:cs typeface="Times New Roman"/>
                <a:sym typeface="Times New Roman"/>
              </a:rPr>
              <a:t>Python Language</a:t>
            </a:r>
            <a:endParaRPr b="0" i="0" sz="2300" u="none" cap="none" strike="noStrike">
              <a:solidFill>
                <a:srgbClr val="000000"/>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rPr b="1" i="0" lang="en-US" sz="2700" u="none" cap="none" strike="noStrike">
                <a:solidFill>
                  <a:schemeClr val="dk1"/>
                </a:solidFill>
                <a:latin typeface="Roboto Slab"/>
                <a:ea typeface="Roboto Slab"/>
                <a:cs typeface="Roboto Slab"/>
                <a:sym typeface="Roboto Slab"/>
              </a:rPr>
              <a:t>Required Packages</a:t>
            </a:r>
            <a:endParaRPr b="1" i="0" sz="4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en-US" sz="2100" u="none" cap="none" strike="noStrike">
                <a:solidFill>
                  <a:schemeClr val="dk1"/>
                </a:solidFill>
                <a:latin typeface="Roboto Slab"/>
                <a:ea typeface="Roboto Slab"/>
                <a:cs typeface="Roboto Slab"/>
                <a:sym typeface="Roboto Slab"/>
              </a:rPr>
              <a:t>●Numpy                                                                                              </a:t>
            </a:r>
            <a:endParaRPr b="0" i="0" sz="2100" u="none" cap="none" strike="noStrike">
              <a:solidFill>
                <a:schemeClr val="dk1"/>
              </a:solidFill>
              <a:latin typeface="Roboto Slab"/>
              <a:ea typeface="Roboto Slab"/>
              <a:cs typeface="Roboto Slab"/>
              <a:sym typeface="Roboto Slab"/>
            </a:endParaRPr>
          </a:p>
          <a:p>
            <a:pPr indent="0" lvl="0" marL="0" marR="0" rtl="0" algn="l">
              <a:lnSpc>
                <a:spcPct val="115000"/>
              </a:lnSpc>
              <a:spcBef>
                <a:spcPts val="0"/>
              </a:spcBef>
              <a:spcAft>
                <a:spcPts val="0"/>
              </a:spcAft>
              <a:buClr>
                <a:schemeClr val="dk1"/>
              </a:buClr>
              <a:buSzPts val="1100"/>
              <a:buFont typeface="Arial"/>
              <a:buNone/>
            </a:pPr>
            <a:r>
              <a:rPr b="0" i="0" lang="en-US" sz="2100" u="none" cap="none" strike="noStrike">
                <a:solidFill>
                  <a:schemeClr val="dk1"/>
                </a:solidFill>
                <a:latin typeface="Roboto Slab"/>
                <a:ea typeface="Roboto Slab"/>
                <a:cs typeface="Roboto Slab"/>
                <a:sym typeface="Roboto Slab"/>
              </a:rPr>
              <a:t>●Pandas</a:t>
            </a:r>
            <a:endParaRPr b="0" i="0" sz="2100" u="none" cap="none" strike="noStrike">
              <a:solidFill>
                <a:schemeClr val="dk1"/>
              </a:solidFill>
              <a:latin typeface="Roboto Slab"/>
              <a:ea typeface="Roboto Slab"/>
              <a:cs typeface="Roboto Slab"/>
              <a:sym typeface="Roboto Slab"/>
            </a:endParaRPr>
          </a:p>
          <a:p>
            <a:pPr indent="0" lvl="0" marL="0" marR="0" rtl="0" algn="l">
              <a:lnSpc>
                <a:spcPct val="115000"/>
              </a:lnSpc>
              <a:spcBef>
                <a:spcPts val="0"/>
              </a:spcBef>
              <a:spcAft>
                <a:spcPts val="0"/>
              </a:spcAft>
              <a:buClr>
                <a:schemeClr val="dk1"/>
              </a:buClr>
              <a:buSzPts val="1100"/>
              <a:buFont typeface="Arial"/>
              <a:buNone/>
            </a:pPr>
            <a:r>
              <a:t/>
            </a:r>
            <a:endParaRPr b="0" i="0" sz="2100" u="none" cap="none" strike="noStrike">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1" i="0" sz="3200" u="none" cap="none" strike="noStrike">
              <a:solidFill>
                <a:srgbClr val="99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63" name="Google Shape;163;p7"/>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64" name="Google Shape;164;p7"/>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65" name="Google Shape;165;p7"/>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66" name="Google Shape;166;p7"/>
          <p:cNvSpPr txBox="1"/>
          <p:nvPr/>
        </p:nvSpPr>
        <p:spPr>
          <a:xfrm>
            <a:off x="1745669" y="2812475"/>
            <a:ext cx="8950036"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Times New Roman"/>
                <a:ea typeface="Times New Roman"/>
                <a:cs typeface="Times New Roman"/>
                <a:sym typeface="Times New Roman"/>
              </a:rPr>
              <a:t>Use this slide for flow of content.</a:t>
            </a:r>
            <a:endParaRPr b="1" i="0" sz="3200" u="none" cap="none" strike="noStrike">
              <a:solidFill>
                <a:srgbClr val="FF0000"/>
              </a:solidFill>
              <a:latin typeface="Times New Roman"/>
              <a:ea typeface="Times New Roman"/>
              <a:cs typeface="Times New Roman"/>
              <a:sym typeface="Times New Roman"/>
            </a:endParaRPr>
          </a:p>
        </p:txBody>
      </p:sp>
      <p:pic>
        <p:nvPicPr>
          <p:cNvPr id="167" name="Google Shape;167;p7"/>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68" name="Google Shape;168;p7"/>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69" name="Google Shape;169;p7"/>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70" name="Google Shape;170;p7"/>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71" name="Google Shape;171;p7"/>
          <p:cNvSpPr txBox="1"/>
          <p:nvPr/>
        </p:nvSpPr>
        <p:spPr>
          <a:xfrm>
            <a:off x="1745675" y="248200"/>
            <a:ext cx="8949900" cy="5541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SYSTEM SPECIFICATIONS</a:t>
            </a:r>
            <a:endParaRPr b="1" i="0" sz="3000" u="none" cap="none" strike="noStrike">
              <a:solidFill>
                <a:srgbClr val="FF0000"/>
              </a:solidFill>
              <a:latin typeface="Times New Roman"/>
              <a:ea typeface="Times New Roman"/>
              <a:cs typeface="Times New Roman"/>
              <a:sym typeface="Times New Roman"/>
            </a:endParaRPr>
          </a:p>
        </p:txBody>
      </p:sp>
      <p:sp>
        <p:nvSpPr>
          <p:cNvPr id="172" name="Google Shape;172;p7"/>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graphicFrame>
        <p:nvGraphicFramePr>
          <p:cNvPr id="173" name="Google Shape;173;p7"/>
          <p:cNvGraphicFramePr/>
          <p:nvPr/>
        </p:nvGraphicFramePr>
        <p:xfrm>
          <a:off x="2874900" y="1424941"/>
          <a:ext cx="3000000" cy="3000000"/>
        </p:xfrm>
        <a:graphic>
          <a:graphicData uri="http://schemas.openxmlformats.org/drawingml/2006/table">
            <a:tbl>
              <a:tblPr bandRow="1" firstRow="1">
                <a:noFill/>
                <a:tableStyleId>{6309A969-126A-4CC0-B898-90C9F2241A4B}</a:tableStyleId>
              </a:tblPr>
              <a:tblGrid>
                <a:gridCol w="3443700"/>
                <a:gridCol w="3443700"/>
              </a:tblGrid>
              <a:tr h="996675">
                <a:tc>
                  <a:txBody>
                    <a:bodyPr/>
                    <a:lstStyle/>
                    <a:p>
                      <a:pPr indent="0" lvl="0" marL="0" marR="0" rtl="0" algn="ctr">
                        <a:lnSpc>
                          <a:spcPct val="100000"/>
                        </a:lnSpc>
                        <a:spcBef>
                          <a:spcPts val="0"/>
                        </a:spcBef>
                        <a:spcAft>
                          <a:spcPts val="0"/>
                        </a:spcAft>
                        <a:buClr>
                          <a:srgbClr val="000000"/>
                        </a:buClr>
                        <a:buSzPts val="1800"/>
                        <a:buFont typeface="Arial"/>
                        <a:buNone/>
                      </a:pPr>
                      <a:r>
                        <a:t/>
                      </a:r>
                      <a:endParaRPr b="0" sz="1800" u="none" cap="none" strike="noStrike">
                        <a:solidFill>
                          <a:srgbClr val="C00000"/>
                        </a:solidFill>
                      </a:endParaRPr>
                    </a:p>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C00000"/>
                          </a:solidFill>
                        </a:rPr>
                        <a:t>ENVIRONMENT</a:t>
                      </a:r>
                      <a:endParaRPr b="0" sz="1800" u="none" cap="none" strike="noStrike">
                        <a:solidFill>
                          <a:srgbClr val="C00000"/>
                        </a:solidFill>
                      </a:endParaRPr>
                    </a:p>
                  </a:txBody>
                  <a:tcPr marT="45725" marB="45725" marR="91450" marL="91450">
                    <a:solidFill>
                      <a:srgbClr val="FDE9D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t/>
                      </a:r>
                      <a:endParaRPr b="0" sz="1800" u="none" cap="none" strike="noStrike">
                        <a:solidFill>
                          <a:srgbClr val="C00000"/>
                        </a:solidFill>
                      </a:endParaRPr>
                    </a:p>
                    <a:p>
                      <a:pPr indent="0" lvl="0" marL="0" marR="0" rtl="0" algn="ctr">
                        <a:lnSpc>
                          <a:spcPct val="100000"/>
                        </a:lnSpc>
                        <a:spcBef>
                          <a:spcPts val="0"/>
                        </a:spcBef>
                        <a:spcAft>
                          <a:spcPts val="0"/>
                        </a:spcAft>
                        <a:buClr>
                          <a:srgbClr val="C00000"/>
                        </a:buClr>
                        <a:buSzPts val="1800"/>
                        <a:buFont typeface="Calibri"/>
                        <a:buNone/>
                      </a:pPr>
                      <a:r>
                        <a:rPr b="0" lang="en-US" sz="1800" u="none" cap="none" strike="noStrike">
                          <a:solidFill>
                            <a:srgbClr val="C00000"/>
                          </a:solidFill>
                        </a:rPr>
                        <a:t>SPECIFICATIONS</a:t>
                      </a:r>
                      <a:endParaRPr b="0" sz="1800" u="none" cap="none" strike="noStrike">
                        <a:solidFill>
                          <a:srgbClr val="C00000"/>
                        </a:solidFill>
                      </a:endParaRPr>
                    </a:p>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C00000"/>
                        </a:solidFill>
                      </a:endParaRPr>
                    </a:p>
                  </a:txBody>
                  <a:tcPr marT="45725" marB="45725" marR="91450" marL="91450">
                    <a:solidFill>
                      <a:srgbClr val="FDE9D8"/>
                    </a:solidFill>
                  </a:tcPr>
                </a:tc>
              </a:tr>
              <a:tr h="1799675">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            HARDWARE</a:t>
                      </a:r>
                      <a:endParaRPr b="0" sz="1800" u="none" cap="none" strike="noStrike"/>
                    </a:p>
                  </a:txBody>
                  <a:tcPr marT="45725" marB="45725" marR="91450" marL="91450">
                    <a:solidFill>
                      <a:srgbClr val="FDE9D8"/>
                    </a:solidFill>
                  </a:tcPr>
                </a:tc>
                <a:tc>
                  <a:txBody>
                    <a:bodyPr/>
                    <a:lstStyle/>
                    <a:p>
                      <a:pPr indent="0" lvl="0" marL="0" marR="0" rtl="0" algn="l">
                        <a:lnSpc>
                          <a:spcPct val="200000"/>
                        </a:lnSpc>
                        <a:spcBef>
                          <a:spcPts val="0"/>
                        </a:spcBef>
                        <a:spcAft>
                          <a:spcPts val="0"/>
                        </a:spcAft>
                        <a:buClr>
                          <a:srgbClr val="000000"/>
                        </a:buClr>
                        <a:buSzPts val="1800"/>
                        <a:buFont typeface="Arial"/>
                        <a:buNone/>
                      </a:pPr>
                      <a:r>
                        <a:rPr b="0" lang="en-US" sz="1800" u="none" cap="none" strike="noStrike"/>
                        <a:t>Processor - </a:t>
                      </a:r>
                      <a:r>
                        <a:rPr lang="en-US" sz="1800" u="none" cap="none" strike="noStrike"/>
                        <a:t>Any Intel Processor</a:t>
                      </a:r>
                      <a:endParaRPr b="0" sz="1800" u="none" cap="none" strike="noStrike"/>
                    </a:p>
                    <a:p>
                      <a:pPr indent="0" lvl="0" marL="0" marR="0" rtl="0" algn="l">
                        <a:lnSpc>
                          <a:spcPct val="200000"/>
                        </a:lnSpc>
                        <a:spcBef>
                          <a:spcPts val="0"/>
                        </a:spcBef>
                        <a:spcAft>
                          <a:spcPts val="0"/>
                        </a:spcAft>
                        <a:buClr>
                          <a:srgbClr val="000000"/>
                        </a:buClr>
                        <a:buSzPts val="1800"/>
                        <a:buFont typeface="Arial"/>
                        <a:buNone/>
                      </a:pPr>
                      <a:r>
                        <a:rPr b="0" lang="en-US" sz="1800" u="none" cap="none" strike="noStrike"/>
                        <a:t>Memory(RAM) - </a:t>
                      </a:r>
                      <a:r>
                        <a:rPr lang="en-US" sz="1800" u="none" cap="none" strike="noStrike"/>
                        <a:t>8</a:t>
                      </a:r>
                      <a:r>
                        <a:rPr b="0" lang="en-US" sz="1800" u="none" cap="none" strike="noStrike"/>
                        <a:t> GB and more</a:t>
                      </a:r>
                      <a:endParaRPr b="0" sz="1800" u="none" cap="none" strike="noStrike"/>
                    </a:p>
                    <a:p>
                      <a:pPr indent="0" lvl="0" marL="0" marR="0" rtl="0" algn="l">
                        <a:lnSpc>
                          <a:spcPct val="200000"/>
                        </a:lnSpc>
                        <a:spcBef>
                          <a:spcPts val="0"/>
                        </a:spcBef>
                        <a:spcAft>
                          <a:spcPts val="0"/>
                        </a:spcAft>
                        <a:buClr>
                          <a:srgbClr val="000000"/>
                        </a:buClr>
                        <a:buSzPts val="1800"/>
                        <a:buFont typeface="Arial"/>
                        <a:buNone/>
                      </a:pPr>
                      <a:r>
                        <a:rPr b="0" lang="en-US" sz="1800" u="none" cap="none" strike="noStrike"/>
                        <a:t>S</a:t>
                      </a:r>
                      <a:r>
                        <a:rPr lang="en-US" sz="1800" u="none" cap="none" strike="noStrike"/>
                        <a:t>peed - 1GHZ and more</a:t>
                      </a:r>
                      <a:endParaRPr b="0" sz="1800" u="none" cap="none" strike="noStrike"/>
                    </a:p>
                  </a:txBody>
                  <a:tcPr marT="45725" marB="45725" marR="91450" marL="91450">
                    <a:solidFill>
                      <a:srgbClr val="FDE9D8"/>
                    </a:solidFill>
                  </a:tcPr>
                </a:tc>
              </a:tr>
              <a:tr h="121177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             SOFTWARE </a:t>
                      </a:r>
                      <a:endParaRPr b="0" sz="1800" u="none" cap="none" strike="noStrike"/>
                    </a:p>
                  </a:txBody>
                  <a:tcPr marT="45725" marB="45725" marR="91450" marL="91450">
                    <a:solidFill>
                      <a:srgbClr val="FDE9D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OS - Windows 10</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Google Colab</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Anakonda-Jupyter notebook</a:t>
                      </a:r>
                      <a:endParaRPr b="0" sz="1800" u="none" cap="none" strike="noStrike"/>
                    </a:p>
                  </a:txBody>
                  <a:tcPr marT="45725" marB="45725" marR="91450" marL="91450">
                    <a:solidFill>
                      <a:srgbClr val="FDE9D8"/>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8"/>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79" name="Google Shape;179;p8"/>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80" name="Google Shape;180;p8"/>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81" name="Google Shape;181;p8"/>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83" name="Google Shape;183;p8"/>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84" name="Google Shape;184;p8"/>
          <p:cNvSpPr txBox="1"/>
          <p:nvPr/>
        </p:nvSpPr>
        <p:spPr>
          <a:xfrm>
            <a:off x="1621050" y="100130"/>
            <a:ext cx="8949900" cy="707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Times New Roman"/>
                <a:ea typeface="Times New Roman"/>
                <a:cs typeface="Times New Roman"/>
                <a:sym typeface="Times New Roman"/>
              </a:rPr>
              <a:t>Data Pre-Processing</a:t>
            </a:r>
            <a:endParaRPr b="1" i="0" sz="4000" u="none" cap="none" strike="noStrike">
              <a:solidFill>
                <a:srgbClr val="FF0000"/>
              </a:solidFill>
              <a:latin typeface="Times New Roman"/>
              <a:ea typeface="Times New Roman"/>
              <a:cs typeface="Times New Roman"/>
              <a:sym typeface="Times New Roman"/>
            </a:endParaRPr>
          </a:p>
        </p:txBody>
      </p:sp>
      <p:sp>
        <p:nvSpPr>
          <p:cNvPr id="185" name="Google Shape;185;p8"/>
          <p:cNvSpPr txBox="1"/>
          <p:nvPr/>
        </p:nvSpPr>
        <p:spPr>
          <a:xfrm>
            <a:off x="165525" y="1502625"/>
            <a:ext cx="11545200" cy="2124000"/>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1" i="0" lang="en-US" sz="2400" u="none" cap="none" strike="noStrike">
                <a:solidFill>
                  <a:srgbClr val="000000"/>
                </a:solidFill>
                <a:latin typeface="Times New Roman"/>
                <a:ea typeface="Times New Roman"/>
                <a:cs typeface="Times New Roman"/>
                <a:sym typeface="Times New Roman"/>
              </a:rPr>
              <a:t>Tokenization</a:t>
            </a:r>
            <a:r>
              <a:rPr b="0" i="0" lang="en-US" sz="2400" u="none" cap="none" strike="noStrike">
                <a:solidFill>
                  <a:srgbClr val="000000"/>
                </a:solidFill>
                <a:latin typeface="Times New Roman"/>
                <a:ea typeface="Times New Roman"/>
                <a:cs typeface="Times New Roman"/>
                <a:sym typeface="Times New Roman"/>
              </a:rPr>
              <a:t>: It is a process of breaking paragraphs into sentences which in turn breaks into words called as tokens. We used CLTK Sentence tokenizer to tokenize the text. </a:t>
            </a:r>
            <a:endParaRPr b="0" i="0" sz="24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  </a:t>
            </a:r>
            <a:r>
              <a:rPr b="1" i="0" lang="en-US" sz="2400" u="none" cap="none" strike="noStrike">
                <a:solidFill>
                  <a:srgbClr val="000000"/>
                </a:solidFill>
                <a:latin typeface="Times New Roman"/>
                <a:ea typeface="Times New Roman"/>
                <a:cs typeface="Times New Roman"/>
                <a:sym typeface="Times New Roman"/>
              </a:rPr>
              <a:t>Cleaning</a:t>
            </a:r>
            <a:r>
              <a:rPr b="0" i="0" lang="en-US" sz="2400" u="none" cap="none" strike="noStrike">
                <a:solidFill>
                  <a:srgbClr val="000000"/>
                </a:solidFill>
                <a:latin typeface="Times New Roman"/>
                <a:ea typeface="Times New Roman"/>
                <a:cs typeface="Times New Roman"/>
                <a:sym typeface="Times New Roman"/>
              </a:rPr>
              <a:t> : The raw data contains many unnecessary strings like html tags, english words, punctuations etc. We removed all such unnecessary string</a:t>
            </a:r>
            <a:r>
              <a:rPr b="0" i="0" lang="en-US" sz="2400" u="none" cap="none" strike="noStrike">
                <a:solidFill>
                  <a:srgbClr val="000000"/>
                </a:solidFill>
                <a:latin typeface="Arial"/>
                <a:ea typeface="Arial"/>
                <a:cs typeface="Arial"/>
                <a:sym typeface="Arial"/>
              </a:rPr>
              <a:t>.</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9"/>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91" name="Google Shape;191;p9"/>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92" name="Google Shape;192;p9"/>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93" name="Google Shape;193;p9"/>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94" name="Google Shape;194;p9"/>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95" name="Google Shape;195;p9"/>
          <p:cNvPicPr preferRelativeResize="0"/>
          <p:nvPr/>
        </p:nvPicPr>
        <p:blipFill rotWithShape="1">
          <a:blip r:embed="rId4">
            <a:alphaModFix/>
          </a:blip>
          <a:srcRect b="0" l="0" r="0" t="0"/>
          <a:stretch/>
        </p:blipFill>
        <p:spPr>
          <a:xfrm>
            <a:off x="0" y="0"/>
            <a:ext cx="12192000" cy="7304049"/>
          </a:xfrm>
          <a:prstGeom prst="rect">
            <a:avLst/>
          </a:prstGeom>
          <a:noFill/>
          <a:ln>
            <a:noFill/>
          </a:ln>
        </p:spPr>
      </p:pic>
      <p:sp>
        <p:nvSpPr>
          <p:cNvPr id="196" name="Google Shape;196;p9"/>
          <p:cNvSpPr txBox="1"/>
          <p:nvPr/>
        </p:nvSpPr>
        <p:spPr>
          <a:xfrm>
            <a:off x="1530743" y="106381"/>
            <a:ext cx="89499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lang="en-US" sz="4000">
                <a:latin typeface="Times New Roman"/>
                <a:ea typeface="Times New Roman"/>
                <a:cs typeface="Times New Roman"/>
                <a:sym typeface="Times New Roman"/>
              </a:rPr>
              <a:t>Model Dictionary Creation</a:t>
            </a:r>
            <a:endParaRPr sz="40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sz="40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sz="4000">
              <a:latin typeface="Times New Roman"/>
              <a:ea typeface="Times New Roman"/>
              <a:cs typeface="Times New Roman"/>
              <a:sym typeface="Times New Roman"/>
            </a:endParaRPr>
          </a:p>
        </p:txBody>
      </p:sp>
      <p:sp>
        <p:nvSpPr>
          <p:cNvPr id="197" name="Google Shape;197;p9"/>
          <p:cNvSpPr txBox="1"/>
          <p:nvPr/>
        </p:nvSpPr>
        <p:spPr>
          <a:xfrm>
            <a:off x="334340" y="1006129"/>
            <a:ext cx="11342700" cy="6110700"/>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Language Modelling</a:t>
            </a:r>
            <a:r>
              <a:rPr b="0" i="0" lang="en-US" sz="2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 </a:t>
            </a:r>
            <a:r>
              <a:rPr b="0" i="0" lang="en-US" sz="2200" u="none" cap="none" strike="noStrike">
                <a:solidFill>
                  <a:srgbClr val="000000"/>
                </a:solidFill>
                <a:latin typeface="Times New Roman"/>
                <a:ea typeface="Times New Roman"/>
                <a:cs typeface="Times New Roman"/>
                <a:sym typeface="Times New Roman"/>
              </a:rPr>
              <a:t>Language Modelling is used to build a language model that provides context to distinguish between words and phrases that sound similar. </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  A statistical language model provide likelihood of different string P(s) over given strings S. </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  Language Model basically predicts the next word in a given sequence by assigning a probability to a</a:t>
            </a:r>
            <a:r>
              <a:rPr lang="en-US" sz="2200">
                <a:latin typeface="Times New Roman"/>
                <a:ea typeface="Times New Roman"/>
                <a:cs typeface="Times New Roman"/>
                <a:sym typeface="Times New Roman"/>
              </a:rPr>
              <a:t> </a:t>
            </a:r>
            <a:r>
              <a:rPr b="0" i="0" lang="en-US" sz="2200" u="none" cap="none" strike="noStrike">
                <a:solidFill>
                  <a:srgbClr val="000000"/>
                </a:solidFill>
                <a:latin typeface="Times New Roman"/>
                <a:ea typeface="Times New Roman"/>
                <a:cs typeface="Times New Roman"/>
                <a:sym typeface="Times New Roman"/>
              </a:rPr>
              <a:t>sequence of words</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       P(wn)=P(wn|w1,w2,w3,w4,w5,...,wn−1) </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000"/>
              <a:buFont typeface="Arial"/>
              <a:buNone/>
            </a:pPr>
            <a:r>
              <a:rPr b="1" i="0" lang="en-US" sz="2200" u="none" cap="none" strike="noStrike">
                <a:solidFill>
                  <a:srgbClr val="000000"/>
                </a:solidFill>
                <a:latin typeface="Times New Roman"/>
                <a:ea typeface="Times New Roman"/>
                <a:cs typeface="Times New Roman"/>
                <a:sym typeface="Times New Roman"/>
              </a:rPr>
              <a:t>Markov Assumption</a:t>
            </a:r>
            <a:r>
              <a:rPr b="0" i="0" lang="en-US" sz="2200" u="none" cap="none" strike="noStrike">
                <a:solidFill>
                  <a:srgbClr val="000000"/>
                </a:solidFill>
                <a:latin typeface="Times New Roman"/>
                <a:ea typeface="Times New Roman"/>
                <a:cs typeface="Times New Roman"/>
                <a:sym typeface="Times New Roman"/>
              </a:rPr>
              <a:t>:</a:t>
            </a:r>
            <a:endParaRPr b="0" i="0" sz="22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The Markov assumption states that only a limited number of previous words affect the probability of the next word. </a:t>
            </a:r>
            <a:endParaRPr b="0" i="0" sz="2200" u="none" cap="none" strike="noStrike">
              <a:solidFill>
                <a:srgbClr val="000000"/>
              </a:solidFill>
              <a:latin typeface="Times New Roman"/>
              <a:ea typeface="Times New Roman"/>
              <a:cs typeface="Times New Roman"/>
              <a:sym typeface="Times New Roman"/>
            </a:endParaRPr>
          </a:p>
          <a:p>
            <a:pPr indent="0" lvl="0" marL="114300" marR="0" rtl="0" algn="l">
              <a:lnSpc>
                <a:spcPct val="150000"/>
              </a:lnSpc>
              <a:spcBef>
                <a:spcPts val="0"/>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  It makes predictions for the future of the process based solely on its present state.    P(wn|w1,w2,w3,w4,w5,...,wn−1)=P(wn|wn−1)</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