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hA8oD4/CBND1bcTPIdLG/Dr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A6C1452-E560-407D-9570-77BB55637C79}">
  <a:tblStyle styleId="{DA6C1452-E560-407D-9570-77BB55637C79}"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5" Type="http://schemas.openxmlformats.org/officeDocument/2006/relationships/theme" Target="theme/theme1.xml"/><Relationship Id="rId4" Type="http://schemas.openxmlformats.org/officeDocument/2006/relationships/slide" Target="slides/slide3.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BECEEA"/>
            </a:gs>
            <a:gs pos="6250">
              <a:srgbClr val="BECEEA"/>
            </a:gs>
            <a:gs pos="6624">
              <a:srgbClr val="B5C7E7"/>
            </a:gs>
            <a:gs pos="35000">
              <a:schemeClr val="lt1"/>
            </a:gs>
            <a:gs pos="60000">
              <a:srgbClr val="F5F7FC"/>
            </a:gs>
            <a:gs pos="100000">
              <a:srgbClr val="D1DCF0"/>
            </a:gs>
          </a:gsLst>
          <a:path path="circle">
            <a:fillToRect t="100000" r="100000"/>
          </a:path>
          <a:tileRect l="-100000" b="-100000"/>
        </a:gra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hyperlink" Target="https://www.kaggle.com/ruizgara/socofing" TargetMode="External"/><Relationship Id="rId3" Type="http://schemas.openxmlformats.org/officeDocument/2006/relationships/image" Target="../media/image1.png"/><Relationship Id="rId7" Type="http://schemas.openxmlformats.org/officeDocument/2006/relationships/hyperlink" Target="http://www.ijstr.org/final-print/dec2019/-Image-Steganography-Using-Lsb.pdf"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academia.edu/10228724/FINGERPRINT_BASED_IMAGE_STEGANOGRAPHY_IN_TRANSFORM_DOMAIN" TargetMode="External"/><Relationship Id="rId5" Type="http://schemas.openxmlformats.org/officeDocument/2006/relationships/hyperlink" Target="https://www.researchgate.net/publication/325657541_Image_Steganography_Using_Mid_Position_Value_Technique" TargetMode="External"/><Relationship Id="rId4" Type="http://schemas.openxmlformats.org/officeDocument/2006/relationships/hyperlink" Target="https://www.researchgate.net/publication/333559334_Integration_of_Biometrics_and_Steganography_A_Comprehensive_Revie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i="0" u="none" strike="noStrike" cap="none">
                <a:solidFill>
                  <a:srgbClr val="FFFFFF"/>
                </a:solidFill>
                <a:latin typeface="Times New Roman"/>
                <a:ea typeface="Times New Roman"/>
                <a:cs typeface="Times New Roman"/>
                <a:sym typeface="Times New Roman"/>
              </a:rPr>
              <a:t>BVRIT HYDERABAD College of Engineering for Women</a:t>
            </a:r>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i="0" u="none" strike="noStrike" cap="non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91" name="Google Shape;91;p1"/>
          <p:cNvSpPr txBox="1"/>
          <p:nvPr/>
        </p:nvSpPr>
        <p:spPr>
          <a:xfrm>
            <a:off x="528650" y="1338975"/>
            <a:ext cx="11372700" cy="4340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chemeClr val="dk1"/>
                </a:solidFill>
                <a:latin typeface="Times New Roman"/>
                <a:ea typeface="Times New Roman"/>
                <a:cs typeface="Times New Roman"/>
                <a:sym typeface="Times New Roman"/>
              </a:rPr>
              <a:t>BIOMETRIC </a:t>
            </a:r>
            <a:r>
              <a:rPr lang="en-US" sz="2800" b="1">
                <a:solidFill>
                  <a:schemeClr val="dk1"/>
                </a:solidFill>
                <a:latin typeface="Times New Roman"/>
                <a:ea typeface="Times New Roman"/>
                <a:cs typeface="Times New Roman"/>
                <a:sym typeface="Times New Roman"/>
              </a:rPr>
              <a:t>STEGANOGRAPHY USING MID POSITION VALUE TECHNIQUE</a:t>
            </a:r>
            <a:endParaRPr/>
          </a:p>
          <a:p>
            <a:pPr marL="0" marR="0" lvl="0" indent="0" algn="ctr" rtl="0">
              <a:spcBef>
                <a:spcPts val="0"/>
              </a:spcBef>
              <a:spcAft>
                <a:spcPts val="0"/>
              </a:spcAft>
              <a:buNone/>
            </a:pPr>
            <a:endParaRPr sz="2800" b="1" i="0" u="none" strike="noStrike" cap="none">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Date: 0</a:t>
            </a:r>
            <a:r>
              <a:rPr lang="en-US" sz="2400" b="1">
                <a:solidFill>
                  <a:schemeClr val="dk1"/>
                </a:solidFill>
                <a:latin typeface="Times New Roman"/>
                <a:ea typeface="Times New Roman"/>
                <a:cs typeface="Times New Roman"/>
                <a:sym typeface="Times New Roman"/>
              </a:rPr>
              <a:t>9</a:t>
            </a:r>
            <a:r>
              <a:rPr lang="en-US" sz="2400" b="1" i="0" u="none" strike="noStrike" cap="none">
                <a:solidFill>
                  <a:schemeClr val="dk1"/>
                </a:solidFill>
                <a:latin typeface="Times New Roman"/>
                <a:ea typeface="Times New Roman"/>
                <a:cs typeface="Times New Roman"/>
                <a:sym typeface="Times New Roman"/>
              </a:rPr>
              <a:t> April 2021</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BADAVATH KAVERI	: 17WH1A0502</a:t>
            </a:r>
            <a:endParaRPr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N UMA MAHESWARI	: 17WH1A0527</a:t>
            </a:r>
            <a:endParaRPr sz="2400" b="1">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sz="2400" b="1">
                <a:solidFill>
                  <a:schemeClr val="dk1"/>
                </a:solidFill>
                <a:latin typeface="Times New Roman"/>
                <a:ea typeface="Times New Roman"/>
                <a:cs typeface="Times New Roman"/>
                <a:sym typeface="Times New Roman"/>
              </a:rPr>
              <a:t>V SATYA KRISHNA	: 17WH1A0544</a:t>
            </a:r>
            <a:endParaRPr sz="24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a:solidFill>
                <a:schemeClr val="dk1"/>
              </a:solidFill>
              <a:latin typeface="Times New Roman"/>
              <a:ea typeface="Times New Roman"/>
              <a:cs typeface="Times New Roman"/>
              <a:sym typeface="Times New Roman"/>
            </a:endParaRPr>
          </a:p>
          <a:p>
            <a:pPr marL="5029200" marR="0" lvl="0" indent="457200" algn="l" rtl="0">
              <a:spcBef>
                <a:spcPts val="0"/>
              </a:spcBef>
              <a:spcAft>
                <a:spcPts val="0"/>
              </a:spcAft>
              <a:buNone/>
            </a:pPr>
            <a:r>
              <a:rPr lang="en-US" sz="2400" b="1">
                <a:solidFill>
                  <a:schemeClr val="dk1"/>
                </a:solidFill>
                <a:latin typeface="Times New Roman"/>
                <a:ea typeface="Times New Roman"/>
                <a:cs typeface="Times New Roman"/>
                <a:sym typeface="Times New Roman"/>
              </a:rPr>
              <a:t>Internal Guide: Ms. C. Jagadeeswari</a:t>
            </a:r>
            <a:endParaRPr sz="2400" b="1">
              <a:solidFill>
                <a:schemeClr val="dk1"/>
              </a:solidFill>
              <a:latin typeface="Times New Roman"/>
              <a:ea typeface="Times New Roman"/>
              <a:cs typeface="Times New Roman"/>
              <a:sym typeface="Times New Roman"/>
            </a:endParaRPr>
          </a:p>
          <a:p>
            <a:pPr marL="5029200" marR="0" lvl="0" indent="457200" algn="l" rtl="0">
              <a:spcBef>
                <a:spcPts val="0"/>
              </a:spcBef>
              <a:spcAft>
                <a:spcPts val="0"/>
              </a:spcAft>
              <a:buNone/>
            </a:pPr>
            <a:r>
              <a:rPr lang="en-US" sz="2400" b="1">
                <a:solidFill>
                  <a:schemeClr val="dk1"/>
                </a:solidFill>
                <a:latin typeface="Times New Roman"/>
                <a:ea typeface="Times New Roman"/>
                <a:cs typeface="Times New Roman"/>
                <a:sym typeface="Times New Roman"/>
              </a:rPr>
              <a:t>Designation: Assistant Professor</a:t>
            </a:r>
            <a:endParaRPr sz="3200" b="1">
              <a:solidFill>
                <a:schemeClr val="dk1"/>
              </a:solidFill>
              <a:latin typeface="Times New Roman"/>
              <a:ea typeface="Times New Roman"/>
              <a:cs typeface="Times New Roman"/>
              <a:sym typeface="Times New Roman"/>
            </a:endParaRPr>
          </a:p>
        </p:txBody>
      </p:sp>
      <p:sp>
        <p:nvSpPr>
          <p:cNvPr id="92" name="Google Shape;92;p1"/>
          <p:cNvSpPr/>
          <p:nvPr/>
        </p:nvSpPr>
        <p:spPr>
          <a:xfrm>
            <a:off x="0" y="6040581"/>
            <a:ext cx="12191999"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Times New Roman"/>
                <a:ea typeface="Times New Roman"/>
                <a:cs typeface="Times New Roman"/>
                <a:sym typeface="Times New Roman"/>
              </a:rPr>
              <a:t>Department of Computer Science &amp; Engineering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2"/>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98" name="Google Shape;98;p2"/>
          <p:cNvSpPr txBox="1"/>
          <p:nvPr/>
        </p:nvSpPr>
        <p:spPr>
          <a:xfrm>
            <a:off x="53119" y="92883"/>
            <a:ext cx="9746235" cy="629018"/>
          </a:xfrm>
          <a:prstGeom prst="rect">
            <a:avLst/>
          </a:prstGeom>
          <a:noFill/>
          <a:ln>
            <a:noFill/>
          </a:ln>
        </p:spPr>
        <p:txBody>
          <a:bodyPr spcFirstLastPara="1" wrap="square" lIns="0" tIns="13325" rIns="0" bIns="0" anchor="ctr" anchorCtr="0">
            <a:spAutoFit/>
          </a:bodyPr>
          <a:lstStyle/>
          <a:p>
            <a:pPr marL="12700" marR="0" lvl="0" indent="0" algn="l" rtl="0">
              <a:lnSpc>
                <a:spcPct val="100000"/>
              </a:lnSpc>
              <a:spcBef>
                <a:spcPts val="0"/>
              </a:spcBef>
              <a:spcAft>
                <a:spcPts val="0"/>
              </a:spcAft>
              <a:buClr>
                <a:srgbClr val="C00000"/>
              </a:buClr>
              <a:buSzPts val="4000"/>
              <a:buFont typeface="Times New Roman"/>
              <a:buNone/>
            </a:pPr>
            <a:r>
              <a:rPr lang="en-US" sz="4000" b="1" i="0" u="none" strike="noStrike" cap="none">
                <a:solidFill>
                  <a:srgbClr val="C00000"/>
                </a:solidFill>
                <a:latin typeface="Times New Roman"/>
                <a:ea typeface="Times New Roman"/>
                <a:cs typeface="Times New Roman"/>
                <a:sym typeface="Times New Roman"/>
              </a:rPr>
              <a:t>Why Should I Study </a:t>
            </a:r>
            <a:r>
              <a:rPr lang="en-US" sz="4000" b="1">
                <a:solidFill>
                  <a:srgbClr val="C00000"/>
                </a:solidFill>
                <a:latin typeface="Times New Roman"/>
                <a:ea typeface="Times New Roman"/>
                <a:cs typeface="Times New Roman"/>
                <a:sym typeface="Times New Roman"/>
              </a:rPr>
              <a:t>this course?</a:t>
            </a:r>
            <a:endParaRPr sz="4000" b="1" i="0" u="none" strike="noStrike" cap="none">
              <a:solidFill>
                <a:srgbClr val="C00000"/>
              </a:solidFill>
              <a:latin typeface="Times New Roman"/>
              <a:ea typeface="Times New Roman"/>
              <a:cs typeface="Times New Roman"/>
              <a:sym typeface="Times New Roman"/>
            </a:endParaRPr>
          </a:p>
        </p:txBody>
      </p:sp>
      <p:sp>
        <p:nvSpPr>
          <p:cNvPr id="99" name="Google Shape;99;p2"/>
          <p:cNvSpPr txBox="1"/>
          <p:nvPr/>
        </p:nvSpPr>
        <p:spPr>
          <a:xfrm>
            <a:off x="165517" y="1343854"/>
            <a:ext cx="11862360" cy="4924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b="1">
                <a:solidFill>
                  <a:schemeClr val="dk1"/>
                </a:solidFill>
                <a:latin typeface="Times New Roman"/>
                <a:ea typeface="Times New Roman"/>
                <a:cs typeface="Times New Roman"/>
                <a:sym typeface="Times New Roman"/>
              </a:rPr>
              <a:t>Examples</a:t>
            </a:r>
            <a:endParaRPr/>
          </a:p>
        </p:txBody>
      </p:sp>
      <p:sp>
        <p:nvSpPr>
          <p:cNvPr id="100" name="Google Shape;100;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FFFFFF"/>
                </a:solidFill>
                <a:latin typeface="Times New Roman"/>
                <a:ea typeface="Times New Roman"/>
                <a:cs typeface="Times New Roman"/>
                <a:sym typeface="Times New Roman"/>
              </a:rPr>
              <a:t>BVRIT HYDERABAD College of Engineering for Women</a:t>
            </a:r>
            <a:endParaRPr/>
          </a:p>
        </p:txBody>
      </p:sp>
      <p:sp>
        <p:nvSpPr>
          <p:cNvPr id="101" name="Google Shape;101;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rgbClr val="FFFFFF"/>
              </a:solidFill>
              <a:latin typeface="Times New Roman"/>
              <a:ea typeface="Times New Roman"/>
              <a:cs typeface="Times New Roman"/>
              <a:sym typeface="Times New Roman"/>
            </a:endParaRPr>
          </a:p>
        </p:txBody>
      </p:sp>
      <p:pic>
        <p:nvPicPr>
          <p:cNvPr id="102" name="Google Shape;102;p2"/>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03" name="Google Shape;103;p2"/>
          <p:cNvSpPr txBox="1"/>
          <p:nvPr/>
        </p:nvSpPr>
        <p:spPr>
          <a:xfrm>
            <a:off x="574000" y="342901"/>
            <a:ext cx="11045400" cy="66804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Times New Roman"/>
                <a:ea typeface="Times New Roman"/>
                <a:cs typeface="Times New Roman"/>
                <a:sym typeface="Times New Roman"/>
              </a:rPr>
              <a:t>PROJECT INTRODUCTION</a:t>
            </a:r>
            <a:endParaRPr sz="2400" b="1">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rgbClr val="FF0000"/>
                </a:solidFill>
                <a:latin typeface="Times New Roman"/>
                <a:ea typeface="Times New Roman"/>
                <a:cs typeface="Times New Roman"/>
                <a:sym typeface="Times New Roman"/>
              </a:rPr>
              <a:t>DOMAIN</a:t>
            </a:r>
            <a:endParaRPr sz="2000" b="1">
              <a:solidFill>
                <a:srgbClr val="FF0000"/>
              </a:solidFill>
              <a:latin typeface="Times New Roman"/>
              <a:ea typeface="Times New Roman"/>
              <a:cs typeface="Times New Roman"/>
              <a:sym typeface="Times New Roman"/>
            </a:endParaRPr>
          </a:p>
          <a:p>
            <a:pPr marL="457200" marR="0" lvl="0" indent="457200" algn="l" rtl="0">
              <a:spcBef>
                <a:spcPts val="0"/>
              </a:spcBef>
              <a:spcAft>
                <a:spcPts val="0"/>
              </a:spcAft>
              <a:buNone/>
            </a:pPr>
            <a:r>
              <a:rPr lang="en-US" sz="2000" b="1">
                <a:solidFill>
                  <a:srgbClr val="002060"/>
                </a:solidFill>
                <a:latin typeface="Times New Roman"/>
                <a:ea typeface="Times New Roman"/>
                <a:cs typeface="Times New Roman"/>
                <a:sym typeface="Times New Roman"/>
              </a:rPr>
              <a:t>Machine Learning</a:t>
            </a:r>
            <a:endParaRPr sz="20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rgbClr val="FF0000"/>
                </a:solidFill>
                <a:latin typeface="Times New Roman"/>
                <a:ea typeface="Times New Roman"/>
                <a:cs typeface="Times New Roman"/>
                <a:sym typeface="Times New Roman"/>
              </a:rPr>
              <a:t>PROJECT TYPE</a:t>
            </a:r>
            <a:endParaRPr sz="2000" b="1">
              <a:solidFill>
                <a:srgbClr val="FF0000"/>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accent1"/>
                </a:solidFill>
                <a:latin typeface="Times New Roman"/>
                <a:ea typeface="Times New Roman"/>
                <a:cs typeface="Times New Roman"/>
                <a:sym typeface="Times New Roman"/>
              </a:rPr>
              <a:t>Existing System:</a:t>
            </a:r>
            <a:endParaRPr/>
          </a:p>
          <a:p>
            <a:pPr marL="0" marR="0" lvl="0" indent="0" algn="l" rtl="0">
              <a:spcBef>
                <a:spcPts val="0"/>
              </a:spcBef>
              <a:spcAft>
                <a:spcPts val="0"/>
              </a:spcAft>
              <a:buNone/>
            </a:pPr>
            <a:r>
              <a:rPr lang="en-US" sz="2000" b="1">
                <a:solidFill>
                  <a:srgbClr val="002060"/>
                </a:solidFill>
                <a:latin typeface="Times New Roman"/>
                <a:ea typeface="Times New Roman"/>
                <a:cs typeface="Times New Roman"/>
                <a:sym typeface="Times New Roman"/>
              </a:rPr>
              <a:t>‘Steganography’ is a technique used to hide information, i.e, text, images or audio files within other ordinary image or video files. The hidden data is then extracted at its destination. It is mainly used for security purposes.</a:t>
            </a:r>
            <a:endParaRPr sz="20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b="1">
                <a:solidFill>
                  <a:schemeClr val="accent1"/>
                </a:solidFill>
                <a:latin typeface="Times New Roman"/>
                <a:ea typeface="Times New Roman"/>
                <a:cs typeface="Times New Roman"/>
                <a:sym typeface="Times New Roman"/>
              </a:rPr>
              <a:t>Proposed System:</a:t>
            </a:r>
            <a:endParaRPr/>
          </a:p>
          <a:p>
            <a:pPr marL="0" marR="0" lvl="0" indent="0" algn="l" rtl="0">
              <a:spcBef>
                <a:spcPts val="0"/>
              </a:spcBef>
              <a:spcAft>
                <a:spcPts val="0"/>
              </a:spcAft>
              <a:buNone/>
            </a:pPr>
            <a:r>
              <a:rPr lang="en-US" sz="2000" b="1">
                <a:solidFill>
                  <a:srgbClr val="002060"/>
                </a:solidFill>
                <a:latin typeface="Times New Roman"/>
                <a:ea typeface="Times New Roman"/>
                <a:cs typeface="Times New Roman"/>
                <a:sym typeface="Times New Roman"/>
              </a:rPr>
              <a:t>‘Biometric Steganography using Mid Position Value Technique’ is a technique that will hide the biometric data, with other biometrics in order to secure the information from hackers or third party applications.</a:t>
            </a:r>
            <a:endParaRPr/>
          </a:p>
          <a:p>
            <a:pPr marL="0" marR="0" lvl="0" indent="0" algn="l" rtl="0">
              <a:spcBef>
                <a:spcPts val="0"/>
              </a:spcBef>
              <a:spcAft>
                <a:spcPts val="0"/>
              </a:spcAft>
              <a:buNone/>
            </a:pPr>
            <a:endParaRPr sz="24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3200" b="1">
              <a:solidFill>
                <a:srgbClr val="FF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3"/>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09" name="Google Shape;109;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FFFFFF"/>
                </a:solidFill>
                <a:latin typeface="Times New Roman"/>
                <a:ea typeface="Times New Roman"/>
                <a:cs typeface="Times New Roman"/>
                <a:sym typeface="Times New Roman"/>
              </a:rPr>
              <a:t>BVRIT HYDERABAD College of Engineering for Women</a:t>
            </a:r>
            <a:endParaRPr/>
          </a:p>
        </p:txBody>
      </p:sp>
      <p:sp>
        <p:nvSpPr>
          <p:cNvPr id="110" name="Google Shape;110;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rgbClr val="FFFFFF"/>
              </a:solidFill>
              <a:latin typeface="Times New Roman"/>
              <a:ea typeface="Times New Roman"/>
              <a:cs typeface="Times New Roman"/>
              <a:sym typeface="Times New Roman"/>
            </a:endParaRPr>
          </a:p>
        </p:txBody>
      </p:sp>
      <p:pic>
        <p:nvPicPr>
          <p:cNvPr id="111" name="Google Shape;111;p3"/>
          <p:cNvPicPr preferRelativeResize="0"/>
          <p:nvPr/>
        </p:nvPicPr>
        <p:blipFill rotWithShape="1">
          <a:blip r:embed="rId4">
            <a:alphaModFix/>
          </a:blip>
          <a:srcRect/>
          <a:stretch/>
        </p:blipFill>
        <p:spPr>
          <a:xfrm>
            <a:off x="0" y="0"/>
            <a:ext cx="12192000" cy="6858000"/>
          </a:xfrm>
          <a:prstGeom prst="rect">
            <a:avLst/>
          </a:prstGeom>
          <a:noFill/>
          <a:ln>
            <a:noFill/>
          </a:ln>
        </p:spPr>
      </p:pic>
      <p:sp>
        <p:nvSpPr>
          <p:cNvPr id="112" name="Google Shape;112;p3"/>
          <p:cNvSpPr txBox="1"/>
          <p:nvPr/>
        </p:nvSpPr>
        <p:spPr>
          <a:xfrm>
            <a:off x="1745669" y="2812475"/>
            <a:ext cx="895003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a:solidFill>
                  <a:srgbClr val="FF0000"/>
                </a:solidFill>
                <a:latin typeface="Times New Roman"/>
                <a:ea typeface="Times New Roman"/>
                <a:cs typeface="Times New Roman"/>
                <a:sym typeface="Times New Roman"/>
              </a:rPr>
              <a:t>Use this slide for flow of content.</a:t>
            </a:r>
            <a:endParaRPr/>
          </a:p>
        </p:txBody>
      </p:sp>
      <p:graphicFrame>
        <p:nvGraphicFramePr>
          <p:cNvPr id="113" name="Google Shape;113;p3"/>
          <p:cNvGraphicFramePr/>
          <p:nvPr>
            <p:extLst>
              <p:ext uri="{D42A27DB-BD31-4B8C-83A1-F6EECF244321}">
                <p14:modId xmlns:p14="http://schemas.microsoft.com/office/powerpoint/2010/main" val="1659771302"/>
              </p:ext>
            </p:extLst>
          </p:nvPr>
        </p:nvGraphicFramePr>
        <p:xfrm>
          <a:off x="1460249" y="1151691"/>
          <a:ext cx="9271500" cy="4583125"/>
        </p:xfrm>
        <a:graphic>
          <a:graphicData uri="http://schemas.openxmlformats.org/drawingml/2006/table">
            <a:tbl>
              <a:tblPr firstRow="1" bandRow="1">
                <a:noFill/>
                <a:tableStyleId>{DA6C1452-E560-407D-9570-77BB55637C79}</a:tableStyleId>
              </a:tblPr>
              <a:tblGrid>
                <a:gridCol w="4121400">
                  <a:extLst>
                    <a:ext uri="{9D8B030D-6E8A-4147-A177-3AD203B41FA5}">
                      <a16:colId xmlns:a16="http://schemas.microsoft.com/office/drawing/2014/main" val="20000"/>
                    </a:ext>
                  </a:extLst>
                </a:gridCol>
                <a:gridCol w="5150100">
                  <a:extLst>
                    <a:ext uri="{9D8B030D-6E8A-4147-A177-3AD203B41FA5}">
                      <a16:colId xmlns:a16="http://schemas.microsoft.com/office/drawing/2014/main" val="20001"/>
                    </a:ext>
                  </a:extLst>
                </a:gridCol>
              </a:tblGrid>
              <a:tr h="510275">
                <a:tc>
                  <a:txBody>
                    <a:bodyPr/>
                    <a:lstStyle/>
                    <a:p>
                      <a:pPr marL="0" marR="0" lvl="0" indent="0" algn="ctr" rtl="0">
                        <a:spcBef>
                          <a:spcPts val="0"/>
                        </a:spcBef>
                        <a:spcAft>
                          <a:spcPts val="0"/>
                        </a:spcAft>
                        <a:buNone/>
                      </a:pPr>
                      <a:r>
                        <a:rPr lang="en-US" sz="2000" u="none" strike="noStrike" cap="none"/>
                        <a:t>Environment </a:t>
                      </a:r>
                      <a:endParaRPr sz="2000"/>
                    </a:p>
                  </a:txBody>
                  <a:tcPr marL="91450" marR="91450" marT="45725" marB="45725" anchor="ctr"/>
                </a:tc>
                <a:tc>
                  <a:txBody>
                    <a:bodyPr/>
                    <a:lstStyle/>
                    <a:p>
                      <a:pPr marL="0" marR="0" lvl="0" indent="0" algn="ctr" rtl="0">
                        <a:spcBef>
                          <a:spcPts val="0"/>
                        </a:spcBef>
                        <a:spcAft>
                          <a:spcPts val="0"/>
                        </a:spcAft>
                        <a:buNone/>
                      </a:pPr>
                      <a:r>
                        <a:rPr lang="en-US" sz="2000"/>
                        <a:t>Specifications</a:t>
                      </a:r>
                      <a:endParaRPr sz="2000"/>
                    </a:p>
                  </a:txBody>
                  <a:tcPr marL="91450" marR="91450" marT="45725" marB="45725" anchor="ctr"/>
                </a:tc>
                <a:extLst>
                  <a:ext uri="{0D108BD9-81ED-4DB2-BD59-A6C34878D82A}">
                    <a16:rowId xmlns:a16="http://schemas.microsoft.com/office/drawing/2014/main" val="10000"/>
                  </a:ext>
                </a:extLst>
              </a:tr>
              <a:tr h="1826575">
                <a:tc>
                  <a:txBody>
                    <a:bodyPr/>
                    <a:lstStyle/>
                    <a:p>
                      <a:pPr marL="0" marR="0" lvl="0" indent="0" algn="ctr" rtl="0">
                        <a:spcBef>
                          <a:spcPts val="0"/>
                        </a:spcBef>
                        <a:spcAft>
                          <a:spcPts val="0"/>
                        </a:spcAft>
                        <a:buNone/>
                      </a:pPr>
                      <a:r>
                        <a:rPr lang="en-US" sz="2000" b="1"/>
                        <a:t>Hardware</a:t>
                      </a:r>
                      <a:endParaRPr sz="2000" b="1"/>
                    </a:p>
                  </a:txBody>
                  <a:tcPr marL="91450" marR="91450" marT="45725" marB="45725" anchor="ctr"/>
                </a:tc>
                <a:tc>
                  <a:txBody>
                    <a:bodyPr/>
                    <a:lstStyle/>
                    <a:p>
                      <a:pPr marL="0" marR="0" lvl="0" indent="0" algn="ctr" rtl="0">
                        <a:lnSpc>
                          <a:spcPct val="150000"/>
                        </a:lnSpc>
                        <a:spcBef>
                          <a:spcPts val="0"/>
                        </a:spcBef>
                        <a:spcAft>
                          <a:spcPts val="0"/>
                        </a:spcAft>
                        <a:buNone/>
                      </a:pPr>
                      <a:r>
                        <a:rPr lang="en-US" sz="2000" b="1"/>
                        <a:t>Processor - Intel i5 processor</a:t>
                      </a:r>
                      <a:endParaRPr sz="2000" b="1"/>
                    </a:p>
                    <a:p>
                      <a:pPr marL="0" marR="0" lvl="0" indent="0" algn="ctr" rtl="0">
                        <a:lnSpc>
                          <a:spcPct val="150000"/>
                        </a:lnSpc>
                        <a:spcBef>
                          <a:spcPts val="0"/>
                        </a:spcBef>
                        <a:spcAft>
                          <a:spcPts val="0"/>
                        </a:spcAft>
                        <a:buNone/>
                      </a:pPr>
                      <a:r>
                        <a:rPr lang="en-US" sz="2000" b="1"/>
                        <a:t>Memory(RAM) - 4 GB or more</a:t>
                      </a:r>
                      <a:endParaRPr sz="2000" b="1"/>
                    </a:p>
                    <a:p>
                      <a:pPr marL="0" marR="0" lvl="0" indent="0" algn="ctr" rtl="0">
                        <a:lnSpc>
                          <a:spcPct val="150000"/>
                        </a:lnSpc>
                        <a:spcBef>
                          <a:spcPts val="0"/>
                        </a:spcBef>
                        <a:spcAft>
                          <a:spcPts val="0"/>
                        </a:spcAft>
                        <a:buNone/>
                      </a:pPr>
                      <a:r>
                        <a:rPr lang="en-US" sz="2000" b="1"/>
                        <a:t>Storage – 1 TB</a:t>
                      </a:r>
                      <a:endParaRPr sz="2000" b="1"/>
                    </a:p>
                    <a:p>
                      <a:pPr marL="0" marR="0" lvl="0" indent="0" algn="ctr" rtl="0">
                        <a:spcBef>
                          <a:spcPts val="0"/>
                        </a:spcBef>
                        <a:spcAft>
                          <a:spcPts val="0"/>
                        </a:spcAft>
                        <a:buNone/>
                      </a:pPr>
                      <a:endParaRPr sz="2000" b="1"/>
                    </a:p>
                  </a:txBody>
                  <a:tcPr marL="91450" marR="91450" marT="45725" marB="45725" anchor="ctr"/>
                </a:tc>
                <a:extLst>
                  <a:ext uri="{0D108BD9-81ED-4DB2-BD59-A6C34878D82A}">
                    <a16:rowId xmlns:a16="http://schemas.microsoft.com/office/drawing/2014/main" val="10001"/>
                  </a:ext>
                </a:extLst>
              </a:tr>
              <a:tr h="2246275">
                <a:tc>
                  <a:txBody>
                    <a:bodyPr/>
                    <a:lstStyle/>
                    <a:p>
                      <a:pPr marL="0" marR="0" lvl="0" indent="0" algn="ctr" rtl="0">
                        <a:spcBef>
                          <a:spcPts val="0"/>
                        </a:spcBef>
                        <a:spcAft>
                          <a:spcPts val="0"/>
                        </a:spcAft>
                        <a:buNone/>
                      </a:pPr>
                      <a:r>
                        <a:rPr lang="en-US" sz="2000" b="1"/>
                        <a:t>Software</a:t>
                      </a:r>
                      <a:endParaRPr sz="2000" b="1"/>
                    </a:p>
                  </a:txBody>
                  <a:tcPr marL="91450" marR="91450" marT="45725" marB="45725" anchor="ctr"/>
                </a:tc>
                <a:tc>
                  <a:txBody>
                    <a:bodyPr/>
                    <a:lstStyle/>
                    <a:p>
                      <a:pPr marL="0" marR="0" lvl="0" indent="0" algn="ctr" rtl="0">
                        <a:lnSpc>
                          <a:spcPct val="150000"/>
                        </a:lnSpc>
                        <a:spcBef>
                          <a:spcPts val="0"/>
                        </a:spcBef>
                        <a:spcAft>
                          <a:spcPts val="0"/>
                        </a:spcAft>
                        <a:buNone/>
                      </a:pPr>
                      <a:r>
                        <a:rPr lang="en-US" sz="2000" b="1" dirty="0"/>
                        <a:t>Python</a:t>
                      </a:r>
                      <a:endParaRPr sz="2000" b="1" dirty="0"/>
                    </a:p>
                    <a:p>
                      <a:pPr marL="0" marR="0" lvl="0" indent="0" algn="ctr" rtl="0">
                        <a:lnSpc>
                          <a:spcPct val="150000"/>
                        </a:lnSpc>
                        <a:spcBef>
                          <a:spcPts val="0"/>
                        </a:spcBef>
                        <a:spcAft>
                          <a:spcPts val="0"/>
                        </a:spcAft>
                        <a:buNone/>
                      </a:pPr>
                      <a:r>
                        <a:rPr lang="en-US" sz="2000" b="1" dirty="0"/>
                        <a:t>OS - Windows 7 or 10</a:t>
                      </a:r>
                      <a:endParaRPr sz="2000" b="1" dirty="0"/>
                    </a:p>
                    <a:p>
                      <a:pPr marL="0" marR="0" lvl="0" indent="0" algn="ctr" rtl="0">
                        <a:lnSpc>
                          <a:spcPct val="150000"/>
                        </a:lnSpc>
                        <a:spcBef>
                          <a:spcPts val="0"/>
                        </a:spcBef>
                        <a:spcAft>
                          <a:spcPts val="0"/>
                        </a:spcAft>
                        <a:buNone/>
                      </a:pPr>
                      <a:r>
                        <a:rPr lang="en-US" sz="2000" b="1" dirty="0"/>
                        <a:t>Google </a:t>
                      </a:r>
                      <a:r>
                        <a:rPr lang="en-US" sz="2000" b="1" dirty="0" err="1"/>
                        <a:t>Colab</a:t>
                      </a:r>
                      <a:r>
                        <a:rPr lang="en-US" sz="2000" b="1" dirty="0"/>
                        <a:t> or</a:t>
                      </a:r>
                      <a:endParaRPr sz="2000" b="1" dirty="0"/>
                    </a:p>
                    <a:p>
                      <a:pPr marL="0" marR="0" lvl="0" indent="0" algn="ctr" rtl="0">
                        <a:lnSpc>
                          <a:spcPct val="150000"/>
                        </a:lnSpc>
                        <a:spcBef>
                          <a:spcPts val="0"/>
                        </a:spcBef>
                        <a:spcAft>
                          <a:spcPts val="0"/>
                        </a:spcAft>
                        <a:buNone/>
                      </a:pPr>
                      <a:r>
                        <a:rPr lang="en-US" sz="2000" b="1"/>
                        <a:t>Pycharm</a:t>
                      </a:r>
                      <a:endParaRPr sz="2000" b="1" dirty="0"/>
                    </a:p>
                    <a:p>
                      <a:pPr marL="0" marR="0" lvl="0" indent="0" algn="ctr" rtl="0">
                        <a:spcBef>
                          <a:spcPts val="0"/>
                        </a:spcBef>
                        <a:spcAft>
                          <a:spcPts val="0"/>
                        </a:spcAft>
                        <a:buNone/>
                      </a:pPr>
                      <a:endParaRPr sz="2000" b="1" dirty="0"/>
                    </a:p>
                  </a:txBody>
                  <a:tcPr marL="91450" marR="91450" marT="45725" marB="45725" anchor="ctr"/>
                </a:tc>
                <a:extLst>
                  <a:ext uri="{0D108BD9-81ED-4DB2-BD59-A6C34878D82A}">
                    <a16:rowId xmlns:a16="http://schemas.microsoft.com/office/drawing/2014/main" val="10002"/>
                  </a:ext>
                </a:extLst>
              </a:tr>
            </a:tbl>
          </a:graphicData>
        </a:graphic>
      </p:graphicFrame>
      <p:sp>
        <p:nvSpPr>
          <p:cNvPr id="114" name="Google Shape;114;p3"/>
          <p:cNvSpPr txBox="1"/>
          <p:nvPr/>
        </p:nvSpPr>
        <p:spPr>
          <a:xfrm>
            <a:off x="3329000" y="197450"/>
            <a:ext cx="47862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400" b="1">
                <a:solidFill>
                  <a:srgbClr val="FF0000"/>
                </a:solidFill>
                <a:latin typeface="Times New Roman"/>
                <a:ea typeface="Times New Roman"/>
                <a:cs typeface="Times New Roman"/>
                <a:sym typeface="Times New Roman"/>
              </a:rPr>
              <a:t>SYSTEM SPECIFICATIONS</a:t>
            </a:r>
            <a:endParaRPr sz="2400" b="1">
              <a:solidFill>
                <a:srgbClr val="FF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4"/>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20" name="Google Shape;120;p4"/>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FFFFFF"/>
                </a:solidFill>
                <a:latin typeface="Times New Roman"/>
                <a:ea typeface="Times New Roman"/>
                <a:cs typeface="Times New Roman"/>
                <a:sym typeface="Times New Roman"/>
              </a:rPr>
              <a:t>BVRIT HYDERABAD College of Engineering for Women</a:t>
            </a:r>
            <a:endParaRPr/>
          </a:p>
        </p:txBody>
      </p:sp>
      <p:sp>
        <p:nvSpPr>
          <p:cNvPr id="121" name="Google Shape;121;p4"/>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rgbClr val="FFFFFF"/>
              </a:solidFill>
              <a:latin typeface="Times New Roman"/>
              <a:ea typeface="Times New Roman"/>
              <a:cs typeface="Times New Roman"/>
              <a:sym typeface="Times New Roman"/>
            </a:endParaRPr>
          </a:p>
        </p:txBody>
      </p:sp>
      <p:sp>
        <p:nvSpPr>
          <p:cNvPr id="122" name="Google Shape;122;p4"/>
          <p:cNvSpPr txBox="1"/>
          <p:nvPr/>
        </p:nvSpPr>
        <p:spPr>
          <a:xfrm>
            <a:off x="214325" y="349375"/>
            <a:ext cx="11730300" cy="5818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rgbClr val="FF0000"/>
                </a:solidFill>
                <a:latin typeface="Times New Roman"/>
                <a:ea typeface="Times New Roman"/>
                <a:cs typeface="Times New Roman"/>
                <a:sym typeface="Times New Roman"/>
              </a:rPr>
              <a:t>REFERENCES</a:t>
            </a:r>
            <a:endParaRPr sz="2400" b="1">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a:p>
            <a:pPr marL="0" marR="0" lvl="0" indent="0" algn="ctr" rtl="0">
              <a:spcBef>
                <a:spcPts val="0"/>
              </a:spcBef>
              <a:spcAft>
                <a:spcPts val="0"/>
              </a:spcAft>
              <a:buNone/>
            </a:pPr>
            <a:endParaRPr sz="2400" b="1">
              <a:solidFill>
                <a:srgbClr val="FF0000"/>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Base Paper :  </a:t>
            </a:r>
            <a:r>
              <a:rPr lang="en-US" sz="2000" b="1" u="sng">
                <a:solidFill>
                  <a:srgbClr val="002060"/>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https://www.researchgate.net/publication/333559334_Integration_of_Biometrics_and_Steganography_A_Comprehensive_Review</a:t>
            </a:r>
            <a:endParaRPr sz="2000" b="1">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References Papers:</a:t>
            </a:r>
            <a:endParaRPr sz="2000" b="1">
              <a:solidFill>
                <a:schemeClr val="dk1"/>
              </a:solidFill>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US" sz="2000" b="1" u="sng">
                <a:solidFill>
                  <a:srgbClr val="002060"/>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https://www.researchgate.net/publication/325657541_Image_Steganography_Using_Mid_Position_Value_Technique</a:t>
            </a:r>
            <a:endParaRPr sz="2000" b="1">
              <a:solidFill>
                <a:srgbClr val="002060"/>
              </a:solidFill>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US" sz="2000" b="1" u="sng">
                <a:solidFill>
                  <a:srgbClr val="002060"/>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https://www.academia.edu/10228724/FINGERPRINT_BASED_IMAGE_STEGANOGRAPHY_IN_TRANSFORM_DOMAIN</a:t>
            </a:r>
            <a:endParaRPr sz="2000" b="1">
              <a:solidFill>
                <a:srgbClr val="002060"/>
              </a:solidFill>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US" sz="2000" b="1" u="sng">
                <a:solidFill>
                  <a:srgbClr val="002060"/>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http://www.ijstr.org/final-print/dec2019/-Image-Steganography-Using-Lsb.pdf</a:t>
            </a:r>
            <a:endParaRPr sz="2000" b="1">
              <a:solidFill>
                <a:srgbClr val="002060"/>
              </a:solidFill>
              <a:latin typeface="Times New Roman"/>
              <a:ea typeface="Times New Roman"/>
              <a:cs typeface="Times New Roman"/>
              <a:sym typeface="Times New Roman"/>
            </a:endParaRPr>
          </a:p>
          <a:p>
            <a:pPr marL="914400" lvl="0" indent="0" algn="l" rtl="0">
              <a:spcBef>
                <a:spcPts val="0"/>
              </a:spcBef>
              <a:spcAft>
                <a:spcPts val="0"/>
              </a:spcAft>
              <a:buNone/>
            </a:pPr>
            <a:endParaRPr sz="2000" b="1">
              <a:solidFill>
                <a:srgbClr val="002060"/>
              </a:solidFill>
              <a:latin typeface="Times New Roman"/>
              <a:ea typeface="Times New Roman"/>
              <a:cs typeface="Times New Roman"/>
              <a:sym typeface="Times New Roman"/>
            </a:endParaRPr>
          </a:p>
          <a:p>
            <a:pPr marL="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Dataset source link : </a:t>
            </a:r>
            <a:r>
              <a:rPr lang="en-US" sz="2000" b="1" u="sng">
                <a:solidFill>
                  <a:schemeClr val="hlink"/>
                </a:solidFill>
                <a:latin typeface="Times New Roman"/>
                <a:ea typeface="Times New Roman"/>
                <a:cs typeface="Times New Roman"/>
                <a:sym typeface="Times New Roman"/>
                <a:hlinkClick r:id="rId8"/>
              </a:rPr>
              <a:t>https://www.kaggle.com/ruizgara/socofing</a:t>
            </a:r>
            <a:endParaRPr sz="2000" b="1">
              <a:solidFill>
                <a:schemeClr val="dk1"/>
              </a:solidFill>
              <a:latin typeface="Times New Roman"/>
              <a:ea typeface="Times New Roman"/>
              <a:cs typeface="Times New Roman"/>
              <a:sym typeface="Times New Roman"/>
            </a:endParaRPr>
          </a:p>
          <a:p>
            <a:pPr marL="457200" marR="0" lvl="0" indent="0" algn="l" rtl="0">
              <a:spcBef>
                <a:spcPts val="0"/>
              </a:spcBef>
              <a:spcAft>
                <a:spcPts val="0"/>
              </a:spcAft>
              <a:buNone/>
            </a:pPr>
            <a:endParaRPr sz="2000" b="1">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5"/>
          <p:cNvPicPr preferRelativeResize="0"/>
          <p:nvPr/>
        </p:nvPicPr>
        <p:blipFill rotWithShape="1">
          <a:blip r:embed="rId3">
            <a:alphaModFix/>
          </a:blip>
          <a:srcRect/>
          <a:stretch/>
        </p:blipFill>
        <p:spPr>
          <a:xfrm>
            <a:off x="11063435" y="-63218"/>
            <a:ext cx="1075446" cy="1075446"/>
          </a:xfrm>
          <a:prstGeom prst="rect">
            <a:avLst/>
          </a:prstGeom>
          <a:noFill/>
          <a:ln>
            <a:noFill/>
          </a:ln>
        </p:spPr>
      </p:pic>
      <p:sp>
        <p:nvSpPr>
          <p:cNvPr id="128" name="Google Shape;128;p5"/>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rgbClr val="FFFFFF"/>
                </a:solidFill>
                <a:latin typeface="Times New Roman"/>
                <a:ea typeface="Times New Roman"/>
                <a:cs typeface="Times New Roman"/>
                <a:sym typeface="Times New Roman"/>
              </a:rPr>
              <a:t>BVRIT HYDERABAD College of Engineering for Women</a:t>
            </a:r>
            <a:endParaRPr/>
          </a:p>
        </p:txBody>
      </p:sp>
      <p:sp>
        <p:nvSpPr>
          <p:cNvPr id="129" name="Google Shape;129;p5"/>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l="50000" t="50000" r="50000" b="50000"/>
            </a:path>
            <a:tileRect/>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b="1">
              <a:solidFill>
                <a:srgbClr val="FFFFFF"/>
              </a:solidFill>
              <a:latin typeface="Times New Roman"/>
              <a:ea typeface="Times New Roman"/>
              <a:cs typeface="Times New Roman"/>
              <a:sym typeface="Times New Roman"/>
            </a:endParaRPr>
          </a:p>
        </p:txBody>
      </p:sp>
      <p:sp>
        <p:nvSpPr>
          <p:cNvPr id="130" name="Google Shape;130;p5"/>
          <p:cNvSpPr txBox="1"/>
          <p:nvPr/>
        </p:nvSpPr>
        <p:spPr>
          <a:xfrm>
            <a:off x="888591" y="2875002"/>
            <a:ext cx="10712567" cy="110799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a:solidFill>
                  <a:schemeClr val="dk1"/>
                </a:solidFill>
                <a:latin typeface="Times New Roman"/>
                <a:ea typeface="Times New Roman"/>
                <a:cs typeface="Times New Roman"/>
                <a:sym typeface="Times New Roman"/>
              </a:rPr>
              <a:t>Thankyou</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341</Words>
  <Application>Microsoft Office PowerPoint</Application>
  <PresentationFormat>Widescreen</PresentationFormat>
  <Paragraphs>59</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uma</cp:lastModifiedBy>
  <cp:revision>1</cp:revision>
  <dcterms:created xsi:type="dcterms:W3CDTF">2020-08-08T03:55:20Z</dcterms:created>
  <dcterms:modified xsi:type="dcterms:W3CDTF">2021-05-22T15:50:11Z</dcterms:modified>
</cp:coreProperties>
</file>