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Quattrocento Sa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0" roundtripDataSignature="AMtx7mgEWy7RjXeznXO1ff7BijTKT/1p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395E995-364A-451B-A235-07E5252E970B}">
  <a:tblStyle styleId="{7395E995-364A-451B-A235-07E5252E970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b="off" i="off"/>
      <a:tcStyle>
        <a:fill>
          <a:solidFill>
            <a:srgbClr val="CDD4EA"/>
          </a:solidFill>
        </a:fill>
      </a:tcStyle>
    </a:band1H>
    <a:band2H>
      <a:tcTxStyle b="off" i="off"/>
    </a:band2H>
    <a:band1V>
      <a:tcTxStyle b="off" i="off"/>
      <a:tcStyle>
        <a:fill>
          <a:solidFill>
            <a:srgbClr val="CDD4EA"/>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9FFDD0EA-13EC-4DB0-994F-27284A7DAE0D}" styleName="Table_1">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QuattrocentoSans-bold.fntdata"/><Relationship Id="rId16" Type="http://schemas.openxmlformats.org/officeDocument/2006/relationships/font" Target="fonts/QuattrocentoSans-regular.fntdata"/><Relationship Id="rId5" Type="http://schemas.openxmlformats.org/officeDocument/2006/relationships/slideMaster" Target="slideMasters/slideMaster1.xml"/><Relationship Id="rId19" Type="http://schemas.openxmlformats.org/officeDocument/2006/relationships/font" Target="fonts/QuattrocentoSans-boldItalic.fntdata"/><Relationship Id="rId6" Type="http://schemas.openxmlformats.org/officeDocument/2006/relationships/notesMaster" Target="notesMasters/notesMaster1.xml"/><Relationship Id="rId18" Type="http://schemas.openxmlformats.org/officeDocument/2006/relationships/font" Target="fonts/QuattrocentoSans-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www.researchgate.net/publication/333559334_Integration_of_Biometrics_and_Steganography_A_Comprehensive_Review" TargetMode="External"/><Relationship Id="rId5" Type="http://schemas.openxmlformats.org/officeDocument/2006/relationships/hyperlink" Target="https://www.researchgate.net/publication/325657541_Image_Steganography_Using_Mid_Position_Value_Technique" TargetMode="External"/><Relationship Id="rId6" Type="http://schemas.openxmlformats.org/officeDocument/2006/relationships/hyperlink" Target="https://www.academia.edu/10228724/FINGERPRINT_BASED_IMAGE_STEGANOGRAPHY_IN_TRANSFORM_DOMAIN" TargetMode="External"/><Relationship Id="rId7" Type="http://schemas.openxmlformats.org/officeDocument/2006/relationships/hyperlink" Target="http://www.ijstr.org/final-print/dec2019/-Image-Steganography-Using-Lsb.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352500" y="1849350"/>
            <a:ext cx="11487000" cy="4402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Times New Roman"/>
                <a:ea typeface="Times New Roman"/>
                <a:cs typeface="Times New Roman"/>
                <a:sym typeface="Times New Roman"/>
              </a:rPr>
              <a:t>BIOMETRIC STEGANOGRAPHY USING MID POSITION VALUE TECHNIQUE</a:t>
            </a:r>
            <a:endParaRPr b="0" i="0" sz="1400" u="none" cap="none" strike="noStrike">
              <a:solidFill>
                <a:srgbClr val="0000FF"/>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23 April 2021</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BADAVATH KAVERI	: 17WH1A0502</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N UMA MAHESWARI	: 17WH1A0527</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 SATYA KRISHNA	: 17WH1A0544</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457200" lvl="0" marL="5029200" marR="0" rtl="0" algn="l">
              <a:lnSpc>
                <a:spcPct val="100000"/>
              </a:lnSpc>
              <a:spcBef>
                <a:spcPts val="0"/>
              </a:spcBef>
              <a:spcAft>
                <a:spcPts val="0"/>
              </a:spcAft>
              <a:buClr>
                <a:schemeClr val="dk1"/>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a:p>
            <a:pPr indent="457200" lvl="0" marL="5029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Internal Guide: Ms. C JAGADEESWARI</a:t>
            </a:r>
            <a:endParaRPr b="0" i="0" sz="1400" u="none" cap="none" strike="noStrike">
              <a:solidFill>
                <a:srgbClr val="000000"/>
              </a:solidFill>
              <a:latin typeface="Times New Roman"/>
              <a:ea typeface="Times New Roman"/>
              <a:cs typeface="Times New Roman"/>
              <a:sym typeface="Times New Roman"/>
            </a:endParaRPr>
          </a:p>
          <a:p>
            <a:pPr indent="457200" lvl="0" marL="5029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Designation: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p:nvPr/>
        </p:nvSpPr>
        <p:spPr>
          <a:xfrm>
            <a:off x="0" y="1058306"/>
            <a:ext cx="12192000" cy="461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3000" u="none" cap="none" strike="noStrike">
                <a:solidFill>
                  <a:schemeClr val="dk1"/>
                </a:solidFill>
                <a:latin typeface="Times New Roman"/>
                <a:ea typeface="Times New Roman"/>
                <a:cs typeface="Times New Roman"/>
                <a:sym typeface="Times New Roman"/>
              </a:rPr>
              <a:t>Department of Computer Science &amp; Engineering</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3" name="Google Shape;103;p2"/>
          <p:cNvSpPr txBox="1"/>
          <p:nvPr/>
        </p:nvSpPr>
        <p:spPr>
          <a:xfrm>
            <a:off x="347475" y="357200"/>
            <a:ext cx="11482500" cy="557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ABSTRACT</a:t>
            </a:r>
            <a:endParaRPr b="1"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1" i="0" lang="en-US" sz="2400" u="none" cap="none" strike="noStrike">
                <a:solidFill>
                  <a:schemeClr val="dk1"/>
                </a:solidFill>
                <a:latin typeface="Times New Roman"/>
                <a:ea typeface="Times New Roman"/>
                <a:cs typeface="Times New Roman"/>
                <a:sym typeface="Times New Roman"/>
              </a:rPr>
              <a:t>Problem Statement:</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2200" u="none" cap="none" strike="noStrike">
                <a:solidFill>
                  <a:schemeClr val="dk1"/>
                </a:solidFill>
                <a:latin typeface="Times New Roman"/>
                <a:ea typeface="Times New Roman"/>
                <a:cs typeface="Times New Roman"/>
                <a:sym typeface="Times New Roman"/>
              </a:rPr>
              <a:t>The use of an individual’s biometric characteristics to advance authentication and verification technology beyond the current dependence on passwords has been the subject of extensive research for some time. Since such physical characteristics cannot be hidden from the public eye, the security of digitized biometric data becomes paramount to avoid the risk of substitution or replay attacks.</a:t>
            </a:r>
            <a:endParaRPr b="0" i="0" sz="2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200"/>
              <a:buFont typeface="Arial"/>
              <a:buNone/>
            </a:pPr>
            <a:r>
              <a:rPr b="1" i="0" lang="en-US" sz="2400" u="none" cap="none" strike="noStrike">
                <a:solidFill>
                  <a:schemeClr val="dk1"/>
                </a:solidFill>
                <a:latin typeface="Times New Roman"/>
                <a:ea typeface="Times New Roman"/>
                <a:cs typeface="Times New Roman"/>
                <a:sym typeface="Times New Roman"/>
              </a:rPr>
              <a:t>Project Objective:</a:t>
            </a:r>
            <a:endParaRPr b="0" i="0" sz="2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Arial"/>
              <a:buNone/>
            </a:pPr>
            <a:r>
              <a:rPr b="0" i="0" lang="en-US" sz="2200" u="none" cap="none" strike="noStrike">
                <a:solidFill>
                  <a:schemeClr val="dk1"/>
                </a:solidFill>
                <a:latin typeface="Times New Roman"/>
                <a:ea typeface="Times New Roman"/>
                <a:cs typeface="Times New Roman"/>
                <a:sym typeface="Times New Roman"/>
              </a:rPr>
              <a:t>To present a steganographic approach of concealing the secret data so as to facilitate secure communication. Arnold transformation will be imposed on the chosen secret image in the first stage. This results in the scrambling of the data bits, thereby disrupting the normal pixel orientation. Thereafter, data bits from the scrambled secret image are embedded within the cover. Henceforth the stego is generated.</a:t>
            </a:r>
            <a:endParaRPr b="0" i="0" sz="2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09" name="Google Shape;109;p3"/>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10" name="Google Shape;110;p3"/>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12" name="Google Shape;112;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13" name="Google Shape;113;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14" name="Google Shape;114;p3"/>
          <p:cNvSpPr txBox="1"/>
          <p:nvPr/>
        </p:nvSpPr>
        <p:spPr>
          <a:xfrm>
            <a:off x="555750" y="400051"/>
            <a:ext cx="11045400" cy="4155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DATASET</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200"/>
              <a:buFont typeface="Arial"/>
              <a:buNone/>
            </a:pPr>
            <a:r>
              <a:rPr b="1" i="0" lang="en-US" sz="2400" u="none" cap="none" strike="noStrike">
                <a:solidFill>
                  <a:schemeClr val="dk1"/>
                </a:solidFill>
                <a:latin typeface="Times New Roman"/>
                <a:ea typeface="Times New Roman"/>
                <a:cs typeface="Times New Roman"/>
                <a:sym typeface="Times New Roman"/>
              </a:rPr>
              <a:t>Dataset Description:</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rPr b="0" i="0" lang="en-US" sz="2400" u="none" cap="none" strike="noStrike">
                <a:solidFill>
                  <a:schemeClr val="dk1"/>
                </a:solidFill>
                <a:latin typeface="Times New Roman"/>
                <a:ea typeface="Times New Roman"/>
                <a:cs typeface="Times New Roman"/>
                <a:sym typeface="Times New Roman"/>
              </a:rPr>
              <a:t>Sokoto Coventry Fingerprint Dataset (SOCOFing) is a biometric fingerprint dataset designed for academic research purposes. It is made up of 6000  fingerprint images from 600 African subjects.</a:t>
            </a:r>
            <a:endParaRPr b="1" i="0" sz="24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20" name="Google Shape;120;p4"/>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21" name="Google Shape;121;p4"/>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23" name="Google Shape;123;p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24" name="Google Shape;124;p4"/>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25" name="Google Shape;125;p4"/>
          <p:cNvSpPr txBox="1"/>
          <p:nvPr/>
        </p:nvSpPr>
        <p:spPr>
          <a:xfrm>
            <a:off x="164183" y="391050"/>
            <a:ext cx="11763410" cy="6075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ARCHITECTURE</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t>
            </a:r>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p:txBody>
      </p:sp>
      <p:sp>
        <p:nvSpPr>
          <p:cNvPr id="126" name="Google Shape;126;p4"/>
          <p:cNvSpPr/>
          <p:nvPr/>
        </p:nvSpPr>
        <p:spPr>
          <a:xfrm>
            <a:off x="2041132" y="1607956"/>
            <a:ext cx="2264400" cy="986700"/>
          </a:xfrm>
          <a:prstGeom prst="roundRect">
            <a:avLst>
              <a:gd fmla="val 2131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Biometric image dataset gathering</a:t>
            </a:r>
            <a:endParaRPr b="1" i="0" sz="2000" u="none" cap="none" strike="noStrike">
              <a:solidFill>
                <a:srgbClr val="002060"/>
              </a:solidFill>
              <a:latin typeface="Arial"/>
              <a:ea typeface="Arial"/>
              <a:cs typeface="Arial"/>
              <a:sym typeface="Arial"/>
            </a:endParaRPr>
          </a:p>
        </p:txBody>
      </p:sp>
      <p:sp>
        <p:nvSpPr>
          <p:cNvPr id="127" name="Google Shape;127;p4"/>
          <p:cNvSpPr/>
          <p:nvPr/>
        </p:nvSpPr>
        <p:spPr>
          <a:xfrm>
            <a:off x="5536598" y="1614310"/>
            <a:ext cx="2118900" cy="9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Select the secret image</a:t>
            </a:r>
            <a:endParaRPr b="1" i="0" sz="2000" u="none" cap="none" strike="noStrike">
              <a:solidFill>
                <a:srgbClr val="002060"/>
              </a:solidFill>
              <a:latin typeface="Arial"/>
              <a:ea typeface="Arial"/>
              <a:cs typeface="Arial"/>
              <a:sym typeface="Arial"/>
            </a:endParaRPr>
          </a:p>
        </p:txBody>
      </p:sp>
      <p:sp>
        <p:nvSpPr>
          <p:cNvPr id="128" name="Google Shape;128;p4"/>
          <p:cNvSpPr/>
          <p:nvPr/>
        </p:nvSpPr>
        <p:spPr>
          <a:xfrm>
            <a:off x="8837277" y="1617000"/>
            <a:ext cx="2197456" cy="9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Apply Arnold Transformation</a:t>
            </a:r>
            <a:endParaRPr b="1" i="0" sz="2000" u="none" cap="none" strike="noStrike">
              <a:solidFill>
                <a:srgbClr val="002060"/>
              </a:solidFill>
              <a:latin typeface="Arial"/>
              <a:ea typeface="Arial"/>
              <a:cs typeface="Arial"/>
              <a:sym typeface="Arial"/>
            </a:endParaRPr>
          </a:p>
        </p:txBody>
      </p:sp>
      <p:sp>
        <p:nvSpPr>
          <p:cNvPr id="129" name="Google Shape;129;p4"/>
          <p:cNvSpPr/>
          <p:nvPr/>
        </p:nvSpPr>
        <p:spPr>
          <a:xfrm>
            <a:off x="8993305" y="3513513"/>
            <a:ext cx="1989600" cy="9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Choose the cover image from dataset</a:t>
            </a:r>
            <a:endParaRPr b="1" i="0" sz="2000" u="none" cap="none" strike="noStrike">
              <a:solidFill>
                <a:srgbClr val="002060"/>
              </a:solidFill>
              <a:latin typeface="Arial"/>
              <a:ea typeface="Arial"/>
              <a:cs typeface="Arial"/>
              <a:sym typeface="Arial"/>
            </a:endParaRPr>
          </a:p>
        </p:txBody>
      </p:sp>
      <p:sp>
        <p:nvSpPr>
          <p:cNvPr id="130" name="Google Shape;130;p4"/>
          <p:cNvSpPr/>
          <p:nvPr/>
        </p:nvSpPr>
        <p:spPr>
          <a:xfrm>
            <a:off x="5506846" y="3504365"/>
            <a:ext cx="1989600" cy="986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Apply MPV technique</a:t>
            </a:r>
            <a:endParaRPr b="1" i="0" sz="2000" u="none" cap="none" strike="noStrike">
              <a:solidFill>
                <a:srgbClr val="002060"/>
              </a:solidFill>
              <a:latin typeface="Arial"/>
              <a:ea typeface="Arial"/>
              <a:cs typeface="Arial"/>
              <a:sym typeface="Arial"/>
            </a:endParaRPr>
          </a:p>
        </p:txBody>
      </p:sp>
      <p:sp>
        <p:nvSpPr>
          <p:cNvPr id="131" name="Google Shape;131;p4"/>
          <p:cNvSpPr/>
          <p:nvPr/>
        </p:nvSpPr>
        <p:spPr>
          <a:xfrm>
            <a:off x="2133481" y="3486368"/>
            <a:ext cx="2118900" cy="981034"/>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2060"/>
                </a:solidFill>
                <a:latin typeface="Arial"/>
                <a:ea typeface="Arial"/>
                <a:cs typeface="Arial"/>
                <a:sym typeface="Arial"/>
              </a:rPr>
              <a:t>Display the stego image</a:t>
            </a:r>
            <a:endParaRPr b="1" i="0" sz="2000" u="none" cap="none" strike="noStrike">
              <a:solidFill>
                <a:srgbClr val="002060"/>
              </a:solidFill>
              <a:latin typeface="Arial"/>
              <a:ea typeface="Arial"/>
              <a:cs typeface="Arial"/>
              <a:sym typeface="Arial"/>
            </a:endParaRPr>
          </a:p>
        </p:txBody>
      </p:sp>
      <p:cxnSp>
        <p:nvCxnSpPr>
          <p:cNvPr id="132" name="Google Shape;132;p4"/>
          <p:cNvCxnSpPr>
            <a:stCxn id="126" idx="3"/>
          </p:cNvCxnSpPr>
          <p:nvPr/>
        </p:nvCxnSpPr>
        <p:spPr>
          <a:xfrm>
            <a:off x="4305532" y="2101306"/>
            <a:ext cx="1098000" cy="0"/>
          </a:xfrm>
          <a:prstGeom prst="straightConnector1">
            <a:avLst/>
          </a:prstGeom>
          <a:noFill/>
          <a:ln cap="flat" cmpd="sng" w="9525">
            <a:solidFill>
              <a:schemeClr val="dk2"/>
            </a:solidFill>
            <a:prstDash val="solid"/>
            <a:round/>
            <a:headEnd len="sm" w="sm" type="none"/>
            <a:tailEnd len="med" w="med" type="triangle"/>
          </a:ln>
        </p:spPr>
      </p:cxnSp>
      <p:cxnSp>
        <p:nvCxnSpPr>
          <p:cNvPr id="133" name="Google Shape;133;p4"/>
          <p:cNvCxnSpPr>
            <a:stCxn id="127" idx="3"/>
            <a:endCxn id="128" idx="1"/>
          </p:cNvCxnSpPr>
          <p:nvPr/>
        </p:nvCxnSpPr>
        <p:spPr>
          <a:xfrm>
            <a:off x="7655498" y="2107660"/>
            <a:ext cx="1181700" cy="2700"/>
          </a:xfrm>
          <a:prstGeom prst="straightConnector1">
            <a:avLst/>
          </a:prstGeom>
          <a:noFill/>
          <a:ln cap="flat" cmpd="sng" w="9525">
            <a:solidFill>
              <a:schemeClr val="dk2"/>
            </a:solidFill>
            <a:prstDash val="solid"/>
            <a:round/>
            <a:headEnd len="sm" w="sm" type="none"/>
            <a:tailEnd len="med" w="med" type="triangle"/>
          </a:ln>
        </p:spPr>
      </p:cxnSp>
      <p:cxnSp>
        <p:nvCxnSpPr>
          <p:cNvPr id="134" name="Google Shape;134;p4"/>
          <p:cNvCxnSpPr/>
          <p:nvPr/>
        </p:nvCxnSpPr>
        <p:spPr>
          <a:xfrm>
            <a:off x="9936005" y="2608476"/>
            <a:ext cx="0" cy="905037"/>
          </a:xfrm>
          <a:prstGeom prst="straightConnector1">
            <a:avLst/>
          </a:prstGeom>
          <a:noFill/>
          <a:ln cap="flat" cmpd="sng" w="9525">
            <a:solidFill>
              <a:schemeClr val="dk2"/>
            </a:solidFill>
            <a:prstDash val="solid"/>
            <a:round/>
            <a:headEnd len="sm" w="sm" type="none"/>
            <a:tailEnd len="med" w="med" type="triangle"/>
          </a:ln>
        </p:spPr>
      </p:cxnSp>
      <p:cxnSp>
        <p:nvCxnSpPr>
          <p:cNvPr id="135" name="Google Shape;135;p4"/>
          <p:cNvCxnSpPr>
            <a:endCxn id="130" idx="3"/>
          </p:cNvCxnSpPr>
          <p:nvPr/>
        </p:nvCxnSpPr>
        <p:spPr>
          <a:xfrm flipH="1">
            <a:off x="7496446" y="3974315"/>
            <a:ext cx="1547100" cy="23400"/>
          </a:xfrm>
          <a:prstGeom prst="straightConnector1">
            <a:avLst/>
          </a:prstGeom>
          <a:noFill/>
          <a:ln cap="flat" cmpd="sng" w="9525">
            <a:solidFill>
              <a:schemeClr val="dk2"/>
            </a:solidFill>
            <a:prstDash val="solid"/>
            <a:round/>
            <a:headEnd len="sm" w="sm" type="none"/>
            <a:tailEnd len="med" w="med" type="triangle"/>
          </a:ln>
        </p:spPr>
      </p:cxnSp>
      <p:cxnSp>
        <p:nvCxnSpPr>
          <p:cNvPr id="136" name="Google Shape;136;p4"/>
          <p:cNvCxnSpPr/>
          <p:nvPr/>
        </p:nvCxnSpPr>
        <p:spPr>
          <a:xfrm rot="10800000">
            <a:off x="4252040" y="3957257"/>
            <a:ext cx="1204949"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5"/>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42" name="Google Shape;142;p5"/>
          <p:cNvSpPr txBox="1"/>
          <p:nvPr/>
        </p:nvSpPr>
        <p:spPr>
          <a:xfrm>
            <a:off x="53119" y="92883"/>
            <a:ext cx="9746100" cy="629100"/>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43" name="Google Shape;143;p5"/>
          <p:cNvSpPr txBox="1"/>
          <p:nvPr/>
        </p:nvSpPr>
        <p:spPr>
          <a:xfrm>
            <a:off x="165517" y="1343854"/>
            <a:ext cx="11862300" cy="49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46" name="Google Shape;146;p5"/>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47" name="Google Shape;147;p5"/>
          <p:cNvSpPr txBox="1"/>
          <p:nvPr/>
        </p:nvSpPr>
        <p:spPr>
          <a:xfrm>
            <a:off x="1471625" y="400050"/>
            <a:ext cx="10129500" cy="5748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TECHNOLOGY STACK</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 </a:t>
            </a:r>
            <a:endParaRPr b="0" i="0" sz="2000" u="none" cap="none" strike="noStrike">
              <a:solidFill>
                <a:schemeClr val="dk1"/>
              </a:solidFill>
              <a:latin typeface="Quattrocento Sans"/>
              <a:ea typeface="Quattrocento Sans"/>
              <a:cs typeface="Quattrocento Sans"/>
              <a:sym typeface="Quattrocento Sans"/>
            </a:endParaRPr>
          </a:p>
          <a:p>
            <a:pPr indent="0" lvl="0" marL="7620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Times New Roman"/>
                <a:ea typeface="Times New Roman"/>
                <a:cs typeface="Times New Roman"/>
                <a:sym typeface="Times New Roman"/>
              </a:rPr>
              <a:t>Language : Python</a:t>
            </a:r>
            <a:endParaRPr b="0" i="0" sz="2400" u="none" cap="none" strike="noStrike">
              <a:solidFill>
                <a:srgbClr val="000000"/>
              </a:solidFill>
              <a:latin typeface="Arial"/>
              <a:ea typeface="Arial"/>
              <a:cs typeface="Arial"/>
              <a:sym typeface="Arial"/>
            </a:endParaRPr>
          </a:p>
          <a:p>
            <a:pPr indent="-381000" lvl="0" marL="457200" marR="0" rtl="0" algn="l">
              <a:lnSpc>
                <a:spcPct val="100000"/>
              </a:lnSpc>
              <a:spcBef>
                <a:spcPts val="0"/>
              </a:spcBef>
              <a:spcAft>
                <a:spcPts val="0"/>
              </a:spcAft>
              <a:buClr>
                <a:schemeClr val="dk1"/>
              </a:buClr>
              <a:buSzPts val="2400"/>
              <a:buFont typeface="Quattrocento Sans"/>
              <a:buChar char="➔"/>
            </a:pPr>
            <a:r>
              <a:rPr b="0" i="0" lang="en-US" sz="2400" u="none" cap="none" strike="noStrike">
                <a:solidFill>
                  <a:schemeClr val="dk1"/>
                </a:solidFill>
                <a:latin typeface="Times New Roman"/>
                <a:ea typeface="Times New Roman"/>
                <a:cs typeface="Times New Roman"/>
                <a:sym typeface="Times New Roman"/>
              </a:rPr>
              <a:t>Tkinter</a:t>
            </a:r>
            <a:endParaRPr b="0" i="0" sz="2400" u="none" cap="none" strike="noStrike">
              <a:solidFill>
                <a:srgbClr val="000000"/>
              </a:solidFill>
              <a:latin typeface="Arial"/>
              <a:ea typeface="Arial"/>
              <a:cs typeface="Arial"/>
              <a:sym typeface="Arial"/>
            </a:endParaRPr>
          </a:p>
          <a:p>
            <a:pPr indent="0" lvl="0" marL="7620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7620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Python Packages:</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NumPy</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PIL</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Tkinter</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OpenCV</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Matplotlib</a:t>
            </a:r>
            <a:endParaRPr b="0" i="0" sz="2400" u="none" cap="none" strike="noStrike">
              <a:solidFill>
                <a:srgbClr val="000000"/>
              </a:solidFill>
              <a:latin typeface="Arial"/>
              <a:ea typeface="Arial"/>
              <a:cs typeface="Arial"/>
              <a:sym typeface="Arial"/>
            </a:endParaRPr>
          </a:p>
          <a:p>
            <a:pPr indent="-342900" lvl="0" marL="4191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Pandas</a:t>
            </a:r>
            <a:endParaRPr b="0" i="0" sz="2400" u="none" cap="none" strike="noStrike">
              <a:solidFill>
                <a:srgbClr val="000000"/>
              </a:solidFill>
              <a:latin typeface="Arial"/>
              <a:ea typeface="Arial"/>
              <a:cs typeface="Arial"/>
              <a:sym typeface="Arial"/>
            </a:endParaRPr>
          </a:p>
          <a:p>
            <a:pPr indent="0" lvl="0" marL="76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76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0" lvl="0" marL="7620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6"/>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53" name="Google Shape;153;p6"/>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54" name="Google Shape;154;p6"/>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55" name="Google Shape;155;p6"/>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56" name="Google Shape;156;p6"/>
          <p:cNvSpPr txBox="1"/>
          <p:nvPr/>
        </p:nvSpPr>
        <p:spPr>
          <a:xfrm>
            <a:off x="1745669" y="2812475"/>
            <a:ext cx="8950036"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FF0000"/>
                </a:solidFill>
                <a:latin typeface="Times New Roman"/>
                <a:ea typeface="Times New Roman"/>
                <a:cs typeface="Times New Roman"/>
                <a:sym typeface="Times New Roman"/>
              </a:rPr>
              <a:t>Use this slide for flow of content.</a:t>
            </a:r>
            <a:endParaRPr b="0" i="0" sz="1400" u="none" cap="none" strike="noStrike">
              <a:solidFill>
                <a:srgbClr val="000000"/>
              </a:solidFill>
              <a:latin typeface="Arial"/>
              <a:ea typeface="Arial"/>
              <a:cs typeface="Arial"/>
              <a:sym typeface="Arial"/>
            </a:endParaRPr>
          </a:p>
        </p:txBody>
      </p:sp>
      <p:graphicFrame>
        <p:nvGraphicFramePr>
          <p:cNvPr id="157" name="Google Shape;157;p6"/>
          <p:cNvGraphicFramePr/>
          <p:nvPr/>
        </p:nvGraphicFramePr>
        <p:xfrm>
          <a:off x="1304912" y="942106"/>
          <a:ext cx="3000000" cy="3000000"/>
        </p:xfrm>
        <a:graphic>
          <a:graphicData uri="http://schemas.openxmlformats.org/drawingml/2006/table">
            <a:tbl>
              <a:tblPr bandRow="1" firstRow="1">
                <a:noFill/>
                <a:tableStyleId>{7395E995-364A-451B-A235-07E5252E970B}</a:tableStyleId>
              </a:tblPr>
              <a:tblGrid>
                <a:gridCol w="4437350"/>
                <a:gridCol w="5544900"/>
              </a:tblGrid>
              <a:tr h="474100">
                <a:tc>
                  <a:txBody>
                    <a:bodyPr/>
                    <a:lstStyle/>
                    <a:p>
                      <a:pPr indent="0" lvl="0" marL="0" marR="0" rtl="0" algn="ctr">
                        <a:lnSpc>
                          <a:spcPct val="100000"/>
                        </a:lnSpc>
                        <a:spcBef>
                          <a:spcPts val="0"/>
                        </a:spcBef>
                        <a:spcAft>
                          <a:spcPts val="0"/>
                        </a:spcAft>
                        <a:buClr>
                          <a:srgbClr val="000000"/>
                        </a:buClr>
                        <a:buSzPts val="2000"/>
                        <a:buFont typeface="Arial"/>
                        <a:buNone/>
                      </a:pPr>
                      <a:r>
                        <a:rPr lang="en-US" sz="2400" u="none" cap="none" strike="noStrike"/>
                        <a:t>Environment </a:t>
                      </a:r>
                      <a:endParaRPr sz="2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400" u="none" cap="none" strike="noStrike"/>
                        <a:t>Specifications</a:t>
                      </a:r>
                      <a:endParaRPr sz="2400" u="none" cap="none" strike="noStrike"/>
                    </a:p>
                  </a:txBody>
                  <a:tcPr marT="45725" marB="45725" marR="91450" marL="91450"/>
                </a:tc>
              </a:tr>
              <a:tr h="2571725">
                <a:tc>
                  <a:txBody>
                    <a:bodyPr/>
                    <a:lstStyle/>
                    <a:p>
                      <a:pPr indent="0" lvl="0" marL="0" marR="0" rtl="0" algn="ctr">
                        <a:lnSpc>
                          <a:spcPct val="100000"/>
                        </a:lnSpc>
                        <a:spcBef>
                          <a:spcPts val="0"/>
                        </a:spcBef>
                        <a:spcAft>
                          <a:spcPts val="0"/>
                        </a:spcAft>
                        <a:buClr>
                          <a:srgbClr val="000000"/>
                        </a:buClr>
                        <a:buSzPts val="2000"/>
                        <a:buFont typeface="Arial"/>
                        <a:buNone/>
                      </a:pPr>
                      <a:r>
                        <a:rPr lang="en-US" sz="2400" u="none" cap="none" strike="noStrike"/>
                        <a:t>Hardware</a:t>
                      </a:r>
                      <a:endParaRPr sz="2400" u="none" cap="none" strike="noStrike"/>
                    </a:p>
                  </a:txBody>
                  <a:tcPr marT="45725" marB="45725" marR="91450" marL="91450" anchor="ctr"/>
                </a:tc>
                <a:tc>
                  <a:txBody>
                    <a:bodyPr/>
                    <a:lstStyle/>
                    <a:p>
                      <a:pPr indent="0" lvl="0" marL="0" marR="0" rtl="0" algn="ctr">
                        <a:lnSpc>
                          <a:spcPct val="200000"/>
                        </a:lnSpc>
                        <a:spcBef>
                          <a:spcPts val="0"/>
                        </a:spcBef>
                        <a:spcAft>
                          <a:spcPts val="0"/>
                        </a:spcAft>
                        <a:buClr>
                          <a:srgbClr val="000000"/>
                        </a:buClr>
                        <a:buSzPts val="2000"/>
                        <a:buFont typeface="Arial"/>
                        <a:buNone/>
                      </a:pPr>
                      <a:r>
                        <a:rPr b="0" lang="en-US" sz="2400" u="none" cap="none" strike="noStrike"/>
                        <a:t>Processor - Intel Core i5</a:t>
                      </a:r>
                      <a:endParaRPr b="0" sz="2400" u="none" cap="none" strike="noStrike"/>
                    </a:p>
                    <a:p>
                      <a:pPr indent="0" lvl="0" marL="0" marR="0" rtl="0" algn="ctr">
                        <a:lnSpc>
                          <a:spcPct val="200000"/>
                        </a:lnSpc>
                        <a:spcBef>
                          <a:spcPts val="0"/>
                        </a:spcBef>
                        <a:spcAft>
                          <a:spcPts val="0"/>
                        </a:spcAft>
                        <a:buClr>
                          <a:srgbClr val="000000"/>
                        </a:buClr>
                        <a:buSzPts val="2000"/>
                        <a:buFont typeface="Arial"/>
                        <a:buNone/>
                      </a:pPr>
                      <a:r>
                        <a:rPr b="0" lang="en-US" sz="2400" u="none" cap="none" strike="noStrike"/>
                        <a:t>Memory(RAM) - 8 GB</a:t>
                      </a:r>
                      <a:endParaRPr b="0" sz="2400" u="none" cap="none" strike="noStrike"/>
                    </a:p>
                    <a:p>
                      <a:pPr indent="0" lvl="0" marL="0" marR="0" rtl="0" algn="ctr">
                        <a:lnSpc>
                          <a:spcPct val="200000"/>
                        </a:lnSpc>
                        <a:spcBef>
                          <a:spcPts val="0"/>
                        </a:spcBef>
                        <a:spcAft>
                          <a:spcPts val="0"/>
                        </a:spcAft>
                        <a:buClr>
                          <a:srgbClr val="000000"/>
                        </a:buClr>
                        <a:buSzPts val="2000"/>
                        <a:buFont typeface="Arial"/>
                        <a:buNone/>
                      </a:pPr>
                      <a:r>
                        <a:rPr b="0" lang="en-US" sz="2400" u="none" cap="none" strike="noStrike"/>
                        <a:t>Storage – I TB</a:t>
                      </a:r>
                      <a:endParaRPr sz="24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400" u="none" cap="none" strike="noStrike"/>
                    </a:p>
                  </a:txBody>
                  <a:tcPr marT="45725" marB="45725" marR="91450" marL="91450" anchor="ctr"/>
                </a:tc>
              </a:tr>
              <a:tr h="1870350">
                <a:tc>
                  <a:txBody>
                    <a:bodyPr/>
                    <a:lstStyle/>
                    <a:p>
                      <a:pPr indent="0" lvl="0" marL="0" marR="0" rtl="0" algn="ctr">
                        <a:lnSpc>
                          <a:spcPct val="100000"/>
                        </a:lnSpc>
                        <a:spcBef>
                          <a:spcPts val="0"/>
                        </a:spcBef>
                        <a:spcAft>
                          <a:spcPts val="0"/>
                        </a:spcAft>
                        <a:buClr>
                          <a:srgbClr val="000000"/>
                        </a:buClr>
                        <a:buSzPts val="2000"/>
                        <a:buFont typeface="Arial"/>
                        <a:buNone/>
                      </a:pPr>
                      <a:r>
                        <a:rPr lang="en-US" sz="2400" u="none" cap="none" strike="noStrike"/>
                        <a:t>Software</a:t>
                      </a:r>
                      <a:endParaRPr sz="2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000"/>
                        <a:buFont typeface="Arial"/>
                        <a:buNone/>
                      </a:pPr>
                      <a:r>
                        <a:rPr b="0" lang="en-US" sz="2400" u="none" cap="none" strike="noStrike"/>
                        <a:t>Python</a:t>
                      </a:r>
                      <a:endParaRPr sz="2400" u="none" cap="none" strike="noStrike"/>
                    </a:p>
                    <a:p>
                      <a:pPr indent="0" lvl="0" marL="0" marR="0" rtl="0" algn="ctr">
                        <a:lnSpc>
                          <a:spcPct val="100000"/>
                        </a:lnSpc>
                        <a:spcBef>
                          <a:spcPts val="0"/>
                        </a:spcBef>
                        <a:spcAft>
                          <a:spcPts val="0"/>
                        </a:spcAft>
                        <a:buClr>
                          <a:srgbClr val="000000"/>
                        </a:buClr>
                        <a:buSzPts val="2000"/>
                        <a:buFont typeface="Arial"/>
                        <a:buNone/>
                      </a:pPr>
                      <a:r>
                        <a:rPr b="0" lang="en-US" sz="2400" u="none" cap="none" strike="noStrike"/>
                        <a:t>OS - Windows 10</a:t>
                      </a:r>
                      <a:endParaRPr sz="2400" u="none" cap="none" strike="noStrike"/>
                    </a:p>
                    <a:p>
                      <a:pPr indent="0" lvl="0" marL="0" marR="0" rtl="0" algn="ctr">
                        <a:lnSpc>
                          <a:spcPct val="100000"/>
                        </a:lnSpc>
                        <a:spcBef>
                          <a:spcPts val="0"/>
                        </a:spcBef>
                        <a:spcAft>
                          <a:spcPts val="0"/>
                        </a:spcAft>
                        <a:buClr>
                          <a:srgbClr val="000000"/>
                        </a:buClr>
                        <a:buSzPts val="2000"/>
                        <a:buFont typeface="Arial"/>
                        <a:buNone/>
                      </a:pPr>
                      <a:r>
                        <a:rPr b="0" lang="en-US" sz="2400" u="none" cap="none" strike="noStrike"/>
                        <a:t>Google Colab</a:t>
                      </a:r>
                      <a:endParaRPr b="0" sz="2400" u="none" cap="none" strike="noStrike"/>
                    </a:p>
                    <a:p>
                      <a:pPr indent="0" lvl="0" marL="0" marR="0" rtl="0" algn="ctr">
                        <a:lnSpc>
                          <a:spcPct val="100000"/>
                        </a:lnSpc>
                        <a:spcBef>
                          <a:spcPts val="0"/>
                        </a:spcBef>
                        <a:spcAft>
                          <a:spcPts val="0"/>
                        </a:spcAft>
                        <a:buClr>
                          <a:srgbClr val="000000"/>
                        </a:buClr>
                        <a:buSzPts val="2000"/>
                        <a:buFont typeface="Arial"/>
                        <a:buNone/>
                      </a:pPr>
                      <a:r>
                        <a:t/>
                      </a:r>
                      <a:endParaRPr sz="2400" u="none" cap="none" strike="noStrike"/>
                    </a:p>
                  </a:txBody>
                  <a:tcPr marT="45725" marB="45725" marR="91450" marL="91450" anchor="ctr"/>
                </a:tc>
              </a:tr>
            </a:tbl>
          </a:graphicData>
        </a:graphic>
      </p:graphicFrame>
      <p:sp>
        <p:nvSpPr>
          <p:cNvPr id="158" name="Google Shape;158;p6"/>
          <p:cNvSpPr txBox="1"/>
          <p:nvPr/>
        </p:nvSpPr>
        <p:spPr>
          <a:xfrm>
            <a:off x="2728925" y="197450"/>
            <a:ext cx="63150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SYSTEM REQUIREMENTS</a:t>
            </a:r>
            <a:endParaRPr b="1" i="0" sz="3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txBox="1"/>
          <p:nvPr>
            <p:ph type="title"/>
          </p:nvPr>
        </p:nvSpPr>
        <p:spPr>
          <a:xfrm>
            <a:off x="838200" y="300425"/>
            <a:ext cx="10515600" cy="864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sz="3000">
                <a:latin typeface="Times New Roman"/>
                <a:ea typeface="Times New Roman"/>
                <a:cs typeface="Times New Roman"/>
                <a:sym typeface="Times New Roman"/>
              </a:rPr>
              <a:t>TIMELINE</a:t>
            </a:r>
            <a:endParaRPr b="1" sz="3000">
              <a:solidFill>
                <a:schemeClr val="dk1"/>
              </a:solidFill>
              <a:latin typeface="Times New Roman"/>
              <a:ea typeface="Times New Roman"/>
              <a:cs typeface="Times New Roman"/>
              <a:sym typeface="Times New Roman"/>
            </a:endParaRPr>
          </a:p>
        </p:txBody>
      </p:sp>
      <p:graphicFrame>
        <p:nvGraphicFramePr>
          <p:cNvPr id="164" name="Google Shape;164;p7"/>
          <p:cNvGraphicFramePr/>
          <p:nvPr/>
        </p:nvGraphicFramePr>
        <p:xfrm>
          <a:off x="1069634" y="1339160"/>
          <a:ext cx="3000000" cy="3000000"/>
        </p:xfrm>
        <a:graphic>
          <a:graphicData uri="http://schemas.openxmlformats.org/drawingml/2006/table">
            <a:tbl>
              <a:tblPr bandRow="1" firstRow="1">
                <a:noFill/>
                <a:tableStyleId>{9FFDD0EA-13EC-4DB0-994F-27284A7DAE0D}</a:tableStyleId>
              </a:tblPr>
              <a:tblGrid>
                <a:gridCol w="3730025"/>
                <a:gridCol w="6322725"/>
              </a:tblGrid>
              <a:tr h="1424625">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Review 0</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Identifying the security need</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System specifications and requirements</a:t>
                      </a:r>
                      <a:endParaRPr sz="2400" u="none" cap="none" strike="noStrike">
                        <a:latin typeface="Times New Roman"/>
                        <a:ea typeface="Times New Roman"/>
                        <a:cs typeface="Times New Roman"/>
                        <a:sym typeface="Times New Roman"/>
                      </a:endParaRPr>
                    </a:p>
                  </a:txBody>
                  <a:tcPr marT="45725" marB="45725" marR="91450" marL="91450" anchor="ctr"/>
                </a:tc>
              </a:tr>
              <a:tr h="1223950">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Review 1</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2400" u="none" cap="none" strike="noStrike">
                          <a:latin typeface="Times New Roman"/>
                          <a:ea typeface="Times New Roman"/>
                          <a:cs typeface="Times New Roman"/>
                          <a:sym typeface="Times New Roman"/>
                        </a:rPr>
                        <a:t>Code Implementation</a:t>
                      </a:r>
                      <a:endParaRPr sz="2400" u="none" cap="none" strike="noStrike"/>
                    </a:p>
                  </a:txBody>
                  <a:tcPr marT="45725" marB="45725" marR="91450" marL="91450" anchor="ctr"/>
                </a:tc>
              </a:tr>
              <a:tr h="1342900">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Review 2</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Applying Arnold transformation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Inclusion of dataset</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t/>
                      </a:r>
                      <a:endParaRPr sz="2400" u="none" cap="none" strike="noStrike">
                        <a:latin typeface="Times New Roman"/>
                        <a:ea typeface="Times New Roman"/>
                        <a:cs typeface="Times New Roman"/>
                        <a:sym typeface="Times New Roman"/>
                      </a:endParaRPr>
                    </a:p>
                  </a:txBody>
                  <a:tcPr marT="45725" marB="45725" marR="91450" marL="91450" anchor="ctr"/>
                </a:tc>
              </a:tr>
              <a:tr h="1128500">
                <a:tc>
                  <a:txBody>
                    <a:bodyPr/>
                    <a:lstStyle/>
                    <a:p>
                      <a:pPr indent="0" lvl="0" marL="0" marR="0" rtl="0" algn="ctr">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Review 3</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Generating UI using Tkinter </a:t>
                      </a:r>
                      <a:endParaRPr sz="2400" u="none" cap="none" strike="noStrike"/>
                    </a:p>
                    <a:p>
                      <a:pPr indent="0" lvl="0" marL="0" marR="0" rtl="0" algn="l">
                        <a:lnSpc>
                          <a:spcPct val="100000"/>
                        </a:lnSpc>
                        <a:spcBef>
                          <a:spcPts val="0"/>
                        </a:spcBef>
                        <a:spcAft>
                          <a:spcPts val="0"/>
                        </a:spcAft>
                        <a:buClr>
                          <a:srgbClr val="000000"/>
                        </a:buClr>
                        <a:buSzPts val="2400"/>
                        <a:buFont typeface="Arial"/>
                        <a:buNone/>
                      </a:pPr>
                      <a:r>
                        <a:rPr lang="en-US" sz="2400" u="none" cap="none" strike="noStrike">
                          <a:latin typeface="Times New Roman"/>
                          <a:ea typeface="Times New Roman"/>
                          <a:cs typeface="Times New Roman"/>
                          <a:sym typeface="Times New Roman"/>
                        </a:rPr>
                        <a:t>Documentation</a:t>
                      </a:r>
                      <a:endParaRPr sz="2400" u="none" cap="none" strike="noStrike">
                        <a:latin typeface="Times New Roman"/>
                        <a:ea typeface="Times New Roman"/>
                        <a:cs typeface="Times New Roman"/>
                        <a:sym typeface="Times New Roman"/>
                      </a:endParaRPr>
                    </a:p>
                  </a:txBody>
                  <a:tcPr marT="45725" marB="45725" marR="91450" marL="91450"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8"/>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0" name="Google Shape;170;p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1" name="Google Shape;171;p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72" name="Google Shape;172;p8"/>
          <p:cNvSpPr txBox="1"/>
          <p:nvPr/>
        </p:nvSpPr>
        <p:spPr>
          <a:xfrm>
            <a:off x="257175" y="385775"/>
            <a:ext cx="11630100" cy="5541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3000" u="none" cap="none" strike="noStrike">
                <a:solidFill>
                  <a:schemeClr val="dk1"/>
                </a:solidFill>
                <a:latin typeface="Times New Roman"/>
                <a:ea typeface="Times New Roman"/>
                <a:cs typeface="Times New Roman"/>
                <a:sym typeface="Times New Roman"/>
              </a:rPr>
              <a:t>REFERENCES</a:t>
            </a:r>
            <a:endParaRPr b="0" i="0" sz="3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400" u="none" cap="none" strike="noStrike">
                <a:solidFill>
                  <a:schemeClr val="dk1"/>
                </a:solidFill>
                <a:latin typeface="Times New Roman"/>
                <a:ea typeface="Times New Roman"/>
                <a:cs typeface="Times New Roman"/>
                <a:sym typeface="Times New Roman"/>
              </a:rPr>
              <a:t>[1]</a:t>
            </a:r>
            <a:r>
              <a:rPr b="0" i="0" lang="en-US" sz="2400" u="sng" cap="none" strike="noStrike">
                <a:solidFill>
                  <a:srgbClr val="002060"/>
                </a:solidFill>
                <a:latin typeface="Times New Roman"/>
                <a:ea typeface="Times New Roman"/>
                <a:cs typeface="Times New Roman"/>
                <a:sym typeface="Times New Roman"/>
                <a:hlinkClick r:id="rId4">
                  <a:extLst>
                    <a:ext uri="{A12FA001-AC4F-418D-AE19-62706E023703}">
                      <ahyp:hlinkClr val="tx"/>
                    </a:ext>
                  </a:extLst>
                </a:hlinkClick>
              </a:rPr>
              <a:t>https://www.researchgate.net/publication/333559334_Integration_of_Biometrics_and_Steganography_A_Comprehensive_Review</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400" u="none" cap="none" strike="noStrike">
                <a:solidFill>
                  <a:schemeClr val="dk1"/>
                </a:solidFill>
                <a:latin typeface="Times New Roman"/>
                <a:ea typeface="Times New Roman"/>
                <a:cs typeface="Times New Roman"/>
                <a:sym typeface="Times New Roman"/>
              </a:rPr>
              <a:t>    [2]</a:t>
            </a:r>
            <a:r>
              <a:rPr b="0" i="0" lang="en-US" sz="2400" u="sng" cap="none" strike="noStrike">
                <a:solidFill>
                  <a:srgbClr val="002060"/>
                </a:solidFill>
                <a:latin typeface="Times New Roman"/>
                <a:ea typeface="Times New Roman"/>
                <a:cs typeface="Times New Roman"/>
                <a:sym typeface="Times New Roman"/>
                <a:hlinkClick r:id="rId5">
                  <a:extLst>
                    <a:ext uri="{A12FA001-AC4F-418D-AE19-62706E023703}">
                      <ahyp:hlinkClr val="tx"/>
                    </a:ext>
                  </a:extLst>
                </a:hlinkClick>
              </a:rPr>
              <a:t>https://www.researchgate.net/publication/325657541_Image_Steganography_Using_Mid_Position_Value_Technique</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400" u="none" cap="none" strike="noStrike">
                <a:solidFill>
                  <a:srgbClr val="002060"/>
                </a:solidFill>
                <a:latin typeface="Times New Roman"/>
                <a:ea typeface="Times New Roman"/>
                <a:cs typeface="Times New Roman"/>
                <a:sym typeface="Times New Roman"/>
              </a:rPr>
              <a:t>[3]</a:t>
            </a:r>
            <a:r>
              <a:rPr b="0" i="0" lang="en-US" sz="2400" u="sng" cap="none" strike="noStrike">
                <a:solidFill>
                  <a:srgbClr val="002060"/>
                </a:solidFill>
                <a:latin typeface="Times New Roman"/>
                <a:ea typeface="Times New Roman"/>
                <a:cs typeface="Times New Roman"/>
                <a:sym typeface="Times New Roman"/>
                <a:hlinkClick r:id="rId6">
                  <a:extLst>
                    <a:ext uri="{A12FA001-AC4F-418D-AE19-62706E023703}">
                      <ahyp:hlinkClr val="tx"/>
                    </a:ext>
                  </a:extLst>
                </a:hlinkClick>
              </a:rPr>
              <a:t>https://www.academia.edu/10228724/FINGERPRINT_BASED_IMAGE_STEGANOGRAPHY_IN_TRANSFORM_DOMAIN</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400" u="none" cap="none" strike="noStrike">
                <a:solidFill>
                  <a:srgbClr val="002060"/>
                </a:solidFill>
                <a:latin typeface="Times New Roman"/>
                <a:ea typeface="Times New Roman"/>
                <a:cs typeface="Times New Roman"/>
                <a:sym typeface="Times New Roman"/>
              </a:rPr>
              <a:t>[4]</a:t>
            </a:r>
            <a:r>
              <a:rPr b="0" i="0" lang="en-US" sz="2400" u="sng" cap="none" strike="noStrike">
                <a:solidFill>
                  <a:srgbClr val="002060"/>
                </a:solidFill>
                <a:latin typeface="Times New Roman"/>
                <a:ea typeface="Times New Roman"/>
                <a:cs typeface="Times New Roman"/>
                <a:sym typeface="Times New Roman"/>
                <a:hlinkClick r:id="rId7">
                  <a:extLst>
                    <a:ext uri="{A12FA001-AC4F-418D-AE19-62706E023703}">
                      <ahyp:hlinkClr val="tx"/>
                    </a:ext>
                  </a:extLst>
                </a:hlinkClick>
              </a:rPr>
              <a:t>http://www.ijstr.org/final-print/dec2019/-Image-Steganography-Using-Lsb.pdf</a:t>
            </a:r>
            <a:endParaRPr b="0" i="0" sz="24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9"/>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78" name="Google Shape;178;p9"/>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9" name="Google Shape;179;p9"/>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sp>
        <p:nvSpPr>
          <p:cNvPr id="180" name="Google Shape;180;p9"/>
          <p:cNvSpPr txBox="1"/>
          <p:nvPr/>
        </p:nvSpPr>
        <p:spPr>
          <a:xfrm>
            <a:off x="888591" y="2875002"/>
            <a:ext cx="10712567"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Times New Roman"/>
                <a:ea typeface="Times New Roman"/>
                <a:cs typeface="Times New Roman"/>
                <a:sym typeface="Times New Roman"/>
              </a:rPr>
              <a:t>Thankyou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uma maheswari</dc:creator>
</cp:coreProperties>
</file>