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7" r:id="rId9"/>
    <p:sldId id="268" r:id="rId10"/>
    <p:sldId id="269" r:id="rId11"/>
    <p:sldId id="270" r:id="rId12"/>
    <p:sldId id="264" r:id="rId13"/>
    <p:sldId id="265" r:id="rId14"/>
    <p:sldId id="266" r:id="rId15"/>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Quattrocento Sans"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j3bZiFEnbaERt73u585F0L8zc0a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B58FD8-073D-4E95-A894-63FC786819C9}">
  <a:tblStyle styleId="{E1B58FD8-073D-4E95-A894-63FC786819C9}"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6BCD14DC-C907-4071-BDF4-FEEF940FA16F}" styleName="Table_1">
    <a:wholeTbl>
      <a:tcTxStyle b="off" i="off">
        <a:font>
          <a:latin typeface="Arial"/>
          <a:ea typeface="Arial"/>
          <a:cs typeface="Arial"/>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d9c28dad76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 name="Google Shape;161;gd9c28dad76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76640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d9c28dad76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 name="Google Shape;161;gd9c28dad76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72151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1" name="Google Shape;19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7" name="Google Shape;19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5" name="Google Shape;20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6" name="Google Shape;10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9" name="Google Shape;13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d9c28dad76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 name="Google Shape;161;gd9c28dad76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d9c28dad76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 name="Google Shape;161;gd9c28dad76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05126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d9c28dad76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 name="Google Shape;161;gd9c28dad76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44637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BECEEA"/>
            </a:gs>
            <a:gs pos="6250">
              <a:srgbClr val="BECEEA"/>
            </a:gs>
            <a:gs pos="6623">
              <a:srgbClr val="B5C7E7"/>
            </a:gs>
            <a:gs pos="35000">
              <a:schemeClr val="lt1"/>
            </a:gs>
            <a:gs pos="60000">
              <a:srgbClr val="F5F7FC"/>
            </a:gs>
            <a:gs pos="100000">
              <a:srgbClr val="D1DCF0"/>
            </a:gs>
          </a:gsLst>
          <a:path path="circle">
            <a:fillToRect t="100000" r="100000"/>
          </a:path>
          <a:tileRect l="-100000" b="-100000"/>
        </a:gra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www.ijstr.org/final-print/dec2019/-Image-Steganography-Using-Lsb.pdf"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www.academia.edu/10228724/FINGERPRINT_BASED_IMAGE_STEGANOGRAPHY_IN_TRANSFORM_DOMAIN" TargetMode="External"/><Relationship Id="rId5" Type="http://schemas.openxmlformats.org/officeDocument/2006/relationships/hyperlink" Target="https://www.researchgate.net/publication/325657541_Image_Steganography_Using_Mid_Position_Value_Technique" TargetMode="External"/><Relationship Id="rId4" Type="http://schemas.openxmlformats.org/officeDocument/2006/relationships/hyperlink" Target="https://www.researchgate.net/publication/333559334_Integration_of_Biometrics_and_Steganography_A_Comprehensive_Review"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Times New Roman"/>
                <a:ea typeface="Times New Roman"/>
                <a:cs typeface="Times New Roman"/>
                <a:sym typeface="Times New Roman"/>
              </a:rPr>
              <a:t>BVRIT HYDERABAD College of Engineering for Women</a:t>
            </a:r>
            <a:endParaRPr sz="1400" b="0" i="0" u="none" strike="noStrike" cap="none">
              <a:solidFill>
                <a:srgbClr val="000000"/>
              </a:solidFill>
              <a:latin typeface="Arial"/>
              <a:ea typeface="Arial"/>
              <a:cs typeface="Arial"/>
              <a:sym typeface="Arial"/>
            </a:endParaRPr>
          </a:p>
        </p:txBody>
      </p:sp>
      <p:sp>
        <p:nvSpPr>
          <p:cNvPr id="89" name="Google Shape;89;p1"/>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rgbClr val="FFFFFF"/>
              </a:solidFill>
              <a:latin typeface="Times New Roman"/>
              <a:ea typeface="Times New Roman"/>
              <a:cs typeface="Times New Roman"/>
              <a:sym typeface="Times New Roman"/>
            </a:endParaRPr>
          </a:p>
        </p:txBody>
      </p:sp>
      <p:pic>
        <p:nvPicPr>
          <p:cNvPr id="90" name="Google Shape;90;p1"/>
          <p:cNvPicPr preferRelativeResize="0"/>
          <p:nvPr/>
        </p:nvPicPr>
        <p:blipFill rotWithShape="1">
          <a:blip r:embed="rId3">
            <a:alphaModFix/>
          </a:blip>
          <a:srcRect/>
          <a:stretch/>
        </p:blipFill>
        <p:spPr>
          <a:xfrm>
            <a:off x="11063435" y="-63218"/>
            <a:ext cx="1075446" cy="1075446"/>
          </a:xfrm>
          <a:prstGeom prst="rect">
            <a:avLst/>
          </a:prstGeom>
          <a:noFill/>
          <a:ln>
            <a:noFill/>
          </a:ln>
        </p:spPr>
      </p:pic>
      <p:sp>
        <p:nvSpPr>
          <p:cNvPr id="91" name="Google Shape;91;p1"/>
          <p:cNvSpPr txBox="1"/>
          <p:nvPr/>
        </p:nvSpPr>
        <p:spPr>
          <a:xfrm>
            <a:off x="352500" y="1849350"/>
            <a:ext cx="11487000" cy="4402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rgbClr val="0000FF"/>
                </a:solidFill>
                <a:latin typeface="Times New Roman"/>
                <a:ea typeface="Times New Roman"/>
                <a:cs typeface="Times New Roman"/>
                <a:sym typeface="Times New Roman"/>
              </a:rPr>
              <a:t>BIOMETRIC STEGANOGRAPHY USING MID POSITION VALUE TECHNIQUE</a:t>
            </a:r>
            <a:endParaRPr sz="1400" b="0" i="0" u="none" strike="noStrike" cap="none" dirty="0">
              <a:solidFill>
                <a:srgbClr val="0000FF"/>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800"/>
              <a:buFont typeface="Arial"/>
              <a:buNone/>
            </a:pPr>
            <a:endParaRPr sz="28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Date: </a:t>
            </a:r>
            <a:r>
              <a:rPr lang="en-US" sz="2400" b="1">
                <a:solidFill>
                  <a:schemeClr val="dk1"/>
                </a:solidFill>
                <a:latin typeface="Times New Roman"/>
                <a:ea typeface="Times New Roman"/>
                <a:cs typeface="Times New Roman"/>
                <a:sym typeface="Times New Roman"/>
              </a:rPr>
              <a:t>17</a:t>
            </a:r>
            <a:r>
              <a:rPr lang="en-US" sz="2400" b="1" i="0" u="none" strike="noStrike" cap="none">
                <a:solidFill>
                  <a:schemeClr val="dk1"/>
                </a:solidFill>
                <a:latin typeface="Times New Roman"/>
                <a:ea typeface="Times New Roman"/>
                <a:cs typeface="Times New Roman"/>
                <a:sym typeface="Times New Roman"/>
              </a:rPr>
              <a:t> </a:t>
            </a:r>
            <a:r>
              <a:rPr lang="en-US" sz="2400" b="1">
                <a:solidFill>
                  <a:schemeClr val="dk1"/>
                </a:solidFill>
                <a:latin typeface="Times New Roman"/>
                <a:ea typeface="Times New Roman"/>
                <a:cs typeface="Times New Roman"/>
                <a:sym typeface="Times New Roman"/>
              </a:rPr>
              <a:t>May</a:t>
            </a:r>
            <a:r>
              <a:rPr lang="en-US" sz="2400" b="1" i="0" u="none" strike="noStrike" cap="none">
                <a:solidFill>
                  <a:schemeClr val="dk1"/>
                </a:solidFill>
                <a:latin typeface="Times New Roman"/>
                <a:ea typeface="Times New Roman"/>
                <a:cs typeface="Times New Roman"/>
                <a:sym typeface="Times New Roman"/>
              </a:rPr>
              <a:t> 2021</a:t>
            </a:r>
            <a:endParaRPr sz="24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Arial"/>
              <a:buNone/>
            </a:pPr>
            <a:r>
              <a:rPr lang="en-US" sz="2400" b="1" i="0" u="none" strike="noStrike" cap="none" dirty="0">
                <a:solidFill>
                  <a:schemeClr val="dk1"/>
                </a:solidFill>
                <a:latin typeface="Times New Roman"/>
                <a:ea typeface="Times New Roman"/>
                <a:cs typeface="Times New Roman"/>
                <a:sym typeface="Times New Roman"/>
              </a:rPr>
              <a:t>BADAVATH KAVERI	: 17WH1A0502</a:t>
            </a:r>
            <a:endParaRPr sz="24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chemeClr val="dk1"/>
                </a:solidFill>
                <a:latin typeface="Times New Roman"/>
                <a:ea typeface="Times New Roman"/>
                <a:cs typeface="Times New Roman"/>
                <a:sym typeface="Times New Roman"/>
              </a:rPr>
              <a:t>N UMA MAHESWARI	: 17WH1A0527</a:t>
            </a: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Arial"/>
              <a:buNone/>
            </a:pPr>
            <a:r>
              <a:rPr lang="en-US" sz="2400" b="1" i="0" u="none" strike="noStrike" cap="none" dirty="0">
                <a:solidFill>
                  <a:schemeClr val="dk1"/>
                </a:solidFill>
                <a:latin typeface="Times New Roman"/>
                <a:ea typeface="Times New Roman"/>
                <a:cs typeface="Times New Roman"/>
                <a:sym typeface="Times New Roman"/>
              </a:rPr>
              <a:t>V SATYA KRISHNA	: 17WH1A0544</a:t>
            </a:r>
            <a:endParaRPr sz="14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400"/>
              <a:buFont typeface="Arial"/>
              <a:buNone/>
            </a:pPr>
            <a:endParaRPr sz="1400" b="0" i="0" u="none" strike="noStrike" cap="none" dirty="0">
              <a:solidFill>
                <a:srgbClr val="000000"/>
              </a:solidFill>
              <a:latin typeface="Times New Roman"/>
              <a:ea typeface="Times New Roman"/>
              <a:cs typeface="Times New Roman"/>
              <a:sym typeface="Times New Roman"/>
            </a:endParaRPr>
          </a:p>
          <a:p>
            <a:pPr marL="5029200" marR="0" lvl="0" indent="457200" algn="l" rtl="0">
              <a:lnSpc>
                <a:spcPct val="100000"/>
              </a:lnSpc>
              <a:spcBef>
                <a:spcPts val="0"/>
              </a:spcBef>
              <a:spcAft>
                <a:spcPts val="0"/>
              </a:spcAft>
              <a:buClr>
                <a:schemeClr val="dk1"/>
              </a:buClr>
              <a:buSzPts val="1400"/>
              <a:buFont typeface="Arial"/>
              <a:buNone/>
            </a:pPr>
            <a:endParaRPr sz="1400" b="0" i="0" u="none" strike="noStrike" cap="none" dirty="0">
              <a:solidFill>
                <a:srgbClr val="000000"/>
              </a:solidFill>
              <a:latin typeface="Times New Roman"/>
              <a:ea typeface="Times New Roman"/>
              <a:cs typeface="Times New Roman"/>
              <a:sym typeface="Times New Roman"/>
            </a:endParaRPr>
          </a:p>
          <a:p>
            <a:pPr marL="5029200" marR="0" lvl="0" indent="457200" algn="l" rtl="0">
              <a:lnSpc>
                <a:spcPct val="100000"/>
              </a:lnSpc>
              <a:spcBef>
                <a:spcPts val="0"/>
              </a:spcBef>
              <a:spcAft>
                <a:spcPts val="0"/>
              </a:spcAft>
              <a:buClr>
                <a:schemeClr val="dk1"/>
              </a:buClr>
              <a:buSzPts val="2400"/>
              <a:buFont typeface="Arial"/>
              <a:buNone/>
            </a:pPr>
            <a:r>
              <a:rPr lang="en-US" sz="2400" b="1" i="0" u="none" strike="noStrike" cap="none" dirty="0">
                <a:solidFill>
                  <a:schemeClr val="dk1"/>
                </a:solidFill>
                <a:latin typeface="Times New Roman"/>
                <a:ea typeface="Times New Roman"/>
                <a:cs typeface="Times New Roman"/>
                <a:sym typeface="Times New Roman"/>
              </a:rPr>
              <a:t>Internal Guide: Ms. C JAGADEESWARI</a:t>
            </a:r>
            <a:endParaRPr sz="1400" b="0" i="0" u="none" strike="noStrike" cap="none" dirty="0">
              <a:solidFill>
                <a:srgbClr val="000000"/>
              </a:solidFill>
              <a:latin typeface="Times New Roman"/>
              <a:ea typeface="Times New Roman"/>
              <a:cs typeface="Times New Roman"/>
              <a:sym typeface="Times New Roman"/>
            </a:endParaRPr>
          </a:p>
          <a:p>
            <a:pPr marL="5029200" marR="0" lvl="0" indent="457200" algn="l" rtl="0">
              <a:lnSpc>
                <a:spcPct val="100000"/>
              </a:lnSpc>
              <a:spcBef>
                <a:spcPts val="0"/>
              </a:spcBef>
              <a:spcAft>
                <a:spcPts val="0"/>
              </a:spcAft>
              <a:buClr>
                <a:schemeClr val="dk1"/>
              </a:buClr>
              <a:buSzPts val="2400"/>
              <a:buFont typeface="Arial"/>
              <a:buNone/>
            </a:pPr>
            <a:r>
              <a:rPr lang="en-US" sz="2400" b="1" i="0" u="none" strike="noStrike" cap="none" dirty="0">
                <a:solidFill>
                  <a:schemeClr val="dk1"/>
                </a:solidFill>
                <a:latin typeface="Times New Roman"/>
                <a:ea typeface="Times New Roman"/>
                <a:cs typeface="Times New Roman"/>
                <a:sym typeface="Times New Roman"/>
              </a:rPr>
              <a:t>Designation: Assistant Professor</a:t>
            </a:r>
            <a:endParaRPr sz="3200" b="1" i="0" u="none" strike="noStrike" cap="none" dirty="0">
              <a:solidFill>
                <a:schemeClr val="dk1"/>
              </a:solidFill>
              <a:latin typeface="Times New Roman"/>
              <a:ea typeface="Times New Roman"/>
              <a:cs typeface="Times New Roman"/>
              <a:sym typeface="Times New Roman"/>
            </a:endParaRPr>
          </a:p>
        </p:txBody>
      </p:sp>
      <p:sp>
        <p:nvSpPr>
          <p:cNvPr id="92" name="Google Shape;92;p1"/>
          <p:cNvSpPr/>
          <p:nvPr/>
        </p:nvSpPr>
        <p:spPr>
          <a:xfrm>
            <a:off x="0" y="1058306"/>
            <a:ext cx="12192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3000" b="1" i="0" u="none" strike="noStrike" cap="none">
                <a:solidFill>
                  <a:schemeClr val="dk1"/>
                </a:solidFill>
                <a:latin typeface="Times New Roman"/>
                <a:ea typeface="Times New Roman"/>
                <a:cs typeface="Times New Roman"/>
                <a:sym typeface="Times New Roman"/>
              </a:rPr>
              <a:t>Department of Computer Science &amp; Engineering</a:t>
            </a:r>
            <a:endParaRPr sz="30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gd9c28dad76_0_6"/>
          <p:cNvPicPr preferRelativeResize="0"/>
          <p:nvPr/>
        </p:nvPicPr>
        <p:blipFill rotWithShape="1">
          <a:blip r:embed="rId3">
            <a:alphaModFix/>
          </a:blip>
          <a:srcRect/>
          <a:stretch/>
        </p:blipFill>
        <p:spPr>
          <a:xfrm>
            <a:off x="11063435" y="-63218"/>
            <a:ext cx="1075446" cy="1075446"/>
          </a:xfrm>
          <a:prstGeom prst="rect">
            <a:avLst/>
          </a:prstGeom>
          <a:noFill/>
          <a:ln>
            <a:noFill/>
          </a:ln>
        </p:spPr>
      </p:pic>
      <p:sp>
        <p:nvSpPr>
          <p:cNvPr id="164" name="Google Shape;164;gd9c28dad76_0_6"/>
          <p:cNvSpPr txBox="1"/>
          <p:nvPr/>
        </p:nvSpPr>
        <p:spPr>
          <a:xfrm>
            <a:off x="53119" y="92883"/>
            <a:ext cx="9746100" cy="629100"/>
          </a:xfrm>
          <a:prstGeom prst="rect">
            <a:avLst/>
          </a:prstGeom>
          <a:noFill/>
          <a:ln>
            <a:noFill/>
          </a:ln>
        </p:spPr>
        <p:txBody>
          <a:bodyPr spcFirstLastPara="1" wrap="square" lIns="0" tIns="13325" rIns="0" bIns="0" anchor="ctr" anchorCtr="0">
            <a:spAutoFit/>
          </a:bodyPr>
          <a:lstStyle/>
          <a:p>
            <a:pPr marL="12700" marR="0" lvl="0" indent="0" algn="l" rtl="0">
              <a:lnSpc>
                <a:spcPct val="100000"/>
              </a:lnSpc>
              <a:spcBef>
                <a:spcPts val="0"/>
              </a:spcBef>
              <a:spcAft>
                <a:spcPts val="0"/>
              </a:spcAft>
              <a:buClr>
                <a:srgbClr val="C00000"/>
              </a:buClr>
              <a:buSzPts val="4000"/>
              <a:buFont typeface="Times New Roman"/>
              <a:buNone/>
            </a:pPr>
            <a:r>
              <a:rPr lang="en-US" sz="4000" b="1" i="0" u="none" strike="noStrike" cap="none">
                <a:solidFill>
                  <a:srgbClr val="C00000"/>
                </a:solidFill>
                <a:latin typeface="Times New Roman"/>
                <a:ea typeface="Times New Roman"/>
                <a:cs typeface="Times New Roman"/>
                <a:sym typeface="Times New Roman"/>
              </a:rPr>
              <a:t>Why Should I Study this course?</a:t>
            </a:r>
            <a:endParaRPr sz="4000" b="1" i="0" u="none" strike="noStrike" cap="none">
              <a:solidFill>
                <a:srgbClr val="C00000"/>
              </a:solidFill>
              <a:latin typeface="Times New Roman"/>
              <a:ea typeface="Times New Roman"/>
              <a:cs typeface="Times New Roman"/>
              <a:sym typeface="Times New Roman"/>
            </a:endParaRPr>
          </a:p>
        </p:txBody>
      </p:sp>
      <p:sp>
        <p:nvSpPr>
          <p:cNvPr id="165" name="Google Shape;165;gd9c28dad76_0_6"/>
          <p:cNvSpPr txBox="1"/>
          <p:nvPr/>
        </p:nvSpPr>
        <p:spPr>
          <a:xfrm>
            <a:off x="165517" y="1343854"/>
            <a:ext cx="11862300" cy="492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US" sz="2600" b="1" i="0" u="none" strike="noStrike" cap="none">
                <a:solidFill>
                  <a:schemeClr val="dk1"/>
                </a:solidFill>
                <a:latin typeface="Times New Roman"/>
                <a:ea typeface="Times New Roman"/>
                <a:cs typeface="Times New Roman"/>
                <a:sym typeface="Times New Roman"/>
              </a:rPr>
              <a:t>Examples</a:t>
            </a:r>
            <a:endParaRPr sz="1400" b="0" i="0" u="none" strike="noStrike" cap="none">
              <a:solidFill>
                <a:srgbClr val="000000"/>
              </a:solidFill>
              <a:latin typeface="Arial"/>
              <a:ea typeface="Arial"/>
              <a:cs typeface="Arial"/>
              <a:sym typeface="Arial"/>
            </a:endParaRPr>
          </a:p>
        </p:txBody>
      </p:sp>
      <p:sp>
        <p:nvSpPr>
          <p:cNvPr id="166" name="Google Shape;166;gd9c28dad76_0_6"/>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Times New Roman"/>
                <a:ea typeface="Times New Roman"/>
                <a:cs typeface="Times New Roman"/>
                <a:sym typeface="Times New Roman"/>
              </a:rPr>
              <a:t>BVRIT HYDERABAD College of Engineering for Women</a:t>
            </a:r>
            <a:endParaRPr sz="1400" b="0" i="0" u="none" strike="noStrike" cap="none">
              <a:solidFill>
                <a:srgbClr val="000000"/>
              </a:solidFill>
              <a:latin typeface="Arial"/>
              <a:ea typeface="Arial"/>
              <a:cs typeface="Arial"/>
              <a:sym typeface="Arial"/>
            </a:endParaRPr>
          </a:p>
        </p:txBody>
      </p:sp>
      <p:sp>
        <p:nvSpPr>
          <p:cNvPr id="167" name="Google Shape;167;gd9c28dad76_0_6"/>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rgbClr val="FFFFFF"/>
              </a:solidFill>
              <a:latin typeface="Times New Roman"/>
              <a:ea typeface="Times New Roman"/>
              <a:cs typeface="Times New Roman"/>
              <a:sym typeface="Times New Roman"/>
            </a:endParaRPr>
          </a:p>
        </p:txBody>
      </p:sp>
      <p:pic>
        <p:nvPicPr>
          <p:cNvPr id="168" name="Google Shape;168;gd9c28dad76_0_6"/>
          <p:cNvPicPr preferRelativeResize="0"/>
          <p:nvPr/>
        </p:nvPicPr>
        <p:blipFill rotWithShape="1">
          <a:blip r:embed="rId4">
            <a:alphaModFix/>
          </a:blip>
          <a:srcRect/>
          <a:stretch/>
        </p:blipFill>
        <p:spPr>
          <a:xfrm>
            <a:off x="0" y="0"/>
            <a:ext cx="12192000" cy="6858000"/>
          </a:xfrm>
          <a:prstGeom prst="rect">
            <a:avLst/>
          </a:prstGeom>
          <a:noFill/>
          <a:ln>
            <a:noFill/>
          </a:ln>
        </p:spPr>
      </p:pic>
      <p:sp>
        <p:nvSpPr>
          <p:cNvPr id="169" name="Google Shape;169;gd9c28dad76_0_6"/>
          <p:cNvSpPr txBox="1"/>
          <p:nvPr/>
        </p:nvSpPr>
        <p:spPr>
          <a:xfrm>
            <a:off x="728675" y="407433"/>
            <a:ext cx="10872600" cy="5748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3000" b="1" i="0" u="none" strike="noStrike" cap="none" dirty="0">
                <a:solidFill>
                  <a:schemeClr val="dk1"/>
                </a:solidFill>
                <a:latin typeface="Times New Roman"/>
                <a:ea typeface="Times New Roman"/>
                <a:cs typeface="Times New Roman"/>
                <a:sym typeface="Times New Roman"/>
              </a:rPr>
              <a:t>IMPLEMENTATION</a:t>
            </a:r>
            <a:endParaRPr sz="30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chemeClr val="dk1"/>
                </a:solidFill>
                <a:latin typeface="Quattrocento Sans"/>
                <a:ea typeface="Quattrocento Sans"/>
                <a:cs typeface="Quattrocento Sans"/>
                <a:sym typeface="Quattrocento Sans"/>
              </a:rPr>
              <a:t> </a:t>
            </a:r>
            <a:endParaRPr sz="2000" b="0" i="0" u="none" strike="noStrike" cap="none" dirty="0">
              <a:solidFill>
                <a:schemeClr val="dk1"/>
              </a:solidFill>
              <a:latin typeface="Quattrocento Sans"/>
              <a:ea typeface="Quattrocento Sans"/>
              <a:cs typeface="Quattrocento Sans"/>
              <a:sym typeface="Quattrocento Sans"/>
            </a:endParaRPr>
          </a:p>
          <a:p>
            <a:pPr marL="7620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7620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7620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dirty="0">
              <a:solidFill>
                <a:srgbClr val="FF0000"/>
              </a:solidFill>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F5465F1E-A1BD-499B-9E98-B2A8142E3CC9}"/>
              </a:ext>
            </a:extLst>
          </p:cNvPr>
          <p:cNvPicPr>
            <a:picLocks noChangeAspect="1"/>
          </p:cNvPicPr>
          <p:nvPr/>
        </p:nvPicPr>
        <p:blipFill>
          <a:blip r:embed="rId5"/>
          <a:stretch>
            <a:fillRect/>
          </a:stretch>
        </p:blipFill>
        <p:spPr>
          <a:xfrm>
            <a:off x="2419932" y="1590004"/>
            <a:ext cx="7490086" cy="4254216"/>
          </a:xfrm>
          <a:prstGeom prst="rect">
            <a:avLst/>
          </a:prstGeom>
        </p:spPr>
      </p:pic>
    </p:spTree>
    <p:extLst>
      <p:ext uri="{BB962C8B-B14F-4D97-AF65-F5344CB8AC3E}">
        <p14:creationId xmlns:p14="http://schemas.microsoft.com/office/powerpoint/2010/main" val="614670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gd9c28dad76_0_6"/>
          <p:cNvPicPr preferRelativeResize="0"/>
          <p:nvPr/>
        </p:nvPicPr>
        <p:blipFill rotWithShape="1">
          <a:blip r:embed="rId3">
            <a:alphaModFix/>
          </a:blip>
          <a:srcRect/>
          <a:stretch/>
        </p:blipFill>
        <p:spPr>
          <a:xfrm>
            <a:off x="11063435" y="-63218"/>
            <a:ext cx="1075446" cy="1075446"/>
          </a:xfrm>
          <a:prstGeom prst="rect">
            <a:avLst/>
          </a:prstGeom>
          <a:noFill/>
          <a:ln>
            <a:noFill/>
          </a:ln>
        </p:spPr>
      </p:pic>
      <p:sp>
        <p:nvSpPr>
          <p:cNvPr id="164" name="Google Shape;164;gd9c28dad76_0_6"/>
          <p:cNvSpPr txBox="1"/>
          <p:nvPr/>
        </p:nvSpPr>
        <p:spPr>
          <a:xfrm>
            <a:off x="53119" y="92883"/>
            <a:ext cx="9746100" cy="629100"/>
          </a:xfrm>
          <a:prstGeom prst="rect">
            <a:avLst/>
          </a:prstGeom>
          <a:noFill/>
          <a:ln>
            <a:noFill/>
          </a:ln>
        </p:spPr>
        <p:txBody>
          <a:bodyPr spcFirstLastPara="1" wrap="square" lIns="0" tIns="13325" rIns="0" bIns="0" anchor="ctr" anchorCtr="0">
            <a:spAutoFit/>
          </a:bodyPr>
          <a:lstStyle/>
          <a:p>
            <a:pPr marL="12700" marR="0" lvl="0" indent="0" algn="l" rtl="0">
              <a:lnSpc>
                <a:spcPct val="100000"/>
              </a:lnSpc>
              <a:spcBef>
                <a:spcPts val="0"/>
              </a:spcBef>
              <a:spcAft>
                <a:spcPts val="0"/>
              </a:spcAft>
              <a:buClr>
                <a:srgbClr val="C00000"/>
              </a:buClr>
              <a:buSzPts val="4000"/>
              <a:buFont typeface="Times New Roman"/>
              <a:buNone/>
            </a:pPr>
            <a:r>
              <a:rPr lang="en-US" sz="4000" b="1" i="0" u="none" strike="noStrike" cap="none">
                <a:solidFill>
                  <a:srgbClr val="C00000"/>
                </a:solidFill>
                <a:latin typeface="Times New Roman"/>
                <a:ea typeface="Times New Roman"/>
                <a:cs typeface="Times New Roman"/>
                <a:sym typeface="Times New Roman"/>
              </a:rPr>
              <a:t>Why Should I Study this course?</a:t>
            </a:r>
            <a:endParaRPr sz="4000" b="1" i="0" u="none" strike="noStrike" cap="none">
              <a:solidFill>
                <a:srgbClr val="C00000"/>
              </a:solidFill>
              <a:latin typeface="Times New Roman"/>
              <a:ea typeface="Times New Roman"/>
              <a:cs typeface="Times New Roman"/>
              <a:sym typeface="Times New Roman"/>
            </a:endParaRPr>
          </a:p>
        </p:txBody>
      </p:sp>
      <p:sp>
        <p:nvSpPr>
          <p:cNvPr id="165" name="Google Shape;165;gd9c28dad76_0_6"/>
          <p:cNvSpPr txBox="1"/>
          <p:nvPr/>
        </p:nvSpPr>
        <p:spPr>
          <a:xfrm>
            <a:off x="165517" y="1343854"/>
            <a:ext cx="11862300" cy="492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US" sz="2600" b="1" i="0" u="none" strike="noStrike" cap="none">
                <a:solidFill>
                  <a:schemeClr val="dk1"/>
                </a:solidFill>
                <a:latin typeface="Times New Roman"/>
                <a:ea typeface="Times New Roman"/>
                <a:cs typeface="Times New Roman"/>
                <a:sym typeface="Times New Roman"/>
              </a:rPr>
              <a:t>Examples</a:t>
            </a:r>
            <a:endParaRPr sz="1400" b="0" i="0" u="none" strike="noStrike" cap="none">
              <a:solidFill>
                <a:srgbClr val="000000"/>
              </a:solidFill>
              <a:latin typeface="Arial"/>
              <a:ea typeface="Arial"/>
              <a:cs typeface="Arial"/>
              <a:sym typeface="Arial"/>
            </a:endParaRPr>
          </a:p>
        </p:txBody>
      </p:sp>
      <p:sp>
        <p:nvSpPr>
          <p:cNvPr id="166" name="Google Shape;166;gd9c28dad76_0_6"/>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Times New Roman"/>
                <a:ea typeface="Times New Roman"/>
                <a:cs typeface="Times New Roman"/>
                <a:sym typeface="Times New Roman"/>
              </a:rPr>
              <a:t>BVRIT HYDERABAD College of Engineering for Women</a:t>
            </a:r>
            <a:endParaRPr sz="1400" b="0" i="0" u="none" strike="noStrike" cap="none">
              <a:solidFill>
                <a:srgbClr val="000000"/>
              </a:solidFill>
              <a:latin typeface="Arial"/>
              <a:ea typeface="Arial"/>
              <a:cs typeface="Arial"/>
              <a:sym typeface="Arial"/>
            </a:endParaRPr>
          </a:p>
        </p:txBody>
      </p:sp>
      <p:sp>
        <p:nvSpPr>
          <p:cNvPr id="167" name="Google Shape;167;gd9c28dad76_0_6"/>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rgbClr val="FFFFFF"/>
              </a:solidFill>
              <a:latin typeface="Times New Roman"/>
              <a:ea typeface="Times New Roman"/>
              <a:cs typeface="Times New Roman"/>
              <a:sym typeface="Times New Roman"/>
            </a:endParaRPr>
          </a:p>
        </p:txBody>
      </p:sp>
      <p:pic>
        <p:nvPicPr>
          <p:cNvPr id="168" name="Google Shape;168;gd9c28dad76_0_6"/>
          <p:cNvPicPr preferRelativeResize="0"/>
          <p:nvPr/>
        </p:nvPicPr>
        <p:blipFill rotWithShape="1">
          <a:blip r:embed="rId4">
            <a:alphaModFix/>
          </a:blip>
          <a:srcRect/>
          <a:stretch/>
        </p:blipFill>
        <p:spPr>
          <a:xfrm>
            <a:off x="0" y="0"/>
            <a:ext cx="12192000" cy="6858000"/>
          </a:xfrm>
          <a:prstGeom prst="rect">
            <a:avLst/>
          </a:prstGeom>
          <a:noFill/>
          <a:ln>
            <a:noFill/>
          </a:ln>
        </p:spPr>
      </p:pic>
      <p:sp>
        <p:nvSpPr>
          <p:cNvPr id="169" name="Google Shape;169;gd9c28dad76_0_6"/>
          <p:cNvSpPr txBox="1"/>
          <p:nvPr/>
        </p:nvSpPr>
        <p:spPr>
          <a:xfrm>
            <a:off x="728675" y="407433"/>
            <a:ext cx="10872600" cy="5748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3000" b="1" i="0" u="none" strike="noStrike" cap="none" dirty="0">
                <a:solidFill>
                  <a:schemeClr val="dk1"/>
                </a:solidFill>
                <a:latin typeface="Times New Roman"/>
                <a:ea typeface="Times New Roman"/>
                <a:cs typeface="Times New Roman"/>
                <a:sym typeface="Times New Roman"/>
              </a:rPr>
              <a:t>IMPLEMENTATION</a:t>
            </a:r>
            <a:endParaRPr sz="30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chemeClr val="dk1"/>
                </a:solidFill>
                <a:latin typeface="Quattrocento Sans"/>
                <a:ea typeface="Quattrocento Sans"/>
                <a:cs typeface="Quattrocento Sans"/>
                <a:sym typeface="Quattrocento Sans"/>
              </a:rPr>
              <a:t> </a:t>
            </a:r>
            <a:endParaRPr sz="2000" b="0" i="0" u="none" strike="noStrike" cap="none" dirty="0">
              <a:solidFill>
                <a:schemeClr val="dk1"/>
              </a:solidFill>
              <a:latin typeface="Quattrocento Sans"/>
              <a:ea typeface="Quattrocento Sans"/>
              <a:cs typeface="Quattrocento Sans"/>
              <a:sym typeface="Quattrocento Sans"/>
            </a:endParaRPr>
          </a:p>
          <a:p>
            <a:pPr marL="7620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7620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7620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dirty="0">
              <a:solidFill>
                <a:srgbClr val="FF0000"/>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498A9448-3FCE-4661-85A7-07A9A99AC994}"/>
              </a:ext>
            </a:extLst>
          </p:cNvPr>
          <p:cNvPicPr>
            <a:picLocks noChangeAspect="1"/>
          </p:cNvPicPr>
          <p:nvPr/>
        </p:nvPicPr>
        <p:blipFill>
          <a:blip r:embed="rId5"/>
          <a:stretch>
            <a:fillRect/>
          </a:stretch>
        </p:blipFill>
        <p:spPr>
          <a:xfrm>
            <a:off x="2287857" y="1590004"/>
            <a:ext cx="7754235" cy="4535682"/>
          </a:xfrm>
          <a:prstGeom prst="rect">
            <a:avLst/>
          </a:prstGeom>
        </p:spPr>
      </p:pic>
    </p:spTree>
    <p:extLst>
      <p:ext uri="{BB962C8B-B14F-4D97-AF65-F5344CB8AC3E}">
        <p14:creationId xmlns:p14="http://schemas.microsoft.com/office/powerpoint/2010/main" val="1315011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7"/>
          <p:cNvSpPr txBox="1">
            <a:spLocks noGrp="1"/>
          </p:cNvSpPr>
          <p:nvPr>
            <p:ph type="title"/>
          </p:nvPr>
        </p:nvSpPr>
        <p:spPr>
          <a:xfrm>
            <a:off x="838200" y="300425"/>
            <a:ext cx="10515600" cy="864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sz="3000" b="1">
                <a:latin typeface="Times New Roman"/>
                <a:ea typeface="Times New Roman"/>
                <a:cs typeface="Times New Roman"/>
                <a:sym typeface="Times New Roman"/>
              </a:rPr>
              <a:t>TIMELINE</a:t>
            </a:r>
            <a:endParaRPr sz="3000" b="1">
              <a:solidFill>
                <a:schemeClr val="dk1"/>
              </a:solidFill>
              <a:latin typeface="Times New Roman"/>
              <a:ea typeface="Times New Roman"/>
              <a:cs typeface="Times New Roman"/>
              <a:sym typeface="Times New Roman"/>
            </a:endParaRPr>
          </a:p>
        </p:txBody>
      </p:sp>
      <p:graphicFrame>
        <p:nvGraphicFramePr>
          <p:cNvPr id="194" name="Google Shape;194;p7"/>
          <p:cNvGraphicFramePr/>
          <p:nvPr/>
        </p:nvGraphicFramePr>
        <p:xfrm>
          <a:off x="1069634" y="1339160"/>
          <a:ext cx="10052750" cy="5119975"/>
        </p:xfrm>
        <a:graphic>
          <a:graphicData uri="http://schemas.openxmlformats.org/drawingml/2006/table">
            <a:tbl>
              <a:tblPr firstRow="1" bandRow="1">
                <a:noFill/>
                <a:tableStyleId>{6BCD14DC-C907-4071-BDF4-FEEF940FA16F}</a:tableStyleId>
              </a:tblPr>
              <a:tblGrid>
                <a:gridCol w="3730025">
                  <a:extLst>
                    <a:ext uri="{9D8B030D-6E8A-4147-A177-3AD203B41FA5}">
                      <a16:colId xmlns:a16="http://schemas.microsoft.com/office/drawing/2014/main" val="20000"/>
                    </a:ext>
                  </a:extLst>
                </a:gridCol>
                <a:gridCol w="6322725">
                  <a:extLst>
                    <a:ext uri="{9D8B030D-6E8A-4147-A177-3AD203B41FA5}">
                      <a16:colId xmlns:a16="http://schemas.microsoft.com/office/drawing/2014/main" val="20001"/>
                    </a:ext>
                  </a:extLst>
                </a:gridCol>
              </a:tblGrid>
              <a:tr h="1424625">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Times New Roman"/>
                          <a:ea typeface="Times New Roman"/>
                          <a:cs typeface="Times New Roman"/>
                          <a:sym typeface="Times New Roman"/>
                        </a:rPr>
                        <a:t>Review 0</a:t>
                      </a:r>
                      <a:endParaRPr sz="24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latin typeface="Times New Roman"/>
                          <a:ea typeface="Times New Roman"/>
                          <a:cs typeface="Times New Roman"/>
                          <a:sym typeface="Times New Roman"/>
                        </a:rPr>
                        <a:t>Identifying the security need</a:t>
                      </a:r>
                      <a:endParaRPr sz="2400" u="none" strike="noStrike" cap="none"/>
                    </a:p>
                    <a:p>
                      <a:pPr marL="0" marR="0" lvl="0" indent="0" algn="l" rtl="0">
                        <a:lnSpc>
                          <a:spcPct val="100000"/>
                        </a:lnSpc>
                        <a:spcBef>
                          <a:spcPts val="0"/>
                        </a:spcBef>
                        <a:spcAft>
                          <a:spcPts val="0"/>
                        </a:spcAft>
                        <a:buClr>
                          <a:srgbClr val="000000"/>
                        </a:buClr>
                        <a:buSzPts val="2400"/>
                        <a:buFont typeface="Arial"/>
                        <a:buNone/>
                      </a:pPr>
                      <a:r>
                        <a:rPr lang="en-US" sz="2400" u="none" strike="noStrike" cap="none">
                          <a:latin typeface="Times New Roman"/>
                          <a:ea typeface="Times New Roman"/>
                          <a:cs typeface="Times New Roman"/>
                          <a:sym typeface="Times New Roman"/>
                        </a:rPr>
                        <a:t>System specifications and requirements</a:t>
                      </a:r>
                      <a:endParaRPr sz="2400" u="none" strike="noStrike" cap="none">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0"/>
                  </a:ext>
                </a:extLst>
              </a:tr>
              <a:tr h="122395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Times New Roman"/>
                          <a:ea typeface="Times New Roman"/>
                          <a:cs typeface="Times New Roman"/>
                          <a:sym typeface="Times New Roman"/>
                        </a:rPr>
                        <a:t>Review 1</a:t>
                      </a:r>
                      <a:endParaRPr sz="24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800"/>
                        <a:buFont typeface="Arial"/>
                        <a:buNone/>
                      </a:pPr>
                      <a:r>
                        <a:rPr lang="en-US" sz="2400" u="none" strike="noStrike" cap="none">
                          <a:latin typeface="Times New Roman"/>
                          <a:ea typeface="Times New Roman"/>
                          <a:cs typeface="Times New Roman"/>
                          <a:sym typeface="Times New Roman"/>
                        </a:rPr>
                        <a:t>Code Implementation</a:t>
                      </a:r>
                      <a:endParaRPr sz="2400" u="none" strike="noStrike" cap="none"/>
                    </a:p>
                  </a:txBody>
                  <a:tcPr marL="91450" marR="91450" marT="45725" marB="45725" anchor="ctr"/>
                </a:tc>
                <a:extLst>
                  <a:ext uri="{0D108BD9-81ED-4DB2-BD59-A6C34878D82A}">
                    <a16:rowId xmlns:a16="http://schemas.microsoft.com/office/drawing/2014/main" val="10001"/>
                  </a:ext>
                </a:extLst>
              </a:tr>
              <a:tr h="134290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Times New Roman"/>
                          <a:ea typeface="Times New Roman"/>
                          <a:cs typeface="Times New Roman"/>
                          <a:sym typeface="Times New Roman"/>
                        </a:rPr>
                        <a:t>Review 2</a:t>
                      </a:r>
                      <a:endParaRPr sz="24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latin typeface="Times New Roman"/>
                          <a:ea typeface="Times New Roman"/>
                          <a:cs typeface="Times New Roman"/>
                          <a:sym typeface="Times New Roman"/>
                        </a:rPr>
                        <a:t>Applying Arnold transformation </a:t>
                      </a:r>
                      <a:endParaRPr sz="2400" u="none" strike="noStrike" cap="none"/>
                    </a:p>
                    <a:p>
                      <a:pPr marL="0" marR="0" lvl="0" indent="0" algn="l" rtl="0">
                        <a:lnSpc>
                          <a:spcPct val="100000"/>
                        </a:lnSpc>
                        <a:spcBef>
                          <a:spcPts val="0"/>
                        </a:spcBef>
                        <a:spcAft>
                          <a:spcPts val="0"/>
                        </a:spcAft>
                        <a:buClr>
                          <a:srgbClr val="000000"/>
                        </a:buClr>
                        <a:buSzPts val="2400"/>
                        <a:buFont typeface="Arial"/>
                        <a:buNone/>
                      </a:pPr>
                      <a:r>
                        <a:rPr lang="en-US" sz="2400" u="none" strike="noStrike" cap="none">
                          <a:latin typeface="Times New Roman"/>
                          <a:ea typeface="Times New Roman"/>
                          <a:cs typeface="Times New Roman"/>
                          <a:sym typeface="Times New Roman"/>
                        </a:rPr>
                        <a:t>Inclusion of dataset</a:t>
                      </a:r>
                      <a:endParaRPr sz="2400" u="none" strike="noStrike" cap="none"/>
                    </a:p>
                    <a:p>
                      <a:pPr marL="0" marR="0" lvl="0" indent="0" algn="l" rtl="0">
                        <a:lnSpc>
                          <a:spcPct val="100000"/>
                        </a:lnSpc>
                        <a:spcBef>
                          <a:spcPts val="0"/>
                        </a:spcBef>
                        <a:spcAft>
                          <a:spcPts val="0"/>
                        </a:spcAft>
                        <a:buClr>
                          <a:srgbClr val="000000"/>
                        </a:buClr>
                        <a:buSzPts val="2400"/>
                        <a:buFont typeface="Arial"/>
                        <a:buNone/>
                      </a:pPr>
                      <a:endParaRPr sz="2400" u="none" strike="noStrike" cap="none">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2"/>
                  </a:ext>
                </a:extLst>
              </a:tr>
              <a:tr h="112850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Times New Roman"/>
                          <a:ea typeface="Times New Roman"/>
                          <a:cs typeface="Times New Roman"/>
                          <a:sym typeface="Times New Roman"/>
                        </a:rPr>
                        <a:t>Review 3</a:t>
                      </a:r>
                      <a:endParaRPr sz="24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a:latin typeface="Times New Roman"/>
                          <a:ea typeface="Times New Roman"/>
                          <a:cs typeface="Times New Roman"/>
                          <a:sym typeface="Times New Roman"/>
                        </a:rPr>
                        <a:t>Generating UI using Tkinter </a:t>
                      </a:r>
                      <a:endParaRPr sz="2400" u="none" strike="noStrike" cap="none"/>
                    </a:p>
                    <a:p>
                      <a:pPr marL="0" marR="0" lvl="0" indent="0" algn="l" rtl="0">
                        <a:lnSpc>
                          <a:spcPct val="100000"/>
                        </a:lnSpc>
                        <a:spcBef>
                          <a:spcPts val="0"/>
                        </a:spcBef>
                        <a:spcAft>
                          <a:spcPts val="0"/>
                        </a:spcAft>
                        <a:buClr>
                          <a:srgbClr val="000000"/>
                        </a:buClr>
                        <a:buSzPts val="2400"/>
                        <a:buFont typeface="Arial"/>
                        <a:buNone/>
                      </a:pPr>
                      <a:r>
                        <a:rPr lang="en-US" sz="2400" u="none" strike="noStrike" cap="none">
                          <a:latin typeface="Times New Roman"/>
                          <a:ea typeface="Times New Roman"/>
                          <a:cs typeface="Times New Roman"/>
                          <a:sym typeface="Times New Roman"/>
                        </a:rPr>
                        <a:t>Documentation</a:t>
                      </a:r>
                      <a:endParaRPr sz="2400" u="none" strike="noStrike" cap="none">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8"/>
          <p:cNvPicPr preferRelativeResize="0"/>
          <p:nvPr/>
        </p:nvPicPr>
        <p:blipFill rotWithShape="1">
          <a:blip r:embed="rId3">
            <a:alphaModFix/>
          </a:blip>
          <a:srcRect/>
          <a:stretch/>
        </p:blipFill>
        <p:spPr>
          <a:xfrm>
            <a:off x="11063435" y="-63218"/>
            <a:ext cx="1075446" cy="1075446"/>
          </a:xfrm>
          <a:prstGeom prst="rect">
            <a:avLst/>
          </a:prstGeom>
          <a:noFill/>
          <a:ln>
            <a:noFill/>
          </a:ln>
        </p:spPr>
      </p:pic>
      <p:sp>
        <p:nvSpPr>
          <p:cNvPr id="200" name="Google Shape;200;p8"/>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Times New Roman"/>
                <a:ea typeface="Times New Roman"/>
                <a:cs typeface="Times New Roman"/>
                <a:sym typeface="Times New Roman"/>
              </a:rPr>
              <a:t>BVRIT HYDERABAD College of Engineering for Women</a:t>
            </a:r>
            <a:endParaRPr sz="1400" b="0" i="0" u="none" strike="noStrike" cap="none">
              <a:solidFill>
                <a:srgbClr val="000000"/>
              </a:solidFill>
              <a:latin typeface="Arial"/>
              <a:ea typeface="Arial"/>
              <a:cs typeface="Arial"/>
              <a:sym typeface="Arial"/>
            </a:endParaRPr>
          </a:p>
        </p:txBody>
      </p:sp>
      <p:sp>
        <p:nvSpPr>
          <p:cNvPr id="201" name="Google Shape;201;p8"/>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rgbClr val="FFFFFF"/>
              </a:solidFill>
              <a:latin typeface="Times New Roman"/>
              <a:ea typeface="Times New Roman"/>
              <a:cs typeface="Times New Roman"/>
              <a:sym typeface="Times New Roman"/>
            </a:endParaRPr>
          </a:p>
        </p:txBody>
      </p:sp>
      <p:sp>
        <p:nvSpPr>
          <p:cNvPr id="202" name="Google Shape;202;p8"/>
          <p:cNvSpPr txBox="1"/>
          <p:nvPr/>
        </p:nvSpPr>
        <p:spPr>
          <a:xfrm>
            <a:off x="257175" y="385775"/>
            <a:ext cx="11630100" cy="5541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3000" b="1" i="0" u="none" strike="noStrike" cap="none">
                <a:solidFill>
                  <a:schemeClr val="dk1"/>
                </a:solidFill>
                <a:latin typeface="Times New Roman"/>
                <a:ea typeface="Times New Roman"/>
                <a:cs typeface="Times New Roman"/>
                <a:sym typeface="Times New Roman"/>
              </a:rPr>
              <a:t>REFERENCES</a:t>
            </a:r>
            <a:endParaRPr sz="3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400" b="0" i="0" u="none" strike="noStrike" cap="none">
                <a:solidFill>
                  <a:schemeClr val="dk1"/>
                </a:solidFill>
                <a:latin typeface="Times New Roman"/>
                <a:ea typeface="Times New Roman"/>
                <a:cs typeface="Times New Roman"/>
                <a:sym typeface="Times New Roman"/>
              </a:rPr>
              <a:t>[1]</a:t>
            </a:r>
            <a:r>
              <a:rPr lang="en-US" sz="2400" b="0" i="0" u="sng" strike="noStrike" cap="none">
                <a:solidFill>
                  <a:srgbClr val="002060"/>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https://www.researchgate.net/publication/333559334_Integration_of_Biometrics_and_Steganography_A_Comprehensive_Review</a:t>
            </a: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400" b="0" i="0" u="none" strike="noStrike" cap="none">
                <a:solidFill>
                  <a:schemeClr val="dk1"/>
                </a:solidFill>
                <a:latin typeface="Times New Roman"/>
                <a:ea typeface="Times New Roman"/>
                <a:cs typeface="Times New Roman"/>
                <a:sym typeface="Times New Roman"/>
              </a:rPr>
              <a:t>    [2]</a:t>
            </a:r>
            <a:r>
              <a:rPr lang="en-US" sz="2400" b="0" i="0" u="sng" strike="noStrike" cap="none">
                <a:solidFill>
                  <a:srgbClr val="002060"/>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https://www.researchgate.net/publication/325657541_Image_Steganography_Using_Mid_Position_Value_Technique</a:t>
            </a:r>
            <a:endParaRPr sz="2400" b="0" i="0" u="none" strike="noStrike" cap="none">
              <a:solidFill>
                <a:srgbClr val="00206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400" b="0" i="0" u="none" strike="noStrike" cap="none">
              <a:solidFill>
                <a:srgbClr val="00206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400" b="0" i="0" u="none" strike="noStrike" cap="none">
                <a:solidFill>
                  <a:srgbClr val="002060"/>
                </a:solidFill>
                <a:latin typeface="Times New Roman"/>
                <a:ea typeface="Times New Roman"/>
                <a:cs typeface="Times New Roman"/>
                <a:sym typeface="Times New Roman"/>
              </a:rPr>
              <a:t>[3]</a:t>
            </a:r>
            <a:r>
              <a:rPr lang="en-US" sz="2400" b="0" i="0" u="sng" strike="noStrike" cap="none">
                <a:solidFill>
                  <a:srgbClr val="002060"/>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https://www.academia.edu/10228724/FINGERPRINT_BASED_IMAGE_STEGANOGRAPHY_IN_TRANSFORM_DOMAIN</a:t>
            </a:r>
            <a:endParaRPr sz="2400" b="0" i="0" u="none" strike="noStrike" cap="none">
              <a:solidFill>
                <a:srgbClr val="00206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400" b="0" i="0" u="none" strike="noStrike" cap="none">
              <a:solidFill>
                <a:srgbClr val="00206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400" b="0" i="0" u="none" strike="noStrike" cap="none">
                <a:solidFill>
                  <a:srgbClr val="002060"/>
                </a:solidFill>
                <a:latin typeface="Times New Roman"/>
                <a:ea typeface="Times New Roman"/>
                <a:cs typeface="Times New Roman"/>
                <a:sym typeface="Times New Roman"/>
              </a:rPr>
              <a:t>[4]</a:t>
            </a:r>
            <a:r>
              <a:rPr lang="en-US" sz="2400" b="0" i="0" u="sng" strike="noStrike" cap="none">
                <a:solidFill>
                  <a:srgbClr val="002060"/>
                </a:solid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http://www.ijstr.org/final-print/dec2019/-Image-Steganography-Using-Lsb.pdf</a:t>
            </a:r>
            <a:endParaRPr sz="2400" b="0" i="0" u="none" strike="noStrike" cap="none">
              <a:solidFill>
                <a:srgbClr val="00206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Google Shape;207;p9"/>
          <p:cNvPicPr preferRelativeResize="0"/>
          <p:nvPr/>
        </p:nvPicPr>
        <p:blipFill rotWithShape="1">
          <a:blip r:embed="rId3">
            <a:alphaModFix/>
          </a:blip>
          <a:srcRect/>
          <a:stretch/>
        </p:blipFill>
        <p:spPr>
          <a:xfrm>
            <a:off x="11063435" y="-63218"/>
            <a:ext cx="1075446" cy="1075446"/>
          </a:xfrm>
          <a:prstGeom prst="rect">
            <a:avLst/>
          </a:prstGeom>
          <a:noFill/>
          <a:ln>
            <a:noFill/>
          </a:ln>
        </p:spPr>
      </p:pic>
      <p:sp>
        <p:nvSpPr>
          <p:cNvPr id="208" name="Google Shape;208;p9"/>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Times New Roman"/>
                <a:ea typeface="Times New Roman"/>
                <a:cs typeface="Times New Roman"/>
                <a:sym typeface="Times New Roman"/>
              </a:rPr>
              <a:t>BVRIT HYDERABAD College of Engineering for Women</a:t>
            </a:r>
            <a:endParaRPr sz="1400" b="0" i="0" u="none" strike="noStrike" cap="none">
              <a:solidFill>
                <a:srgbClr val="000000"/>
              </a:solidFill>
              <a:latin typeface="Arial"/>
              <a:ea typeface="Arial"/>
              <a:cs typeface="Arial"/>
              <a:sym typeface="Arial"/>
            </a:endParaRPr>
          </a:p>
        </p:txBody>
      </p:sp>
      <p:sp>
        <p:nvSpPr>
          <p:cNvPr id="209" name="Google Shape;209;p9"/>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rgbClr val="FFFFFF"/>
              </a:solidFill>
              <a:latin typeface="Times New Roman"/>
              <a:ea typeface="Times New Roman"/>
              <a:cs typeface="Times New Roman"/>
              <a:sym typeface="Times New Roman"/>
            </a:endParaRPr>
          </a:p>
        </p:txBody>
      </p:sp>
      <p:sp>
        <p:nvSpPr>
          <p:cNvPr id="210" name="Google Shape;210;p9"/>
          <p:cNvSpPr txBox="1"/>
          <p:nvPr/>
        </p:nvSpPr>
        <p:spPr>
          <a:xfrm>
            <a:off x="888591" y="2875002"/>
            <a:ext cx="10712567" cy="110799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600"/>
              <a:buFont typeface="Arial"/>
              <a:buNone/>
            </a:pPr>
            <a:r>
              <a:rPr lang="en-US" sz="6600" b="1" i="0" u="none" strike="noStrike" cap="none">
                <a:solidFill>
                  <a:schemeClr val="dk1"/>
                </a:solidFill>
                <a:latin typeface="Times New Roman"/>
                <a:ea typeface="Times New Roman"/>
                <a:cs typeface="Times New Roman"/>
                <a:sym typeface="Times New Roman"/>
              </a:rPr>
              <a:t>Thankyou</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2"/>
          <p:cNvPicPr preferRelativeResize="0"/>
          <p:nvPr/>
        </p:nvPicPr>
        <p:blipFill rotWithShape="1">
          <a:blip r:embed="rId3">
            <a:alphaModFix/>
          </a:blip>
          <a:srcRect/>
          <a:stretch/>
        </p:blipFill>
        <p:spPr>
          <a:xfrm>
            <a:off x="11063435" y="-63218"/>
            <a:ext cx="1075446" cy="1075446"/>
          </a:xfrm>
          <a:prstGeom prst="rect">
            <a:avLst/>
          </a:prstGeom>
          <a:noFill/>
          <a:ln>
            <a:noFill/>
          </a:ln>
        </p:spPr>
      </p:pic>
      <p:sp>
        <p:nvSpPr>
          <p:cNvPr id="98" name="Google Shape;98;p2"/>
          <p:cNvSpPr txBox="1"/>
          <p:nvPr/>
        </p:nvSpPr>
        <p:spPr>
          <a:xfrm>
            <a:off x="53119" y="92883"/>
            <a:ext cx="9746235" cy="629018"/>
          </a:xfrm>
          <a:prstGeom prst="rect">
            <a:avLst/>
          </a:prstGeom>
          <a:noFill/>
          <a:ln>
            <a:noFill/>
          </a:ln>
        </p:spPr>
        <p:txBody>
          <a:bodyPr spcFirstLastPara="1" wrap="square" lIns="0" tIns="13325" rIns="0" bIns="0" anchor="ctr" anchorCtr="0">
            <a:spAutoFit/>
          </a:bodyPr>
          <a:lstStyle/>
          <a:p>
            <a:pPr marL="12700" marR="0" lvl="0" indent="0" algn="l" rtl="0">
              <a:lnSpc>
                <a:spcPct val="100000"/>
              </a:lnSpc>
              <a:spcBef>
                <a:spcPts val="0"/>
              </a:spcBef>
              <a:spcAft>
                <a:spcPts val="0"/>
              </a:spcAft>
              <a:buClr>
                <a:srgbClr val="C00000"/>
              </a:buClr>
              <a:buSzPts val="4000"/>
              <a:buFont typeface="Times New Roman"/>
              <a:buNone/>
            </a:pPr>
            <a:r>
              <a:rPr lang="en-US" sz="4000" b="1" i="0" u="none" strike="noStrike" cap="none">
                <a:solidFill>
                  <a:srgbClr val="C00000"/>
                </a:solidFill>
                <a:latin typeface="Times New Roman"/>
                <a:ea typeface="Times New Roman"/>
                <a:cs typeface="Times New Roman"/>
                <a:sym typeface="Times New Roman"/>
              </a:rPr>
              <a:t>Why Should I Study this course?</a:t>
            </a:r>
            <a:endParaRPr sz="4000" b="1" i="0" u="none" strike="noStrike" cap="none">
              <a:solidFill>
                <a:srgbClr val="C00000"/>
              </a:solidFill>
              <a:latin typeface="Times New Roman"/>
              <a:ea typeface="Times New Roman"/>
              <a:cs typeface="Times New Roman"/>
              <a:sym typeface="Times New Roman"/>
            </a:endParaRPr>
          </a:p>
        </p:txBody>
      </p:sp>
      <p:sp>
        <p:nvSpPr>
          <p:cNvPr id="99" name="Google Shape;99;p2"/>
          <p:cNvSpPr txBox="1"/>
          <p:nvPr/>
        </p:nvSpPr>
        <p:spPr>
          <a:xfrm>
            <a:off x="165517" y="1343854"/>
            <a:ext cx="11862360" cy="4924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US" sz="2600" b="1" i="0" u="none" strike="noStrike" cap="none">
                <a:solidFill>
                  <a:schemeClr val="dk1"/>
                </a:solidFill>
                <a:latin typeface="Times New Roman"/>
                <a:ea typeface="Times New Roman"/>
                <a:cs typeface="Times New Roman"/>
                <a:sym typeface="Times New Roman"/>
              </a:rPr>
              <a:t>Examples</a:t>
            </a:r>
            <a:endParaRPr sz="1400" b="0" i="0" u="none" strike="noStrike" cap="none">
              <a:solidFill>
                <a:srgbClr val="000000"/>
              </a:solidFill>
              <a:latin typeface="Arial"/>
              <a:ea typeface="Arial"/>
              <a:cs typeface="Arial"/>
              <a:sym typeface="Arial"/>
            </a:endParaRPr>
          </a:p>
        </p:txBody>
      </p:sp>
      <p:sp>
        <p:nvSpPr>
          <p:cNvPr id="100" name="Google Shape;100;p2"/>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Times New Roman"/>
                <a:ea typeface="Times New Roman"/>
                <a:cs typeface="Times New Roman"/>
                <a:sym typeface="Times New Roman"/>
              </a:rPr>
              <a:t>BVRIT HYDERABAD College of Engineering for Women</a:t>
            </a:r>
            <a:endParaRPr sz="1400" b="0" i="0" u="none" strike="noStrike" cap="none">
              <a:solidFill>
                <a:srgbClr val="000000"/>
              </a:solidFill>
              <a:latin typeface="Arial"/>
              <a:ea typeface="Arial"/>
              <a:cs typeface="Arial"/>
              <a:sym typeface="Arial"/>
            </a:endParaRPr>
          </a:p>
        </p:txBody>
      </p:sp>
      <p:sp>
        <p:nvSpPr>
          <p:cNvPr id="101" name="Google Shape;101;p2"/>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rgbClr val="FFFFFF"/>
              </a:solidFill>
              <a:latin typeface="Times New Roman"/>
              <a:ea typeface="Times New Roman"/>
              <a:cs typeface="Times New Roman"/>
              <a:sym typeface="Times New Roman"/>
            </a:endParaRPr>
          </a:p>
        </p:txBody>
      </p:sp>
      <p:pic>
        <p:nvPicPr>
          <p:cNvPr id="102" name="Google Shape;102;p2"/>
          <p:cNvPicPr preferRelativeResize="0"/>
          <p:nvPr/>
        </p:nvPicPr>
        <p:blipFill rotWithShape="1">
          <a:blip r:embed="rId4">
            <a:alphaModFix/>
          </a:blip>
          <a:srcRect/>
          <a:stretch/>
        </p:blipFill>
        <p:spPr>
          <a:xfrm>
            <a:off x="0" y="0"/>
            <a:ext cx="12192000" cy="6858000"/>
          </a:xfrm>
          <a:prstGeom prst="rect">
            <a:avLst/>
          </a:prstGeom>
          <a:noFill/>
          <a:ln>
            <a:noFill/>
          </a:ln>
        </p:spPr>
      </p:pic>
      <p:sp>
        <p:nvSpPr>
          <p:cNvPr id="103" name="Google Shape;103;p2"/>
          <p:cNvSpPr txBox="1"/>
          <p:nvPr/>
        </p:nvSpPr>
        <p:spPr>
          <a:xfrm>
            <a:off x="347475" y="357200"/>
            <a:ext cx="11482500" cy="5571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3000" b="1" i="0" u="none" strike="noStrike" cap="none">
                <a:solidFill>
                  <a:schemeClr val="dk1"/>
                </a:solidFill>
                <a:latin typeface="Times New Roman"/>
                <a:ea typeface="Times New Roman"/>
                <a:cs typeface="Times New Roman"/>
                <a:sym typeface="Times New Roman"/>
              </a:rPr>
              <a:t>ABSTRACT</a:t>
            </a:r>
            <a:endParaRPr sz="30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200"/>
              <a:buFont typeface="Arial"/>
              <a:buNone/>
            </a:pPr>
            <a:r>
              <a:rPr lang="en-US" sz="2400" b="1" i="0" u="none" strike="noStrike" cap="none">
                <a:solidFill>
                  <a:schemeClr val="dk1"/>
                </a:solidFill>
                <a:latin typeface="Times New Roman"/>
                <a:ea typeface="Times New Roman"/>
                <a:cs typeface="Times New Roman"/>
                <a:sym typeface="Times New Roman"/>
              </a:rPr>
              <a:t>Problem Statement:</a:t>
            </a:r>
            <a:endParaRPr sz="24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r>
              <a:rPr lang="en-US" sz="2200" b="0" i="0" u="none" strike="noStrike" cap="none">
                <a:solidFill>
                  <a:schemeClr val="dk1"/>
                </a:solidFill>
                <a:latin typeface="Times New Roman"/>
                <a:ea typeface="Times New Roman"/>
                <a:cs typeface="Times New Roman"/>
                <a:sym typeface="Times New Roman"/>
              </a:rPr>
              <a:t>The use of an individual’s biometric characteristics to advance authentication and verification technology beyond the current dependence on passwords has been the subject of extensive research for some time. Since such physical characteristics cannot be hidden from the public eye, the security of digitized biometric data becomes paramount to avoid the risk of substitution or replay attacks.</a:t>
            </a:r>
            <a:endParaRPr sz="22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200"/>
              <a:buFont typeface="Arial"/>
              <a:buNone/>
            </a:pPr>
            <a:r>
              <a:rPr lang="en-US" sz="2400" b="1" i="0" u="none" strike="noStrike" cap="none">
                <a:solidFill>
                  <a:schemeClr val="dk1"/>
                </a:solidFill>
                <a:latin typeface="Times New Roman"/>
                <a:ea typeface="Times New Roman"/>
                <a:cs typeface="Times New Roman"/>
                <a:sym typeface="Times New Roman"/>
              </a:rPr>
              <a:t>Project Objective:</a:t>
            </a:r>
            <a:endParaRPr sz="24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r>
              <a:rPr lang="en-US" sz="2200" b="0" i="0" u="none" strike="noStrike" cap="none">
                <a:solidFill>
                  <a:schemeClr val="dk1"/>
                </a:solidFill>
                <a:latin typeface="Times New Roman"/>
                <a:ea typeface="Times New Roman"/>
                <a:cs typeface="Times New Roman"/>
                <a:sym typeface="Times New Roman"/>
              </a:rPr>
              <a:t>To present a steganographic approach of concealing the secret data so as to facilitate secure communication. Arnold transformation will be imposed on the chosen secret image in the first stage. This results in the scrambling of the data bits, thereby disrupting the normal pixel orientation. Thereafter, data bits from the scrambled secret image are embedded within the cover. Henceforth the stego is generated.</a:t>
            </a:r>
            <a:endParaRPr sz="22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3"/>
          <p:cNvPicPr preferRelativeResize="0"/>
          <p:nvPr/>
        </p:nvPicPr>
        <p:blipFill rotWithShape="1">
          <a:blip r:embed="rId3">
            <a:alphaModFix/>
          </a:blip>
          <a:srcRect/>
          <a:stretch/>
        </p:blipFill>
        <p:spPr>
          <a:xfrm>
            <a:off x="11063435" y="-63218"/>
            <a:ext cx="1075446" cy="1075446"/>
          </a:xfrm>
          <a:prstGeom prst="rect">
            <a:avLst/>
          </a:prstGeom>
          <a:noFill/>
          <a:ln>
            <a:noFill/>
          </a:ln>
        </p:spPr>
      </p:pic>
      <p:sp>
        <p:nvSpPr>
          <p:cNvPr id="109" name="Google Shape;109;p3"/>
          <p:cNvSpPr txBox="1"/>
          <p:nvPr/>
        </p:nvSpPr>
        <p:spPr>
          <a:xfrm>
            <a:off x="53119" y="92883"/>
            <a:ext cx="9746235" cy="629018"/>
          </a:xfrm>
          <a:prstGeom prst="rect">
            <a:avLst/>
          </a:prstGeom>
          <a:noFill/>
          <a:ln>
            <a:noFill/>
          </a:ln>
        </p:spPr>
        <p:txBody>
          <a:bodyPr spcFirstLastPara="1" wrap="square" lIns="0" tIns="13325" rIns="0" bIns="0" anchor="ctr" anchorCtr="0">
            <a:spAutoFit/>
          </a:bodyPr>
          <a:lstStyle/>
          <a:p>
            <a:pPr marL="12700" marR="0" lvl="0" indent="0" algn="l" rtl="0">
              <a:lnSpc>
                <a:spcPct val="100000"/>
              </a:lnSpc>
              <a:spcBef>
                <a:spcPts val="0"/>
              </a:spcBef>
              <a:spcAft>
                <a:spcPts val="0"/>
              </a:spcAft>
              <a:buClr>
                <a:srgbClr val="C00000"/>
              </a:buClr>
              <a:buSzPts val="4000"/>
              <a:buFont typeface="Times New Roman"/>
              <a:buNone/>
            </a:pPr>
            <a:r>
              <a:rPr lang="en-US" sz="4000" b="1" i="0" u="none" strike="noStrike" cap="none">
                <a:solidFill>
                  <a:srgbClr val="C00000"/>
                </a:solidFill>
                <a:latin typeface="Times New Roman"/>
                <a:ea typeface="Times New Roman"/>
                <a:cs typeface="Times New Roman"/>
                <a:sym typeface="Times New Roman"/>
              </a:rPr>
              <a:t>Why Should I Study this course?</a:t>
            </a:r>
            <a:endParaRPr sz="4000" b="1" i="0" u="none" strike="noStrike" cap="none">
              <a:solidFill>
                <a:srgbClr val="C00000"/>
              </a:solidFill>
              <a:latin typeface="Times New Roman"/>
              <a:ea typeface="Times New Roman"/>
              <a:cs typeface="Times New Roman"/>
              <a:sym typeface="Times New Roman"/>
            </a:endParaRPr>
          </a:p>
        </p:txBody>
      </p:sp>
      <p:sp>
        <p:nvSpPr>
          <p:cNvPr id="110" name="Google Shape;110;p3"/>
          <p:cNvSpPr txBox="1"/>
          <p:nvPr/>
        </p:nvSpPr>
        <p:spPr>
          <a:xfrm>
            <a:off x="165517" y="1343854"/>
            <a:ext cx="11862360" cy="4924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US" sz="2600" b="1" i="0" u="none" strike="noStrike" cap="none">
                <a:solidFill>
                  <a:schemeClr val="dk1"/>
                </a:solidFill>
                <a:latin typeface="Times New Roman"/>
                <a:ea typeface="Times New Roman"/>
                <a:cs typeface="Times New Roman"/>
                <a:sym typeface="Times New Roman"/>
              </a:rPr>
              <a:t>Examples</a:t>
            </a:r>
            <a:endParaRPr sz="1400" b="0" i="0" u="none" strike="noStrike" cap="none">
              <a:solidFill>
                <a:srgbClr val="000000"/>
              </a:solidFill>
              <a:latin typeface="Arial"/>
              <a:ea typeface="Arial"/>
              <a:cs typeface="Arial"/>
              <a:sym typeface="Arial"/>
            </a:endParaRPr>
          </a:p>
        </p:txBody>
      </p:sp>
      <p:sp>
        <p:nvSpPr>
          <p:cNvPr id="111" name="Google Shape;111;p3"/>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Times New Roman"/>
                <a:ea typeface="Times New Roman"/>
                <a:cs typeface="Times New Roman"/>
                <a:sym typeface="Times New Roman"/>
              </a:rPr>
              <a:t>BVRIT HYDERABAD College of Engineering for Women</a:t>
            </a:r>
            <a:endParaRPr sz="1400" b="0" i="0" u="none" strike="noStrike" cap="none">
              <a:solidFill>
                <a:srgbClr val="000000"/>
              </a:solidFill>
              <a:latin typeface="Arial"/>
              <a:ea typeface="Arial"/>
              <a:cs typeface="Arial"/>
              <a:sym typeface="Arial"/>
            </a:endParaRPr>
          </a:p>
        </p:txBody>
      </p:sp>
      <p:sp>
        <p:nvSpPr>
          <p:cNvPr id="112" name="Google Shape;112;p3"/>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rgbClr val="FFFFFF"/>
              </a:solidFill>
              <a:latin typeface="Times New Roman"/>
              <a:ea typeface="Times New Roman"/>
              <a:cs typeface="Times New Roman"/>
              <a:sym typeface="Times New Roman"/>
            </a:endParaRPr>
          </a:p>
        </p:txBody>
      </p:sp>
      <p:pic>
        <p:nvPicPr>
          <p:cNvPr id="113" name="Google Shape;113;p3"/>
          <p:cNvPicPr preferRelativeResize="0"/>
          <p:nvPr/>
        </p:nvPicPr>
        <p:blipFill rotWithShape="1">
          <a:blip r:embed="rId4">
            <a:alphaModFix/>
          </a:blip>
          <a:srcRect/>
          <a:stretch/>
        </p:blipFill>
        <p:spPr>
          <a:xfrm>
            <a:off x="0" y="0"/>
            <a:ext cx="12192000" cy="6858000"/>
          </a:xfrm>
          <a:prstGeom prst="rect">
            <a:avLst/>
          </a:prstGeom>
          <a:noFill/>
          <a:ln>
            <a:noFill/>
          </a:ln>
        </p:spPr>
      </p:pic>
      <p:sp>
        <p:nvSpPr>
          <p:cNvPr id="114" name="Google Shape;114;p3"/>
          <p:cNvSpPr txBox="1"/>
          <p:nvPr/>
        </p:nvSpPr>
        <p:spPr>
          <a:xfrm>
            <a:off x="555750" y="400051"/>
            <a:ext cx="11045400" cy="4155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3000" b="1" i="0" u="none" strike="noStrike" cap="none">
                <a:solidFill>
                  <a:schemeClr val="dk1"/>
                </a:solidFill>
                <a:latin typeface="Times New Roman"/>
                <a:ea typeface="Times New Roman"/>
                <a:cs typeface="Times New Roman"/>
                <a:sym typeface="Times New Roman"/>
              </a:rPr>
              <a:t>DATASET</a:t>
            </a:r>
            <a:endParaRPr sz="3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Quattrocento Sans"/>
                <a:ea typeface="Quattrocento Sans"/>
                <a:cs typeface="Quattrocento Sans"/>
                <a:sym typeface="Quattrocento Sans"/>
              </a:rPr>
              <a:t> </a:t>
            </a:r>
            <a:endParaRPr sz="2000" b="0"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200"/>
              <a:buFont typeface="Arial"/>
              <a:buNone/>
            </a:pPr>
            <a:r>
              <a:rPr lang="en-US" sz="2400" b="1" i="0" u="none" strike="noStrike" cap="none">
                <a:solidFill>
                  <a:schemeClr val="dk1"/>
                </a:solidFill>
                <a:latin typeface="Times New Roman"/>
                <a:ea typeface="Times New Roman"/>
                <a:cs typeface="Times New Roman"/>
                <a:sym typeface="Times New Roman"/>
              </a:rPr>
              <a:t>Dataset Description:</a:t>
            </a:r>
            <a:endParaRPr sz="24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2400" b="0" i="0" u="none" strike="noStrike" cap="none">
                <a:solidFill>
                  <a:schemeClr val="dk1"/>
                </a:solidFill>
                <a:latin typeface="Times New Roman"/>
                <a:ea typeface="Times New Roman"/>
                <a:cs typeface="Times New Roman"/>
                <a:sym typeface="Times New Roman"/>
              </a:rPr>
              <a:t>Sokoto Coventry Fingerprint Dataset (SOCOFing) is a biometric fingerprint dataset designed for academic research purposes. It is made up of 6000  fingerprint images from 600 African subjects.</a:t>
            </a:r>
            <a:endParaRPr sz="2400" b="1" i="0" u="none" strike="noStrike" cap="none">
              <a:solidFill>
                <a:srgbClr val="FF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4"/>
          <p:cNvPicPr preferRelativeResize="0"/>
          <p:nvPr/>
        </p:nvPicPr>
        <p:blipFill rotWithShape="1">
          <a:blip r:embed="rId3">
            <a:alphaModFix/>
          </a:blip>
          <a:srcRect/>
          <a:stretch/>
        </p:blipFill>
        <p:spPr>
          <a:xfrm>
            <a:off x="11063435" y="-63218"/>
            <a:ext cx="1075446" cy="1075446"/>
          </a:xfrm>
          <a:prstGeom prst="rect">
            <a:avLst/>
          </a:prstGeom>
          <a:noFill/>
          <a:ln>
            <a:noFill/>
          </a:ln>
        </p:spPr>
      </p:pic>
      <p:sp>
        <p:nvSpPr>
          <p:cNvPr id="120" name="Google Shape;120;p4"/>
          <p:cNvSpPr txBox="1"/>
          <p:nvPr/>
        </p:nvSpPr>
        <p:spPr>
          <a:xfrm>
            <a:off x="53119" y="92883"/>
            <a:ext cx="9746100" cy="629100"/>
          </a:xfrm>
          <a:prstGeom prst="rect">
            <a:avLst/>
          </a:prstGeom>
          <a:noFill/>
          <a:ln>
            <a:noFill/>
          </a:ln>
        </p:spPr>
        <p:txBody>
          <a:bodyPr spcFirstLastPara="1" wrap="square" lIns="0" tIns="13325" rIns="0" bIns="0" anchor="ctr" anchorCtr="0">
            <a:spAutoFit/>
          </a:bodyPr>
          <a:lstStyle/>
          <a:p>
            <a:pPr marL="12700" marR="0" lvl="0" indent="0" algn="l" rtl="0">
              <a:lnSpc>
                <a:spcPct val="100000"/>
              </a:lnSpc>
              <a:spcBef>
                <a:spcPts val="0"/>
              </a:spcBef>
              <a:spcAft>
                <a:spcPts val="0"/>
              </a:spcAft>
              <a:buClr>
                <a:srgbClr val="C00000"/>
              </a:buClr>
              <a:buSzPts val="4000"/>
              <a:buFont typeface="Times New Roman"/>
              <a:buNone/>
            </a:pPr>
            <a:r>
              <a:rPr lang="en-US" sz="4000" b="1" i="0" u="none" strike="noStrike" cap="none">
                <a:solidFill>
                  <a:srgbClr val="C00000"/>
                </a:solidFill>
                <a:latin typeface="Times New Roman"/>
                <a:ea typeface="Times New Roman"/>
                <a:cs typeface="Times New Roman"/>
                <a:sym typeface="Times New Roman"/>
              </a:rPr>
              <a:t>Why Should I Study this course?</a:t>
            </a:r>
            <a:endParaRPr sz="4000" b="1" i="0" u="none" strike="noStrike" cap="none">
              <a:solidFill>
                <a:srgbClr val="C00000"/>
              </a:solidFill>
              <a:latin typeface="Times New Roman"/>
              <a:ea typeface="Times New Roman"/>
              <a:cs typeface="Times New Roman"/>
              <a:sym typeface="Times New Roman"/>
            </a:endParaRPr>
          </a:p>
        </p:txBody>
      </p:sp>
      <p:sp>
        <p:nvSpPr>
          <p:cNvPr id="121" name="Google Shape;121;p4"/>
          <p:cNvSpPr txBox="1"/>
          <p:nvPr/>
        </p:nvSpPr>
        <p:spPr>
          <a:xfrm>
            <a:off x="165517" y="1343854"/>
            <a:ext cx="11862300" cy="492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US" sz="2600" b="1" i="0" u="none" strike="noStrike" cap="none">
                <a:solidFill>
                  <a:schemeClr val="dk1"/>
                </a:solidFill>
                <a:latin typeface="Times New Roman"/>
                <a:ea typeface="Times New Roman"/>
                <a:cs typeface="Times New Roman"/>
                <a:sym typeface="Times New Roman"/>
              </a:rPr>
              <a:t>Examples</a:t>
            </a:r>
            <a:endParaRPr sz="1400" b="0" i="0" u="none" strike="noStrike" cap="none">
              <a:solidFill>
                <a:srgbClr val="000000"/>
              </a:solidFill>
              <a:latin typeface="Arial"/>
              <a:ea typeface="Arial"/>
              <a:cs typeface="Arial"/>
              <a:sym typeface="Arial"/>
            </a:endParaRPr>
          </a:p>
        </p:txBody>
      </p:sp>
      <p:sp>
        <p:nvSpPr>
          <p:cNvPr id="122" name="Google Shape;122;p4"/>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Times New Roman"/>
                <a:ea typeface="Times New Roman"/>
                <a:cs typeface="Times New Roman"/>
                <a:sym typeface="Times New Roman"/>
              </a:rPr>
              <a:t>BVRIT HYDERABAD College of Engineering for Women</a:t>
            </a:r>
            <a:endParaRPr sz="1400" b="0" i="0" u="none" strike="noStrike" cap="none">
              <a:solidFill>
                <a:srgbClr val="000000"/>
              </a:solidFill>
              <a:latin typeface="Arial"/>
              <a:ea typeface="Arial"/>
              <a:cs typeface="Arial"/>
              <a:sym typeface="Arial"/>
            </a:endParaRPr>
          </a:p>
        </p:txBody>
      </p:sp>
      <p:sp>
        <p:nvSpPr>
          <p:cNvPr id="123" name="Google Shape;123;p4"/>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rgbClr val="FFFFFF"/>
              </a:solidFill>
              <a:latin typeface="Times New Roman"/>
              <a:ea typeface="Times New Roman"/>
              <a:cs typeface="Times New Roman"/>
              <a:sym typeface="Times New Roman"/>
            </a:endParaRPr>
          </a:p>
        </p:txBody>
      </p:sp>
      <p:pic>
        <p:nvPicPr>
          <p:cNvPr id="124" name="Google Shape;124;p4"/>
          <p:cNvPicPr preferRelativeResize="0"/>
          <p:nvPr/>
        </p:nvPicPr>
        <p:blipFill rotWithShape="1">
          <a:blip r:embed="rId4">
            <a:alphaModFix/>
          </a:blip>
          <a:srcRect/>
          <a:stretch/>
        </p:blipFill>
        <p:spPr>
          <a:xfrm>
            <a:off x="0" y="0"/>
            <a:ext cx="12192000" cy="6858000"/>
          </a:xfrm>
          <a:prstGeom prst="rect">
            <a:avLst/>
          </a:prstGeom>
          <a:noFill/>
          <a:ln>
            <a:noFill/>
          </a:ln>
        </p:spPr>
      </p:pic>
      <p:sp>
        <p:nvSpPr>
          <p:cNvPr id="125" name="Google Shape;125;p4"/>
          <p:cNvSpPr txBox="1"/>
          <p:nvPr/>
        </p:nvSpPr>
        <p:spPr>
          <a:xfrm>
            <a:off x="164183" y="391050"/>
            <a:ext cx="11763410" cy="6075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3000" b="1" i="0" u="none" strike="noStrike" cap="none">
                <a:solidFill>
                  <a:schemeClr val="dk1"/>
                </a:solidFill>
                <a:latin typeface="Times New Roman"/>
                <a:ea typeface="Times New Roman"/>
                <a:cs typeface="Times New Roman"/>
                <a:sym typeface="Times New Roman"/>
              </a:rPr>
              <a:t>ARCHITECTURE</a:t>
            </a:r>
            <a:endParaRPr sz="3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Quattrocento Sans"/>
                <a:ea typeface="Quattrocento Sans"/>
                <a:cs typeface="Quattrocento Sans"/>
                <a:sym typeface="Quattrocento San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FF0000"/>
              </a:solidFill>
              <a:latin typeface="Times New Roman"/>
              <a:ea typeface="Times New Roman"/>
              <a:cs typeface="Times New Roman"/>
              <a:sym typeface="Times New Roman"/>
            </a:endParaRPr>
          </a:p>
        </p:txBody>
      </p:sp>
      <p:sp>
        <p:nvSpPr>
          <p:cNvPr id="126" name="Google Shape;126;p4"/>
          <p:cNvSpPr/>
          <p:nvPr/>
        </p:nvSpPr>
        <p:spPr>
          <a:xfrm>
            <a:off x="2041132" y="1607956"/>
            <a:ext cx="2264400" cy="986700"/>
          </a:xfrm>
          <a:prstGeom prst="roundRect">
            <a:avLst>
              <a:gd name="adj" fmla="val 2131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002060"/>
                </a:solidFill>
                <a:latin typeface="Arial"/>
                <a:ea typeface="Arial"/>
                <a:cs typeface="Arial"/>
                <a:sym typeface="Arial"/>
              </a:rPr>
              <a:t>Biometric image dataset gathering</a:t>
            </a:r>
            <a:endParaRPr sz="2000" b="1" i="0" u="none" strike="noStrike" cap="none">
              <a:solidFill>
                <a:srgbClr val="002060"/>
              </a:solidFill>
              <a:latin typeface="Arial"/>
              <a:ea typeface="Arial"/>
              <a:cs typeface="Arial"/>
              <a:sym typeface="Arial"/>
            </a:endParaRPr>
          </a:p>
        </p:txBody>
      </p:sp>
      <p:sp>
        <p:nvSpPr>
          <p:cNvPr id="127" name="Google Shape;127;p4"/>
          <p:cNvSpPr/>
          <p:nvPr/>
        </p:nvSpPr>
        <p:spPr>
          <a:xfrm>
            <a:off x="5536598" y="1614310"/>
            <a:ext cx="2118900" cy="98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002060"/>
                </a:solidFill>
                <a:latin typeface="Arial"/>
                <a:ea typeface="Arial"/>
                <a:cs typeface="Arial"/>
                <a:sym typeface="Arial"/>
              </a:rPr>
              <a:t>Select the secret image</a:t>
            </a:r>
            <a:endParaRPr sz="2000" b="1" i="0" u="none" strike="noStrike" cap="none">
              <a:solidFill>
                <a:srgbClr val="002060"/>
              </a:solidFill>
              <a:latin typeface="Arial"/>
              <a:ea typeface="Arial"/>
              <a:cs typeface="Arial"/>
              <a:sym typeface="Arial"/>
            </a:endParaRPr>
          </a:p>
        </p:txBody>
      </p:sp>
      <p:sp>
        <p:nvSpPr>
          <p:cNvPr id="128" name="Google Shape;128;p4"/>
          <p:cNvSpPr/>
          <p:nvPr/>
        </p:nvSpPr>
        <p:spPr>
          <a:xfrm>
            <a:off x="8837277" y="1617000"/>
            <a:ext cx="2197456" cy="98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002060"/>
                </a:solidFill>
                <a:latin typeface="Arial"/>
                <a:ea typeface="Arial"/>
                <a:cs typeface="Arial"/>
                <a:sym typeface="Arial"/>
              </a:rPr>
              <a:t>Apply Arnold Transformation</a:t>
            </a:r>
            <a:endParaRPr sz="2000" b="1" i="0" u="none" strike="noStrike" cap="none">
              <a:solidFill>
                <a:srgbClr val="002060"/>
              </a:solidFill>
              <a:latin typeface="Arial"/>
              <a:ea typeface="Arial"/>
              <a:cs typeface="Arial"/>
              <a:sym typeface="Arial"/>
            </a:endParaRPr>
          </a:p>
        </p:txBody>
      </p:sp>
      <p:sp>
        <p:nvSpPr>
          <p:cNvPr id="129" name="Google Shape;129;p4"/>
          <p:cNvSpPr/>
          <p:nvPr/>
        </p:nvSpPr>
        <p:spPr>
          <a:xfrm>
            <a:off x="8993305" y="3513513"/>
            <a:ext cx="1989600" cy="98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002060"/>
                </a:solidFill>
                <a:latin typeface="Arial"/>
                <a:ea typeface="Arial"/>
                <a:cs typeface="Arial"/>
                <a:sym typeface="Arial"/>
              </a:rPr>
              <a:t>Choose the cover image from dataset</a:t>
            </a:r>
            <a:endParaRPr sz="2000" b="1" i="0" u="none" strike="noStrike" cap="none">
              <a:solidFill>
                <a:srgbClr val="002060"/>
              </a:solidFill>
              <a:latin typeface="Arial"/>
              <a:ea typeface="Arial"/>
              <a:cs typeface="Arial"/>
              <a:sym typeface="Arial"/>
            </a:endParaRPr>
          </a:p>
        </p:txBody>
      </p:sp>
      <p:sp>
        <p:nvSpPr>
          <p:cNvPr id="130" name="Google Shape;130;p4"/>
          <p:cNvSpPr/>
          <p:nvPr/>
        </p:nvSpPr>
        <p:spPr>
          <a:xfrm>
            <a:off x="5506846" y="3504365"/>
            <a:ext cx="1989600" cy="98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002060"/>
                </a:solidFill>
                <a:latin typeface="Arial"/>
                <a:ea typeface="Arial"/>
                <a:cs typeface="Arial"/>
                <a:sym typeface="Arial"/>
              </a:rPr>
              <a:t>Apply MPV technique</a:t>
            </a:r>
            <a:endParaRPr sz="2000" b="1" i="0" u="none" strike="noStrike" cap="none">
              <a:solidFill>
                <a:srgbClr val="002060"/>
              </a:solidFill>
              <a:latin typeface="Arial"/>
              <a:ea typeface="Arial"/>
              <a:cs typeface="Arial"/>
              <a:sym typeface="Arial"/>
            </a:endParaRPr>
          </a:p>
        </p:txBody>
      </p:sp>
      <p:sp>
        <p:nvSpPr>
          <p:cNvPr id="131" name="Google Shape;131;p4"/>
          <p:cNvSpPr/>
          <p:nvPr/>
        </p:nvSpPr>
        <p:spPr>
          <a:xfrm>
            <a:off x="2133481" y="3486368"/>
            <a:ext cx="2118900" cy="981034"/>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002060"/>
                </a:solidFill>
                <a:latin typeface="Arial"/>
                <a:ea typeface="Arial"/>
                <a:cs typeface="Arial"/>
                <a:sym typeface="Arial"/>
              </a:rPr>
              <a:t>Display the stego image</a:t>
            </a:r>
            <a:endParaRPr sz="2000" b="1" i="0" u="none" strike="noStrike" cap="none">
              <a:solidFill>
                <a:srgbClr val="002060"/>
              </a:solidFill>
              <a:latin typeface="Arial"/>
              <a:ea typeface="Arial"/>
              <a:cs typeface="Arial"/>
              <a:sym typeface="Arial"/>
            </a:endParaRPr>
          </a:p>
        </p:txBody>
      </p:sp>
      <p:cxnSp>
        <p:nvCxnSpPr>
          <p:cNvPr id="132" name="Google Shape;132;p4"/>
          <p:cNvCxnSpPr>
            <a:stCxn id="126" idx="3"/>
          </p:cNvCxnSpPr>
          <p:nvPr/>
        </p:nvCxnSpPr>
        <p:spPr>
          <a:xfrm>
            <a:off x="4305532" y="2101306"/>
            <a:ext cx="1098000" cy="0"/>
          </a:xfrm>
          <a:prstGeom prst="straightConnector1">
            <a:avLst/>
          </a:prstGeom>
          <a:noFill/>
          <a:ln w="9525" cap="flat" cmpd="sng">
            <a:solidFill>
              <a:schemeClr val="dk2"/>
            </a:solidFill>
            <a:prstDash val="solid"/>
            <a:round/>
            <a:headEnd type="none" w="sm" len="sm"/>
            <a:tailEnd type="triangle" w="med" len="med"/>
          </a:ln>
        </p:spPr>
      </p:cxnSp>
      <p:cxnSp>
        <p:nvCxnSpPr>
          <p:cNvPr id="133" name="Google Shape;133;p4"/>
          <p:cNvCxnSpPr>
            <a:stCxn id="127" idx="3"/>
            <a:endCxn id="128" idx="1"/>
          </p:cNvCxnSpPr>
          <p:nvPr/>
        </p:nvCxnSpPr>
        <p:spPr>
          <a:xfrm>
            <a:off x="7655498" y="2107660"/>
            <a:ext cx="1181700" cy="2700"/>
          </a:xfrm>
          <a:prstGeom prst="straightConnector1">
            <a:avLst/>
          </a:prstGeom>
          <a:noFill/>
          <a:ln w="9525" cap="flat" cmpd="sng">
            <a:solidFill>
              <a:schemeClr val="dk2"/>
            </a:solidFill>
            <a:prstDash val="solid"/>
            <a:round/>
            <a:headEnd type="none" w="sm" len="sm"/>
            <a:tailEnd type="triangle" w="med" len="med"/>
          </a:ln>
        </p:spPr>
      </p:cxnSp>
      <p:cxnSp>
        <p:nvCxnSpPr>
          <p:cNvPr id="134" name="Google Shape;134;p4"/>
          <p:cNvCxnSpPr/>
          <p:nvPr/>
        </p:nvCxnSpPr>
        <p:spPr>
          <a:xfrm>
            <a:off x="9936005" y="2608476"/>
            <a:ext cx="0" cy="905037"/>
          </a:xfrm>
          <a:prstGeom prst="straightConnector1">
            <a:avLst/>
          </a:prstGeom>
          <a:noFill/>
          <a:ln w="9525" cap="flat" cmpd="sng">
            <a:solidFill>
              <a:schemeClr val="dk2"/>
            </a:solidFill>
            <a:prstDash val="solid"/>
            <a:round/>
            <a:headEnd type="none" w="sm" len="sm"/>
            <a:tailEnd type="triangle" w="med" len="med"/>
          </a:ln>
        </p:spPr>
      </p:cxnSp>
      <p:cxnSp>
        <p:nvCxnSpPr>
          <p:cNvPr id="135" name="Google Shape;135;p4"/>
          <p:cNvCxnSpPr>
            <a:endCxn id="130" idx="3"/>
          </p:cNvCxnSpPr>
          <p:nvPr/>
        </p:nvCxnSpPr>
        <p:spPr>
          <a:xfrm flipH="1">
            <a:off x="7496446" y="3974315"/>
            <a:ext cx="1547100" cy="23400"/>
          </a:xfrm>
          <a:prstGeom prst="straightConnector1">
            <a:avLst/>
          </a:prstGeom>
          <a:noFill/>
          <a:ln w="9525" cap="flat" cmpd="sng">
            <a:solidFill>
              <a:schemeClr val="dk2"/>
            </a:solidFill>
            <a:prstDash val="solid"/>
            <a:round/>
            <a:headEnd type="none" w="sm" len="sm"/>
            <a:tailEnd type="triangle" w="med" len="med"/>
          </a:ln>
        </p:spPr>
      </p:cxnSp>
      <p:cxnSp>
        <p:nvCxnSpPr>
          <p:cNvPr id="136" name="Google Shape;136;p4"/>
          <p:cNvCxnSpPr/>
          <p:nvPr/>
        </p:nvCxnSpPr>
        <p:spPr>
          <a:xfrm rot="10800000">
            <a:off x="4252040" y="3957257"/>
            <a:ext cx="1204949" cy="0"/>
          </a:xfrm>
          <a:prstGeom prst="straightConnector1">
            <a:avLst/>
          </a:prstGeom>
          <a:noFill/>
          <a:ln w="9525" cap="flat" cmpd="sng">
            <a:solidFill>
              <a:schemeClr val="dk2"/>
            </a:solidFill>
            <a:prstDash val="solid"/>
            <a:round/>
            <a:headEnd type="none" w="sm" len="sm"/>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5"/>
          <p:cNvPicPr preferRelativeResize="0"/>
          <p:nvPr/>
        </p:nvPicPr>
        <p:blipFill rotWithShape="1">
          <a:blip r:embed="rId3">
            <a:alphaModFix/>
          </a:blip>
          <a:srcRect/>
          <a:stretch/>
        </p:blipFill>
        <p:spPr>
          <a:xfrm>
            <a:off x="11063435" y="-63218"/>
            <a:ext cx="1075446" cy="1075446"/>
          </a:xfrm>
          <a:prstGeom prst="rect">
            <a:avLst/>
          </a:prstGeom>
          <a:noFill/>
          <a:ln>
            <a:noFill/>
          </a:ln>
        </p:spPr>
      </p:pic>
      <p:sp>
        <p:nvSpPr>
          <p:cNvPr id="142" name="Google Shape;142;p5"/>
          <p:cNvSpPr txBox="1"/>
          <p:nvPr/>
        </p:nvSpPr>
        <p:spPr>
          <a:xfrm>
            <a:off x="53119" y="92883"/>
            <a:ext cx="9746100" cy="629100"/>
          </a:xfrm>
          <a:prstGeom prst="rect">
            <a:avLst/>
          </a:prstGeom>
          <a:noFill/>
          <a:ln>
            <a:noFill/>
          </a:ln>
        </p:spPr>
        <p:txBody>
          <a:bodyPr spcFirstLastPara="1" wrap="square" lIns="0" tIns="13325" rIns="0" bIns="0" anchor="ctr" anchorCtr="0">
            <a:spAutoFit/>
          </a:bodyPr>
          <a:lstStyle/>
          <a:p>
            <a:pPr marL="12700" marR="0" lvl="0" indent="0" algn="l" rtl="0">
              <a:lnSpc>
                <a:spcPct val="100000"/>
              </a:lnSpc>
              <a:spcBef>
                <a:spcPts val="0"/>
              </a:spcBef>
              <a:spcAft>
                <a:spcPts val="0"/>
              </a:spcAft>
              <a:buClr>
                <a:srgbClr val="C00000"/>
              </a:buClr>
              <a:buSzPts val="4000"/>
              <a:buFont typeface="Times New Roman"/>
              <a:buNone/>
            </a:pPr>
            <a:r>
              <a:rPr lang="en-US" sz="4000" b="1" i="0" u="none" strike="noStrike" cap="none">
                <a:solidFill>
                  <a:srgbClr val="C00000"/>
                </a:solidFill>
                <a:latin typeface="Times New Roman"/>
                <a:ea typeface="Times New Roman"/>
                <a:cs typeface="Times New Roman"/>
                <a:sym typeface="Times New Roman"/>
              </a:rPr>
              <a:t>Why Should I Study this course?</a:t>
            </a:r>
            <a:endParaRPr sz="4000" b="1" i="0" u="none" strike="noStrike" cap="none">
              <a:solidFill>
                <a:srgbClr val="C00000"/>
              </a:solidFill>
              <a:latin typeface="Times New Roman"/>
              <a:ea typeface="Times New Roman"/>
              <a:cs typeface="Times New Roman"/>
              <a:sym typeface="Times New Roman"/>
            </a:endParaRPr>
          </a:p>
        </p:txBody>
      </p:sp>
      <p:sp>
        <p:nvSpPr>
          <p:cNvPr id="143" name="Google Shape;143;p5"/>
          <p:cNvSpPr txBox="1"/>
          <p:nvPr/>
        </p:nvSpPr>
        <p:spPr>
          <a:xfrm>
            <a:off x="165517" y="1343854"/>
            <a:ext cx="11862300" cy="492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US" sz="2600" b="1" i="0" u="none" strike="noStrike" cap="none">
                <a:solidFill>
                  <a:schemeClr val="dk1"/>
                </a:solidFill>
                <a:latin typeface="Times New Roman"/>
                <a:ea typeface="Times New Roman"/>
                <a:cs typeface="Times New Roman"/>
                <a:sym typeface="Times New Roman"/>
              </a:rPr>
              <a:t>Examples</a:t>
            </a:r>
            <a:endParaRPr sz="1400" b="0" i="0" u="none" strike="noStrike" cap="none">
              <a:solidFill>
                <a:srgbClr val="000000"/>
              </a:solidFill>
              <a:latin typeface="Arial"/>
              <a:ea typeface="Arial"/>
              <a:cs typeface="Arial"/>
              <a:sym typeface="Arial"/>
            </a:endParaRPr>
          </a:p>
        </p:txBody>
      </p:sp>
      <p:sp>
        <p:nvSpPr>
          <p:cNvPr id="144" name="Google Shape;144;p5"/>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Times New Roman"/>
                <a:ea typeface="Times New Roman"/>
                <a:cs typeface="Times New Roman"/>
                <a:sym typeface="Times New Roman"/>
              </a:rPr>
              <a:t>BVRIT HYDERABAD College of Engineering for Women</a:t>
            </a:r>
            <a:endParaRPr sz="1400" b="0" i="0" u="none" strike="noStrike" cap="none">
              <a:solidFill>
                <a:srgbClr val="000000"/>
              </a:solidFill>
              <a:latin typeface="Arial"/>
              <a:ea typeface="Arial"/>
              <a:cs typeface="Arial"/>
              <a:sym typeface="Arial"/>
            </a:endParaRPr>
          </a:p>
        </p:txBody>
      </p:sp>
      <p:sp>
        <p:nvSpPr>
          <p:cNvPr id="145" name="Google Shape;145;p5"/>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rgbClr val="FFFFFF"/>
              </a:solidFill>
              <a:latin typeface="Times New Roman"/>
              <a:ea typeface="Times New Roman"/>
              <a:cs typeface="Times New Roman"/>
              <a:sym typeface="Times New Roman"/>
            </a:endParaRPr>
          </a:p>
        </p:txBody>
      </p:sp>
      <p:pic>
        <p:nvPicPr>
          <p:cNvPr id="146" name="Google Shape;146;p5"/>
          <p:cNvPicPr preferRelativeResize="0"/>
          <p:nvPr/>
        </p:nvPicPr>
        <p:blipFill rotWithShape="1">
          <a:blip r:embed="rId4">
            <a:alphaModFix/>
          </a:blip>
          <a:srcRect/>
          <a:stretch/>
        </p:blipFill>
        <p:spPr>
          <a:xfrm>
            <a:off x="0" y="0"/>
            <a:ext cx="12192000" cy="6858000"/>
          </a:xfrm>
          <a:prstGeom prst="rect">
            <a:avLst/>
          </a:prstGeom>
          <a:noFill/>
          <a:ln>
            <a:noFill/>
          </a:ln>
        </p:spPr>
      </p:pic>
      <p:sp>
        <p:nvSpPr>
          <p:cNvPr id="147" name="Google Shape;147;p5"/>
          <p:cNvSpPr txBox="1"/>
          <p:nvPr/>
        </p:nvSpPr>
        <p:spPr>
          <a:xfrm>
            <a:off x="1471625" y="400050"/>
            <a:ext cx="10129500" cy="5748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3000" b="1" i="0" u="none" strike="noStrike" cap="none">
                <a:solidFill>
                  <a:schemeClr val="dk1"/>
                </a:solidFill>
                <a:latin typeface="Times New Roman"/>
                <a:ea typeface="Times New Roman"/>
                <a:cs typeface="Times New Roman"/>
                <a:sym typeface="Times New Roman"/>
              </a:rPr>
              <a:t>TECHNOLOGY STACK</a:t>
            </a:r>
            <a:endParaRPr sz="3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Quattrocento Sans"/>
                <a:ea typeface="Quattrocento Sans"/>
                <a:cs typeface="Quattrocento Sans"/>
                <a:sym typeface="Quattrocento Sans"/>
              </a:rPr>
              <a:t> </a:t>
            </a:r>
            <a:endParaRPr sz="2000" b="0" i="0" u="none" strike="noStrike" cap="none">
              <a:solidFill>
                <a:schemeClr val="dk1"/>
              </a:solidFill>
              <a:latin typeface="Quattrocento Sans"/>
              <a:ea typeface="Quattrocento Sans"/>
              <a:cs typeface="Quattrocento Sans"/>
              <a:sym typeface="Quattrocento Sans"/>
            </a:endParaRPr>
          </a:p>
          <a:p>
            <a:pPr marL="7620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Quattrocento Sans"/>
              <a:ea typeface="Quattrocento Sans"/>
              <a:cs typeface="Quattrocento Sans"/>
              <a:sym typeface="Quattrocento Sans"/>
            </a:endParaRPr>
          </a:p>
          <a:p>
            <a:pPr marL="457200" marR="0" lvl="0" indent="-381000" algn="l" rtl="0">
              <a:lnSpc>
                <a:spcPct val="100000"/>
              </a:lnSpc>
              <a:spcBef>
                <a:spcPts val="0"/>
              </a:spcBef>
              <a:spcAft>
                <a:spcPts val="0"/>
              </a:spcAft>
              <a:buClr>
                <a:schemeClr val="dk1"/>
              </a:buClr>
              <a:buSzPts val="2400"/>
              <a:buFont typeface="Quattrocento Sans"/>
              <a:buChar char="➔"/>
            </a:pPr>
            <a:r>
              <a:rPr lang="en-US" sz="2400" b="0" i="0" u="none" strike="noStrike" cap="none">
                <a:solidFill>
                  <a:schemeClr val="dk1"/>
                </a:solidFill>
                <a:latin typeface="Times New Roman"/>
                <a:ea typeface="Times New Roman"/>
                <a:cs typeface="Times New Roman"/>
                <a:sym typeface="Times New Roman"/>
              </a:rPr>
              <a:t>Language : Python</a:t>
            </a:r>
            <a:endParaRPr sz="2400" b="0" i="0" u="none" strike="noStrike" cap="none">
              <a:solidFill>
                <a:srgbClr val="000000"/>
              </a:solidFill>
              <a:latin typeface="Arial"/>
              <a:ea typeface="Arial"/>
              <a:cs typeface="Arial"/>
              <a:sym typeface="Arial"/>
            </a:endParaRPr>
          </a:p>
          <a:p>
            <a:pPr marL="457200" marR="0" lvl="0" indent="-381000" algn="l" rtl="0">
              <a:lnSpc>
                <a:spcPct val="100000"/>
              </a:lnSpc>
              <a:spcBef>
                <a:spcPts val="0"/>
              </a:spcBef>
              <a:spcAft>
                <a:spcPts val="0"/>
              </a:spcAft>
              <a:buClr>
                <a:schemeClr val="dk1"/>
              </a:buClr>
              <a:buSzPts val="2400"/>
              <a:buFont typeface="Quattrocento Sans"/>
              <a:buChar char="➔"/>
            </a:pPr>
            <a:r>
              <a:rPr lang="en-US" sz="2400" b="0" i="0" u="none" strike="noStrike" cap="none">
                <a:solidFill>
                  <a:schemeClr val="dk1"/>
                </a:solidFill>
                <a:latin typeface="Times New Roman"/>
                <a:ea typeface="Times New Roman"/>
                <a:cs typeface="Times New Roman"/>
                <a:sym typeface="Times New Roman"/>
              </a:rPr>
              <a:t>Tkinter</a:t>
            </a:r>
            <a:endParaRPr sz="2400" b="0" i="0" u="none" strike="noStrike" cap="none">
              <a:solidFill>
                <a:srgbClr val="000000"/>
              </a:solidFill>
              <a:latin typeface="Arial"/>
              <a:ea typeface="Arial"/>
              <a:cs typeface="Arial"/>
              <a:sym typeface="Arial"/>
            </a:endParaRPr>
          </a:p>
          <a:p>
            <a:pPr marL="7620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762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Python Packages:</a:t>
            </a:r>
            <a:endParaRPr sz="2400" b="0" i="0" u="none" strike="noStrike" cap="none">
              <a:solidFill>
                <a:srgbClr val="000000"/>
              </a:solidFill>
              <a:latin typeface="Arial"/>
              <a:ea typeface="Arial"/>
              <a:cs typeface="Arial"/>
              <a:sym typeface="Arial"/>
            </a:endParaRPr>
          </a:p>
          <a:p>
            <a:pPr marL="419100" marR="0" lvl="0" indent="-342900" algn="l" rtl="0">
              <a:lnSpc>
                <a:spcPct val="100000"/>
              </a:lnSpc>
              <a:spcBef>
                <a:spcPts val="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NumPy</a:t>
            </a:r>
            <a:endParaRPr sz="2400" b="0" i="0" u="none" strike="noStrike" cap="none">
              <a:solidFill>
                <a:srgbClr val="000000"/>
              </a:solidFill>
              <a:latin typeface="Arial"/>
              <a:ea typeface="Arial"/>
              <a:cs typeface="Arial"/>
              <a:sym typeface="Arial"/>
            </a:endParaRPr>
          </a:p>
          <a:p>
            <a:pPr marL="419100" marR="0" lvl="0" indent="-342900" algn="l" rtl="0">
              <a:lnSpc>
                <a:spcPct val="100000"/>
              </a:lnSpc>
              <a:spcBef>
                <a:spcPts val="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PIL</a:t>
            </a:r>
            <a:endParaRPr sz="2400" b="0" i="0" u="none" strike="noStrike" cap="none">
              <a:solidFill>
                <a:srgbClr val="000000"/>
              </a:solidFill>
              <a:latin typeface="Arial"/>
              <a:ea typeface="Arial"/>
              <a:cs typeface="Arial"/>
              <a:sym typeface="Arial"/>
            </a:endParaRPr>
          </a:p>
          <a:p>
            <a:pPr marL="419100" marR="0" lvl="0" indent="-342900" algn="l" rtl="0">
              <a:lnSpc>
                <a:spcPct val="100000"/>
              </a:lnSpc>
              <a:spcBef>
                <a:spcPts val="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Tkinter</a:t>
            </a:r>
            <a:endParaRPr sz="2400" b="0" i="0" u="none" strike="noStrike" cap="none">
              <a:solidFill>
                <a:srgbClr val="000000"/>
              </a:solidFill>
              <a:latin typeface="Arial"/>
              <a:ea typeface="Arial"/>
              <a:cs typeface="Arial"/>
              <a:sym typeface="Arial"/>
            </a:endParaRPr>
          </a:p>
          <a:p>
            <a:pPr marL="419100" marR="0" lvl="0" indent="-342900" algn="l" rtl="0">
              <a:lnSpc>
                <a:spcPct val="100000"/>
              </a:lnSpc>
              <a:spcBef>
                <a:spcPts val="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OpenCV</a:t>
            </a:r>
            <a:endParaRPr sz="2400" b="0" i="0" u="none" strike="noStrike" cap="none">
              <a:solidFill>
                <a:srgbClr val="000000"/>
              </a:solidFill>
              <a:latin typeface="Arial"/>
              <a:ea typeface="Arial"/>
              <a:cs typeface="Arial"/>
              <a:sym typeface="Arial"/>
            </a:endParaRPr>
          </a:p>
          <a:p>
            <a:pPr marL="419100" marR="0" lvl="0" indent="-342900" algn="l" rtl="0">
              <a:lnSpc>
                <a:spcPct val="100000"/>
              </a:lnSpc>
              <a:spcBef>
                <a:spcPts val="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Matplotlib</a:t>
            </a:r>
            <a:endParaRPr sz="2400" b="0" i="0" u="none" strike="noStrike" cap="none">
              <a:solidFill>
                <a:srgbClr val="000000"/>
              </a:solidFill>
              <a:latin typeface="Arial"/>
              <a:ea typeface="Arial"/>
              <a:cs typeface="Arial"/>
              <a:sym typeface="Arial"/>
            </a:endParaRPr>
          </a:p>
          <a:p>
            <a:pPr marL="419100" marR="0" lvl="0" indent="-342900" algn="l" rtl="0">
              <a:lnSpc>
                <a:spcPct val="100000"/>
              </a:lnSpc>
              <a:spcBef>
                <a:spcPts val="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Pandas</a:t>
            </a:r>
            <a:endParaRPr sz="2400" b="0" i="0" u="none" strike="noStrike" cap="none">
              <a:solidFill>
                <a:srgbClr val="000000"/>
              </a:solidFill>
              <a:latin typeface="Arial"/>
              <a:ea typeface="Arial"/>
              <a:cs typeface="Arial"/>
              <a:sym typeface="Arial"/>
            </a:endParaRPr>
          </a:p>
          <a:p>
            <a:pPr marL="762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762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7620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FF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6"/>
          <p:cNvPicPr preferRelativeResize="0"/>
          <p:nvPr/>
        </p:nvPicPr>
        <p:blipFill rotWithShape="1">
          <a:blip r:embed="rId3">
            <a:alphaModFix/>
          </a:blip>
          <a:srcRect/>
          <a:stretch/>
        </p:blipFill>
        <p:spPr>
          <a:xfrm>
            <a:off x="11063435" y="-63218"/>
            <a:ext cx="1075446" cy="1075446"/>
          </a:xfrm>
          <a:prstGeom prst="rect">
            <a:avLst/>
          </a:prstGeom>
          <a:noFill/>
          <a:ln>
            <a:noFill/>
          </a:ln>
        </p:spPr>
      </p:pic>
      <p:sp>
        <p:nvSpPr>
          <p:cNvPr id="153" name="Google Shape;153;p6"/>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Times New Roman"/>
                <a:ea typeface="Times New Roman"/>
                <a:cs typeface="Times New Roman"/>
                <a:sym typeface="Times New Roman"/>
              </a:rPr>
              <a:t>BVRIT HYDERABAD College of Engineering for Women</a:t>
            </a:r>
            <a:endParaRPr sz="1400" b="0" i="0" u="none" strike="noStrike" cap="none">
              <a:solidFill>
                <a:srgbClr val="000000"/>
              </a:solidFill>
              <a:latin typeface="Arial"/>
              <a:ea typeface="Arial"/>
              <a:cs typeface="Arial"/>
              <a:sym typeface="Arial"/>
            </a:endParaRPr>
          </a:p>
        </p:txBody>
      </p:sp>
      <p:sp>
        <p:nvSpPr>
          <p:cNvPr id="154" name="Google Shape;154;p6"/>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rgbClr val="FFFFFF"/>
              </a:solidFill>
              <a:latin typeface="Times New Roman"/>
              <a:ea typeface="Times New Roman"/>
              <a:cs typeface="Times New Roman"/>
              <a:sym typeface="Times New Roman"/>
            </a:endParaRPr>
          </a:p>
        </p:txBody>
      </p:sp>
      <p:pic>
        <p:nvPicPr>
          <p:cNvPr id="155" name="Google Shape;155;p6"/>
          <p:cNvPicPr preferRelativeResize="0"/>
          <p:nvPr/>
        </p:nvPicPr>
        <p:blipFill rotWithShape="1">
          <a:blip r:embed="rId4">
            <a:alphaModFix/>
          </a:blip>
          <a:srcRect/>
          <a:stretch/>
        </p:blipFill>
        <p:spPr>
          <a:xfrm>
            <a:off x="0" y="0"/>
            <a:ext cx="12192000" cy="6858000"/>
          </a:xfrm>
          <a:prstGeom prst="rect">
            <a:avLst/>
          </a:prstGeom>
          <a:noFill/>
          <a:ln>
            <a:noFill/>
          </a:ln>
        </p:spPr>
      </p:pic>
      <p:sp>
        <p:nvSpPr>
          <p:cNvPr id="156" name="Google Shape;156;p6"/>
          <p:cNvSpPr txBox="1"/>
          <p:nvPr/>
        </p:nvSpPr>
        <p:spPr>
          <a:xfrm>
            <a:off x="1745669" y="2812475"/>
            <a:ext cx="8950036"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FF0000"/>
                </a:solidFill>
                <a:latin typeface="Times New Roman"/>
                <a:ea typeface="Times New Roman"/>
                <a:cs typeface="Times New Roman"/>
                <a:sym typeface="Times New Roman"/>
              </a:rPr>
              <a:t>Use this slide for flow of content.</a:t>
            </a:r>
            <a:endParaRPr sz="1400" b="0" i="0" u="none" strike="noStrike" cap="none">
              <a:solidFill>
                <a:srgbClr val="000000"/>
              </a:solidFill>
              <a:latin typeface="Arial"/>
              <a:ea typeface="Arial"/>
              <a:cs typeface="Arial"/>
              <a:sym typeface="Arial"/>
            </a:endParaRPr>
          </a:p>
        </p:txBody>
      </p:sp>
      <p:graphicFrame>
        <p:nvGraphicFramePr>
          <p:cNvPr id="157" name="Google Shape;157;p6"/>
          <p:cNvGraphicFramePr/>
          <p:nvPr>
            <p:extLst>
              <p:ext uri="{D42A27DB-BD31-4B8C-83A1-F6EECF244321}">
                <p14:modId xmlns:p14="http://schemas.microsoft.com/office/powerpoint/2010/main" val="572823853"/>
              </p:ext>
            </p:extLst>
          </p:nvPr>
        </p:nvGraphicFramePr>
        <p:xfrm>
          <a:off x="1304912" y="942106"/>
          <a:ext cx="9982250" cy="5046120"/>
        </p:xfrm>
        <a:graphic>
          <a:graphicData uri="http://schemas.openxmlformats.org/drawingml/2006/table">
            <a:tbl>
              <a:tblPr firstRow="1" bandRow="1">
                <a:noFill/>
                <a:tableStyleId>{E1B58FD8-073D-4E95-A894-63FC786819C9}</a:tableStyleId>
              </a:tblPr>
              <a:tblGrid>
                <a:gridCol w="4437350">
                  <a:extLst>
                    <a:ext uri="{9D8B030D-6E8A-4147-A177-3AD203B41FA5}">
                      <a16:colId xmlns:a16="http://schemas.microsoft.com/office/drawing/2014/main" val="20000"/>
                    </a:ext>
                  </a:extLst>
                </a:gridCol>
                <a:gridCol w="5544900">
                  <a:extLst>
                    <a:ext uri="{9D8B030D-6E8A-4147-A177-3AD203B41FA5}">
                      <a16:colId xmlns:a16="http://schemas.microsoft.com/office/drawing/2014/main" val="20001"/>
                    </a:ext>
                  </a:extLst>
                </a:gridCol>
              </a:tblGrid>
              <a:tr h="474100">
                <a:tc>
                  <a:txBody>
                    <a:bodyPr/>
                    <a:lstStyle/>
                    <a:p>
                      <a:pPr marL="0" marR="0" lvl="0" indent="0" algn="ctr" rtl="0">
                        <a:lnSpc>
                          <a:spcPct val="100000"/>
                        </a:lnSpc>
                        <a:spcBef>
                          <a:spcPts val="0"/>
                        </a:spcBef>
                        <a:spcAft>
                          <a:spcPts val="0"/>
                        </a:spcAft>
                        <a:buClr>
                          <a:srgbClr val="000000"/>
                        </a:buClr>
                        <a:buSzPts val="2000"/>
                        <a:buFont typeface="Arial"/>
                        <a:buNone/>
                      </a:pPr>
                      <a:r>
                        <a:rPr lang="en-US" sz="2400" u="none" strike="noStrike" cap="none"/>
                        <a:t>Environment </a:t>
                      </a:r>
                      <a:endParaRPr sz="2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2000"/>
                        <a:buFont typeface="Arial"/>
                        <a:buNone/>
                      </a:pPr>
                      <a:r>
                        <a:rPr lang="en-US" sz="2400" u="none" strike="noStrike" cap="none"/>
                        <a:t>Specifications</a:t>
                      </a:r>
                      <a:endParaRPr sz="2400" u="none" strike="noStrike" cap="none"/>
                    </a:p>
                  </a:txBody>
                  <a:tcPr marL="91450" marR="91450" marT="45725" marB="45725"/>
                </a:tc>
                <a:extLst>
                  <a:ext uri="{0D108BD9-81ED-4DB2-BD59-A6C34878D82A}">
                    <a16:rowId xmlns:a16="http://schemas.microsoft.com/office/drawing/2014/main" val="10000"/>
                  </a:ext>
                </a:extLst>
              </a:tr>
              <a:tr h="2571725">
                <a:tc>
                  <a:txBody>
                    <a:bodyPr/>
                    <a:lstStyle/>
                    <a:p>
                      <a:pPr marL="0" marR="0" lvl="0" indent="0" algn="ctr" rtl="0">
                        <a:lnSpc>
                          <a:spcPct val="100000"/>
                        </a:lnSpc>
                        <a:spcBef>
                          <a:spcPts val="0"/>
                        </a:spcBef>
                        <a:spcAft>
                          <a:spcPts val="0"/>
                        </a:spcAft>
                        <a:buClr>
                          <a:srgbClr val="000000"/>
                        </a:buClr>
                        <a:buSzPts val="2000"/>
                        <a:buFont typeface="Arial"/>
                        <a:buNone/>
                      </a:pPr>
                      <a:r>
                        <a:rPr lang="en-US" sz="2400" u="none" strike="noStrike" cap="none"/>
                        <a:t>Hardware</a:t>
                      </a:r>
                      <a:endParaRPr sz="2400" u="none" strike="noStrike" cap="none"/>
                    </a:p>
                  </a:txBody>
                  <a:tcPr marL="91450" marR="91450" marT="45725" marB="45725" anchor="ctr"/>
                </a:tc>
                <a:tc>
                  <a:txBody>
                    <a:bodyPr/>
                    <a:lstStyle/>
                    <a:p>
                      <a:pPr marL="0" marR="0" lvl="0" indent="0" algn="ctr" rtl="0">
                        <a:lnSpc>
                          <a:spcPct val="200000"/>
                        </a:lnSpc>
                        <a:spcBef>
                          <a:spcPts val="0"/>
                        </a:spcBef>
                        <a:spcAft>
                          <a:spcPts val="0"/>
                        </a:spcAft>
                        <a:buClr>
                          <a:srgbClr val="000000"/>
                        </a:buClr>
                        <a:buSzPts val="2000"/>
                        <a:buFont typeface="Arial"/>
                        <a:buNone/>
                      </a:pPr>
                      <a:r>
                        <a:rPr lang="en-US" sz="2400" b="0" u="none" strike="noStrike" cap="none"/>
                        <a:t>Processor - Intel Core i5</a:t>
                      </a:r>
                      <a:endParaRPr sz="2400" b="0" u="none" strike="noStrike" cap="none"/>
                    </a:p>
                    <a:p>
                      <a:pPr marL="0" marR="0" lvl="0" indent="0" algn="ctr" rtl="0">
                        <a:lnSpc>
                          <a:spcPct val="200000"/>
                        </a:lnSpc>
                        <a:spcBef>
                          <a:spcPts val="0"/>
                        </a:spcBef>
                        <a:spcAft>
                          <a:spcPts val="0"/>
                        </a:spcAft>
                        <a:buClr>
                          <a:srgbClr val="000000"/>
                        </a:buClr>
                        <a:buSzPts val="2000"/>
                        <a:buFont typeface="Arial"/>
                        <a:buNone/>
                      </a:pPr>
                      <a:r>
                        <a:rPr lang="en-US" sz="2400" b="0" u="none" strike="noStrike" cap="none"/>
                        <a:t>Memory(RAM) - 8 GB</a:t>
                      </a:r>
                      <a:endParaRPr sz="2400" b="0" u="none" strike="noStrike" cap="none"/>
                    </a:p>
                    <a:p>
                      <a:pPr marL="0" marR="0" lvl="0" indent="0" algn="ctr" rtl="0">
                        <a:lnSpc>
                          <a:spcPct val="200000"/>
                        </a:lnSpc>
                        <a:spcBef>
                          <a:spcPts val="0"/>
                        </a:spcBef>
                        <a:spcAft>
                          <a:spcPts val="0"/>
                        </a:spcAft>
                        <a:buClr>
                          <a:srgbClr val="000000"/>
                        </a:buClr>
                        <a:buSzPts val="2000"/>
                        <a:buFont typeface="Arial"/>
                        <a:buNone/>
                      </a:pPr>
                      <a:r>
                        <a:rPr lang="en-US" sz="2400" b="0" u="none" strike="noStrike" cap="none"/>
                        <a:t>Storage – I TB</a:t>
                      </a:r>
                      <a:endParaRPr sz="2400" u="none" strike="noStrike" cap="none"/>
                    </a:p>
                    <a:p>
                      <a:pPr marL="0" marR="0" lvl="0" indent="0" algn="ctr" rtl="0">
                        <a:lnSpc>
                          <a:spcPct val="100000"/>
                        </a:lnSpc>
                        <a:spcBef>
                          <a:spcPts val="0"/>
                        </a:spcBef>
                        <a:spcAft>
                          <a:spcPts val="0"/>
                        </a:spcAft>
                        <a:buClr>
                          <a:srgbClr val="000000"/>
                        </a:buClr>
                        <a:buSzPts val="2000"/>
                        <a:buFont typeface="Arial"/>
                        <a:buNone/>
                      </a:pPr>
                      <a:endParaRPr sz="2400" u="none" strike="noStrike" cap="none"/>
                    </a:p>
                  </a:txBody>
                  <a:tcPr marL="91450" marR="91450" marT="45725" marB="45725" anchor="ctr"/>
                </a:tc>
                <a:extLst>
                  <a:ext uri="{0D108BD9-81ED-4DB2-BD59-A6C34878D82A}">
                    <a16:rowId xmlns:a16="http://schemas.microsoft.com/office/drawing/2014/main" val="10001"/>
                  </a:ext>
                </a:extLst>
              </a:tr>
              <a:tr h="1870350">
                <a:tc>
                  <a:txBody>
                    <a:bodyPr/>
                    <a:lstStyle/>
                    <a:p>
                      <a:pPr marL="0" marR="0" lvl="0" indent="0" algn="ctr" rtl="0">
                        <a:lnSpc>
                          <a:spcPct val="100000"/>
                        </a:lnSpc>
                        <a:spcBef>
                          <a:spcPts val="0"/>
                        </a:spcBef>
                        <a:spcAft>
                          <a:spcPts val="0"/>
                        </a:spcAft>
                        <a:buClr>
                          <a:srgbClr val="000000"/>
                        </a:buClr>
                        <a:buSzPts val="2000"/>
                        <a:buFont typeface="Arial"/>
                        <a:buNone/>
                      </a:pPr>
                      <a:r>
                        <a:rPr lang="en-US" sz="2400" u="none" strike="noStrike" cap="none"/>
                        <a:t>Software</a:t>
                      </a:r>
                      <a:endParaRPr sz="2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US" sz="2400" b="0" u="none" strike="noStrike" cap="none" dirty="0"/>
                        <a:t>Python</a:t>
                      </a:r>
                      <a:endParaRPr sz="2400" u="none" strike="noStrike" cap="none" dirty="0"/>
                    </a:p>
                    <a:p>
                      <a:pPr marL="0" marR="0" lvl="0" indent="0" algn="ctr" rtl="0">
                        <a:lnSpc>
                          <a:spcPct val="100000"/>
                        </a:lnSpc>
                        <a:spcBef>
                          <a:spcPts val="0"/>
                        </a:spcBef>
                        <a:spcAft>
                          <a:spcPts val="0"/>
                        </a:spcAft>
                        <a:buClr>
                          <a:srgbClr val="000000"/>
                        </a:buClr>
                        <a:buSzPts val="2000"/>
                        <a:buFont typeface="Arial"/>
                        <a:buNone/>
                      </a:pPr>
                      <a:r>
                        <a:rPr lang="en-US" sz="2400" b="0" u="none" strike="noStrike" cap="none" dirty="0"/>
                        <a:t>OS - Windows 10</a:t>
                      </a:r>
                      <a:endParaRPr sz="2400" u="none" strike="noStrike" cap="none" dirty="0"/>
                    </a:p>
                    <a:p>
                      <a:pPr marL="0" marR="0" lvl="0" indent="0" algn="ctr" rtl="0">
                        <a:lnSpc>
                          <a:spcPct val="100000"/>
                        </a:lnSpc>
                        <a:spcBef>
                          <a:spcPts val="0"/>
                        </a:spcBef>
                        <a:spcAft>
                          <a:spcPts val="0"/>
                        </a:spcAft>
                        <a:buClr>
                          <a:srgbClr val="000000"/>
                        </a:buClr>
                        <a:buSzPts val="2000"/>
                        <a:buFont typeface="Arial"/>
                        <a:buNone/>
                      </a:pPr>
                      <a:r>
                        <a:rPr lang="en-US" sz="2400" b="0" u="none" strike="noStrike" cap="none" dirty="0"/>
                        <a:t>Google </a:t>
                      </a:r>
                      <a:r>
                        <a:rPr lang="en-US" sz="2400" b="0" u="none" strike="noStrike" cap="none" dirty="0" err="1"/>
                        <a:t>Colab</a:t>
                      </a:r>
                      <a:endParaRPr lang="en-US" sz="2400" b="0" u="none" strike="noStrike" cap="none" dirty="0"/>
                    </a:p>
                    <a:p>
                      <a:pPr marL="0" marR="0" lvl="0" indent="0" algn="ctr" rtl="0">
                        <a:lnSpc>
                          <a:spcPct val="100000"/>
                        </a:lnSpc>
                        <a:spcBef>
                          <a:spcPts val="0"/>
                        </a:spcBef>
                        <a:spcAft>
                          <a:spcPts val="0"/>
                        </a:spcAft>
                        <a:buClr>
                          <a:srgbClr val="000000"/>
                        </a:buClr>
                        <a:buSzPts val="2000"/>
                        <a:buFont typeface="Arial"/>
                        <a:buNone/>
                      </a:pPr>
                      <a:r>
                        <a:rPr lang="en-US" sz="2400" b="0" u="none" strike="noStrike" cap="none"/>
                        <a:t>Pycharm</a:t>
                      </a:r>
                      <a:endParaRPr sz="2400" b="0" u="none" strike="noStrike" cap="none"/>
                    </a:p>
                    <a:p>
                      <a:pPr marL="0" marR="0" lvl="0" indent="0" algn="ctr" rtl="0">
                        <a:lnSpc>
                          <a:spcPct val="100000"/>
                        </a:lnSpc>
                        <a:spcBef>
                          <a:spcPts val="0"/>
                        </a:spcBef>
                        <a:spcAft>
                          <a:spcPts val="0"/>
                        </a:spcAft>
                        <a:buClr>
                          <a:srgbClr val="000000"/>
                        </a:buClr>
                        <a:buSzPts val="2000"/>
                        <a:buFont typeface="Arial"/>
                        <a:buNone/>
                      </a:pPr>
                      <a:endParaRPr sz="2400" u="none" strike="noStrike" cap="none" dirty="0"/>
                    </a:p>
                  </a:txBody>
                  <a:tcPr marL="91450" marR="91450" marT="45725" marB="45725" anchor="ctr"/>
                </a:tc>
                <a:extLst>
                  <a:ext uri="{0D108BD9-81ED-4DB2-BD59-A6C34878D82A}">
                    <a16:rowId xmlns:a16="http://schemas.microsoft.com/office/drawing/2014/main" val="10002"/>
                  </a:ext>
                </a:extLst>
              </a:tr>
            </a:tbl>
          </a:graphicData>
        </a:graphic>
      </p:graphicFrame>
      <p:sp>
        <p:nvSpPr>
          <p:cNvPr id="158" name="Google Shape;158;p6"/>
          <p:cNvSpPr txBox="1"/>
          <p:nvPr/>
        </p:nvSpPr>
        <p:spPr>
          <a:xfrm>
            <a:off x="2728925" y="197450"/>
            <a:ext cx="6315000" cy="646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3000" b="1" i="0" u="none" strike="noStrike" cap="none">
                <a:solidFill>
                  <a:schemeClr val="dk1"/>
                </a:solidFill>
                <a:latin typeface="Times New Roman"/>
                <a:ea typeface="Times New Roman"/>
                <a:cs typeface="Times New Roman"/>
                <a:sym typeface="Times New Roman"/>
              </a:rPr>
              <a:t>SYSTEM REQUIREMENTS</a:t>
            </a:r>
            <a:endParaRPr sz="3000" b="1"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gd9c28dad76_0_6"/>
          <p:cNvPicPr preferRelativeResize="0"/>
          <p:nvPr/>
        </p:nvPicPr>
        <p:blipFill rotWithShape="1">
          <a:blip r:embed="rId3">
            <a:alphaModFix/>
          </a:blip>
          <a:srcRect/>
          <a:stretch/>
        </p:blipFill>
        <p:spPr>
          <a:xfrm>
            <a:off x="11063435" y="-63218"/>
            <a:ext cx="1075446" cy="1075446"/>
          </a:xfrm>
          <a:prstGeom prst="rect">
            <a:avLst/>
          </a:prstGeom>
          <a:noFill/>
          <a:ln>
            <a:noFill/>
          </a:ln>
        </p:spPr>
      </p:pic>
      <p:sp>
        <p:nvSpPr>
          <p:cNvPr id="164" name="Google Shape;164;gd9c28dad76_0_6"/>
          <p:cNvSpPr txBox="1"/>
          <p:nvPr/>
        </p:nvSpPr>
        <p:spPr>
          <a:xfrm>
            <a:off x="53119" y="92883"/>
            <a:ext cx="9746100" cy="629100"/>
          </a:xfrm>
          <a:prstGeom prst="rect">
            <a:avLst/>
          </a:prstGeom>
          <a:noFill/>
          <a:ln>
            <a:noFill/>
          </a:ln>
        </p:spPr>
        <p:txBody>
          <a:bodyPr spcFirstLastPara="1" wrap="square" lIns="0" tIns="13325" rIns="0" bIns="0" anchor="ctr" anchorCtr="0">
            <a:spAutoFit/>
          </a:bodyPr>
          <a:lstStyle/>
          <a:p>
            <a:pPr marL="12700" marR="0" lvl="0" indent="0" algn="l" rtl="0">
              <a:lnSpc>
                <a:spcPct val="100000"/>
              </a:lnSpc>
              <a:spcBef>
                <a:spcPts val="0"/>
              </a:spcBef>
              <a:spcAft>
                <a:spcPts val="0"/>
              </a:spcAft>
              <a:buClr>
                <a:srgbClr val="C00000"/>
              </a:buClr>
              <a:buSzPts val="4000"/>
              <a:buFont typeface="Times New Roman"/>
              <a:buNone/>
            </a:pPr>
            <a:r>
              <a:rPr lang="en-US" sz="4000" b="1" i="0" u="none" strike="noStrike" cap="none">
                <a:solidFill>
                  <a:srgbClr val="C00000"/>
                </a:solidFill>
                <a:latin typeface="Times New Roman"/>
                <a:ea typeface="Times New Roman"/>
                <a:cs typeface="Times New Roman"/>
                <a:sym typeface="Times New Roman"/>
              </a:rPr>
              <a:t>Why Should I Study this course?</a:t>
            </a:r>
            <a:endParaRPr sz="4000" b="1" i="0" u="none" strike="noStrike" cap="none">
              <a:solidFill>
                <a:srgbClr val="C00000"/>
              </a:solidFill>
              <a:latin typeface="Times New Roman"/>
              <a:ea typeface="Times New Roman"/>
              <a:cs typeface="Times New Roman"/>
              <a:sym typeface="Times New Roman"/>
            </a:endParaRPr>
          </a:p>
        </p:txBody>
      </p:sp>
      <p:sp>
        <p:nvSpPr>
          <p:cNvPr id="165" name="Google Shape;165;gd9c28dad76_0_6"/>
          <p:cNvSpPr txBox="1"/>
          <p:nvPr/>
        </p:nvSpPr>
        <p:spPr>
          <a:xfrm>
            <a:off x="165517" y="1343854"/>
            <a:ext cx="11862300" cy="492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US" sz="2600" b="1" i="0" u="none" strike="noStrike" cap="none">
                <a:solidFill>
                  <a:schemeClr val="dk1"/>
                </a:solidFill>
                <a:latin typeface="Times New Roman"/>
                <a:ea typeface="Times New Roman"/>
                <a:cs typeface="Times New Roman"/>
                <a:sym typeface="Times New Roman"/>
              </a:rPr>
              <a:t>Examples</a:t>
            </a:r>
            <a:endParaRPr sz="1400" b="0" i="0" u="none" strike="noStrike" cap="none">
              <a:solidFill>
                <a:srgbClr val="000000"/>
              </a:solidFill>
              <a:latin typeface="Arial"/>
              <a:ea typeface="Arial"/>
              <a:cs typeface="Arial"/>
              <a:sym typeface="Arial"/>
            </a:endParaRPr>
          </a:p>
        </p:txBody>
      </p:sp>
      <p:sp>
        <p:nvSpPr>
          <p:cNvPr id="166" name="Google Shape;166;gd9c28dad76_0_6"/>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Times New Roman"/>
                <a:ea typeface="Times New Roman"/>
                <a:cs typeface="Times New Roman"/>
                <a:sym typeface="Times New Roman"/>
              </a:rPr>
              <a:t>BVRIT HYDERABAD College of Engineering for Women</a:t>
            </a:r>
            <a:endParaRPr sz="1400" b="0" i="0" u="none" strike="noStrike" cap="none">
              <a:solidFill>
                <a:srgbClr val="000000"/>
              </a:solidFill>
              <a:latin typeface="Arial"/>
              <a:ea typeface="Arial"/>
              <a:cs typeface="Arial"/>
              <a:sym typeface="Arial"/>
            </a:endParaRPr>
          </a:p>
        </p:txBody>
      </p:sp>
      <p:sp>
        <p:nvSpPr>
          <p:cNvPr id="167" name="Google Shape;167;gd9c28dad76_0_6"/>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rgbClr val="FFFFFF"/>
              </a:solidFill>
              <a:latin typeface="Times New Roman"/>
              <a:ea typeface="Times New Roman"/>
              <a:cs typeface="Times New Roman"/>
              <a:sym typeface="Times New Roman"/>
            </a:endParaRPr>
          </a:p>
        </p:txBody>
      </p:sp>
      <p:pic>
        <p:nvPicPr>
          <p:cNvPr id="168" name="Google Shape;168;gd9c28dad76_0_6"/>
          <p:cNvPicPr preferRelativeResize="0"/>
          <p:nvPr/>
        </p:nvPicPr>
        <p:blipFill rotWithShape="1">
          <a:blip r:embed="rId4">
            <a:alphaModFix/>
          </a:blip>
          <a:srcRect/>
          <a:stretch/>
        </p:blipFill>
        <p:spPr>
          <a:xfrm>
            <a:off x="0" y="0"/>
            <a:ext cx="12192000" cy="6858000"/>
          </a:xfrm>
          <a:prstGeom prst="rect">
            <a:avLst/>
          </a:prstGeom>
          <a:noFill/>
          <a:ln>
            <a:noFill/>
          </a:ln>
        </p:spPr>
      </p:pic>
      <p:sp>
        <p:nvSpPr>
          <p:cNvPr id="169" name="Google Shape;169;gd9c28dad76_0_6"/>
          <p:cNvSpPr txBox="1"/>
          <p:nvPr/>
        </p:nvSpPr>
        <p:spPr>
          <a:xfrm>
            <a:off x="728675" y="407433"/>
            <a:ext cx="10872600" cy="5748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3000" b="1" i="0" u="none" strike="noStrike" cap="none" dirty="0">
                <a:solidFill>
                  <a:schemeClr val="dk1"/>
                </a:solidFill>
                <a:latin typeface="Times New Roman"/>
                <a:ea typeface="Times New Roman"/>
                <a:cs typeface="Times New Roman"/>
                <a:sym typeface="Times New Roman"/>
              </a:rPr>
              <a:t>IMPLEMENTATION</a:t>
            </a:r>
            <a:endParaRPr sz="30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chemeClr val="dk1"/>
                </a:solidFill>
                <a:latin typeface="Quattrocento Sans"/>
                <a:ea typeface="Quattrocento Sans"/>
                <a:cs typeface="Quattrocento Sans"/>
                <a:sym typeface="Quattrocento Sans"/>
              </a:rPr>
              <a:t> </a:t>
            </a:r>
            <a:endParaRPr sz="2000" b="0" i="0" u="none" strike="noStrike" cap="none" dirty="0">
              <a:solidFill>
                <a:schemeClr val="dk1"/>
              </a:solidFill>
              <a:latin typeface="Quattrocento Sans"/>
              <a:ea typeface="Quattrocento Sans"/>
              <a:cs typeface="Quattrocento Sans"/>
              <a:sym typeface="Quattrocento Sans"/>
            </a:endParaRPr>
          </a:p>
          <a:p>
            <a:pPr marL="7620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7620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7620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dirty="0">
              <a:solidFill>
                <a:srgbClr val="FF0000"/>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13CB842F-E003-498D-A689-A53D4DDFD472}"/>
              </a:ext>
            </a:extLst>
          </p:cNvPr>
          <p:cNvPicPr>
            <a:picLocks noChangeAspect="1"/>
          </p:cNvPicPr>
          <p:nvPr/>
        </p:nvPicPr>
        <p:blipFill>
          <a:blip r:embed="rId5"/>
          <a:stretch>
            <a:fillRect/>
          </a:stretch>
        </p:blipFill>
        <p:spPr>
          <a:xfrm>
            <a:off x="2580873" y="1836154"/>
            <a:ext cx="7168204" cy="40049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gd9c28dad76_0_6"/>
          <p:cNvPicPr preferRelativeResize="0"/>
          <p:nvPr/>
        </p:nvPicPr>
        <p:blipFill rotWithShape="1">
          <a:blip r:embed="rId3">
            <a:alphaModFix/>
          </a:blip>
          <a:srcRect/>
          <a:stretch/>
        </p:blipFill>
        <p:spPr>
          <a:xfrm>
            <a:off x="11063435" y="-63218"/>
            <a:ext cx="1075446" cy="1075446"/>
          </a:xfrm>
          <a:prstGeom prst="rect">
            <a:avLst/>
          </a:prstGeom>
          <a:noFill/>
          <a:ln>
            <a:noFill/>
          </a:ln>
        </p:spPr>
      </p:pic>
      <p:sp>
        <p:nvSpPr>
          <p:cNvPr id="164" name="Google Shape;164;gd9c28dad76_0_6"/>
          <p:cNvSpPr txBox="1"/>
          <p:nvPr/>
        </p:nvSpPr>
        <p:spPr>
          <a:xfrm>
            <a:off x="53119" y="92883"/>
            <a:ext cx="9746100" cy="629100"/>
          </a:xfrm>
          <a:prstGeom prst="rect">
            <a:avLst/>
          </a:prstGeom>
          <a:noFill/>
          <a:ln>
            <a:noFill/>
          </a:ln>
        </p:spPr>
        <p:txBody>
          <a:bodyPr spcFirstLastPara="1" wrap="square" lIns="0" tIns="13325" rIns="0" bIns="0" anchor="ctr" anchorCtr="0">
            <a:spAutoFit/>
          </a:bodyPr>
          <a:lstStyle/>
          <a:p>
            <a:pPr marL="12700" marR="0" lvl="0" indent="0" algn="l" rtl="0">
              <a:lnSpc>
                <a:spcPct val="100000"/>
              </a:lnSpc>
              <a:spcBef>
                <a:spcPts val="0"/>
              </a:spcBef>
              <a:spcAft>
                <a:spcPts val="0"/>
              </a:spcAft>
              <a:buClr>
                <a:srgbClr val="C00000"/>
              </a:buClr>
              <a:buSzPts val="4000"/>
              <a:buFont typeface="Times New Roman"/>
              <a:buNone/>
            </a:pPr>
            <a:r>
              <a:rPr lang="en-US" sz="4000" b="1" i="0" u="none" strike="noStrike" cap="none">
                <a:solidFill>
                  <a:srgbClr val="C00000"/>
                </a:solidFill>
                <a:latin typeface="Times New Roman"/>
                <a:ea typeface="Times New Roman"/>
                <a:cs typeface="Times New Roman"/>
                <a:sym typeface="Times New Roman"/>
              </a:rPr>
              <a:t>Why Should I Study this course?</a:t>
            </a:r>
            <a:endParaRPr sz="4000" b="1" i="0" u="none" strike="noStrike" cap="none">
              <a:solidFill>
                <a:srgbClr val="C00000"/>
              </a:solidFill>
              <a:latin typeface="Times New Roman"/>
              <a:ea typeface="Times New Roman"/>
              <a:cs typeface="Times New Roman"/>
              <a:sym typeface="Times New Roman"/>
            </a:endParaRPr>
          </a:p>
        </p:txBody>
      </p:sp>
      <p:sp>
        <p:nvSpPr>
          <p:cNvPr id="165" name="Google Shape;165;gd9c28dad76_0_6"/>
          <p:cNvSpPr txBox="1"/>
          <p:nvPr/>
        </p:nvSpPr>
        <p:spPr>
          <a:xfrm>
            <a:off x="165517" y="1343854"/>
            <a:ext cx="11862300" cy="492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US" sz="2600" b="1" i="0" u="none" strike="noStrike" cap="none">
                <a:solidFill>
                  <a:schemeClr val="dk1"/>
                </a:solidFill>
                <a:latin typeface="Times New Roman"/>
                <a:ea typeface="Times New Roman"/>
                <a:cs typeface="Times New Roman"/>
                <a:sym typeface="Times New Roman"/>
              </a:rPr>
              <a:t>Examples</a:t>
            </a:r>
            <a:endParaRPr sz="1400" b="0" i="0" u="none" strike="noStrike" cap="none">
              <a:solidFill>
                <a:srgbClr val="000000"/>
              </a:solidFill>
              <a:latin typeface="Arial"/>
              <a:ea typeface="Arial"/>
              <a:cs typeface="Arial"/>
              <a:sym typeface="Arial"/>
            </a:endParaRPr>
          </a:p>
        </p:txBody>
      </p:sp>
      <p:sp>
        <p:nvSpPr>
          <p:cNvPr id="166" name="Google Shape;166;gd9c28dad76_0_6"/>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Times New Roman"/>
                <a:ea typeface="Times New Roman"/>
                <a:cs typeface="Times New Roman"/>
                <a:sym typeface="Times New Roman"/>
              </a:rPr>
              <a:t>BVRIT HYDERABAD College of Engineering for Women</a:t>
            </a:r>
            <a:endParaRPr sz="1400" b="0" i="0" u="none" strike="noStrike" cap="none">
              <a:solidFill>
                <a:srgbClr val="000000"/>
              </a:solidFill>
              <a:latin typeface="Arial"/>
              <a:ea typeface="Arial"/>
              <a:cs typeface="Arial"/>
              <a:sym typeface="Arial"/>
            </a:endParaRPr>
          </a:p>
        </p:txBody>
      </p:sp>
      <p:sp>
        <p:nvSpPr>
          <p:cNvPr id="167" name="Google Shape;167;gd9c28dad76_0_6"/>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rgbClr val="FFFFFF"/>
              </a:solidFill>
              <a:latin typeface="Times New Roman"/>
              <a:ea typeface="Times New Roman"/>
              <a:cs typeface="Times New Roman"/>
              <a:sym typeface="Times New Roman"/>
            </a:endParaRPr>
          </a:p>
        </p:txBody>
      </p:sp>
      <p:pic>
        <p:nvPicPr>
          <p:cNvPr id="168" name="Google Shape;168;gd9c28dad76_0_6"/>
          <p:cNvPicPr preferRelativeResize="0"/>
          <p:nvPr/>
        </p:nvPicPr>
        <p:blipFill rotWithShape="1">
          <a:blip r:embed="rId4">
            <a:alphaModFix/>
          </a:blip>
          <a:srcRect/>
          <a:stretch/>
        </p:blipFill>
        <p:spPr>
          <a:xfrm>
            <a:off x="0" y="0"/>
            <a:ext cx="12192000" cy="6858000"/>
          </a:xfrm>
          <a:prstGeom prst="rect">
            <a:avLst/>
          </a:prstGeom>
          <a:noFill/>
          <a:ln>
            <a:noFill/>
          </a:ln>
        </p:spPr>
      </p:pic>
      <p:sp>
        <p:nvSpPr>
          <p:cNvPr id="169" name="Google Shape;169;gd9c28dad76_0_6"/>
          <p:cNvSpPr txBox="1"/>
          <p:nvPr/>
        </p:nvSpPr>
        <p:spPr>
          <a:xfrm>
            <a:off x="728675" y="407433"/>
            <a:ext cx="10872600" cy="5748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3000" b="1" i="0" u="none" strike="noStrike" cap="none" dirty="0">
                <a:solidFill>
                  <a:schemeClr val="dk1"/>
                </a:solidFill>
                <a:latin typeface="Times New Roman"/>
                <a:ea typeface="Times New Roman"/>
                <a:cs typeface="Times New Roman"/>
                <a:sym typeface="Times New Roman"/>
              </a:rPr>
              <a:t>IMPLEMENTATION</a:t>
            </a:r>
            <a:endParaRPr sz="30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chemeClr val="dk1"/>
                </a:solidFill>
                <a:latin typeface="Quattrocento Sans"/>
                <a:ea typeface="Quattrocento Sans"/>
                <a:cs typeface="Quattrocento Sans"/>
                <a:sym typeface="Quattrocento Sans"/>
              </a:rPr>
              <a:t> </a:t>
            </a:r>
            <a:endParaRPr sz="2000" b="0" i="0" u="none" strike="noStrike" cap="none" dirty="0">
              <a:solidFill>
                <a:schemeClr val="dk1"/>
              </a:solidFill>
              <a:latin typeface="Quattrocento Sans"/>
              <a:ea typeface="Quattrocento Sans"/>
              <a:cs typeface="Quattrocento Sans"/>
              <a:sym typeface="Quattrocento Sans"/>
            </a:endParaRPr>
          </a:p>
          <a:p>
            <a:pPr marL="7620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7620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7620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dirty="0">
              <a:solidFill>
                <a:srgbClr val="FF0000"/>
              </a:solidFill>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96EE6C5D-F243-4BC5-BF5D-E17D9B684925}"/>
              </a:ext>
            </a:extLst>
          </p:cNvPr>
          <p:cNvPicPr>
            <a:picLocks noChangeAspect="1"/>
          </p:cNvPicPr>
          <p:nvPr/>
        </p:nvPicPr>
        <p:blipFill>
          <a:blip r:embed="rId5"/>
          <a:stretch>
            <a:fillRect/>
          </a:stretch>
        </p:blipFill>
        <p:spPr>
          <a:xfrm>
            <a:off x="2330972" y="1451295"/>
            <a:ext cx="7468247" cy="4740051"/>
          </a:xfrm>
          <a:prstGeom prst="rect">
            <a:avLst/>
          </a:prstGeom>
        </p:spPr>
      </p:pic>
    </p:spTree>
    <p:extLst>
      <p:ext uri="{BB962C8B-B14F-4D97-AF65-F5344CB8AC3E}">
        <p14:creationId xmlns:p14="http://schemas.microsoft.com/office/powerpoint/2010/main" val="1115713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gd9c28dad76_0_6"/>
          <p:cNvPicPr preferRelativeResize="0"/>
          <p:nvPr/>
        </p:nvPicPr>
        <p:blipFill rotWithShape="1">
          <a:blip r:embed="rId3">
            <a:alphaModFix/>
          </a:blip>
          <a:srcRect/>
          <a:stretch/>
        </p:blipFill>
        <p:spPr>
          <a:xfrm>
            <a:off x="11063435" y="-63218"/>
            <a:ext cx="1075446" cy="1075446"/>
          </a:xfrm>
          <a:prstGeom prst="rect">
            <a:avLst/>
          </a:prstGeom>
          <a:noFill/>
          <a:ln>
            <a:noFill/>
          </a:ln>
        </p:spPr>
      </p:pic>
      <p:sp>
        <p:nvSpPr>
          <p:cNvPr id="164" name="Google Shape;164;gd9c28dad76_0_6"/>
          <p:cNvSpPr txBox="1"/>
          <p:nvPr/>
        </p:nvSpPr>
        <p:spPr>
          <a:xfrm>
            <a:off x="53119" y="92883"/>
            <a:ext cx="9746100" cy="629100"/>
          </a:xfrm>
          <a:prstGeom prst="rect">
            <a:avLst/>
          </a:prstGeom>
          <a:noFill/>
          <a:ln>
            <a:noFill/>
          </a:ln>
        </p:spPr>
        <p:txBody>
          <a:bodyPr spcFirstLastPara="1" wrap="square" lIns="0" tIns="13325" rIns="0" bIns="0" anchor="ctr" anchorCtr="0">
            <a:spAutoFit/>
          </a:bodyPr>
          <a:lstStyle/>
          <a:p>
            <a:pPr marL="12700" marR="0" lvl="0" indent="0" algn="l" rtl="0">
              <a:lnSpc>
                <a:spcPct val="100000"/>
              </a:lnSpc>
              <a:spcBef>
                <a:spcPts val="0"/>
              </a:spcBef>
              <a:spcAft>
                <a:spcPts val="0"/>
              </a:spcAft>
              <a:buClr>
                <a:srgbClr val="C00000"/>
              </a:buClr>
              <a:buSzPts val="4000"/>
              <a:buFont typeface="Times New Roman"/>
              <a:buNone/>
            </a:pPr>
            <a:r>
              <a:rPr lang="en-US" sz="4000" b="1" i="0" u="none" strike="noStrike" cap="none">
                <a:solidFill>
                  <a:srgbClr val="C00000"/>
                </a:solidFill>
                <a:latin typeface="Times New Roman"/>
                <a:ea typeface="Times New Roman"/>
                <a:cs typeface="Times New Roman"/>
                <a:sym typeface="Times New Roman"/>
              </a:rPr>
              <a:t>Why Should I Study this course?</a:t>
            </a:r>
            <a:endParaRPr sz="4000" b="1" i="0" u="none" strike="noStrike" cap="none">
              <a:solidFill>
                <a:srgbClr val="C00000"/>
              </a:solidFill>
              <a:latin typeface="Times New Roman"/>
              <a:ea typeface="Times New Roman"/>
              <a:cs typeface="Times New Roman"/>
              <a:sym typeface="Times New Roman"/>
            </a:endParaRPr>
          </a:p>
        </p:txBody>
      </p:sp>
      <p:sp>
        <p:nvSpPr>
          <p:cNvPr id="165" name="Google Shape;165;gd9c28dad76_0_6"/>
          <p:cNvSpPr txBox="1"/>
          <p:nvPr/>
        </p:nvSpPr>
        <p:spPr>
          <a:xfrm>
            <a:off x="165517" y="1343854"/>
            <a:ext cx="11862300" cy="492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US" sz="2600" b="1" i="0" u="none" strike="noStrike" cap="none">
                <a:solidFill>
                  <a:schemeClr val="dk1"/>
                </a:solidFill>
                <a:latin typeface="Times New Roman"/>
                <a:ea typeface="Times New Roman"/>
                <a:cs typeface="Times New Roman"/>
                <a:sym typeface="Times New Roman"/>
              </a:rPr>
              <a:t>Examples</a:t>
            </a:r>
            <a:endParaRPr sz="1400" b="0" i="0" u="none" strike="noStrike" cap="none">
              <a:solidFill>
                <a:srgbClr val="000000"/>
              </a:solidFill>
              <a:latin typeface="Arial"/>
              <a:ea typeface="Arial"/>
              <a:cs typeface="Arial"/>
              <a:sym typeface="Arial"/>
            </a:endParaRPr>
          </a:p>
        </p:txBody>
      </p:sp>
      <p:sp>
        <p:nvSpPr>
          <p:cNvPr id="166" name="Google Shape;166;gd9c28dad76_0_6"/>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Times New Roman"/>
                <a:ea typeface="Times New Roman"/>
                <a:cs typeface="Times New Roman"/>
                <a:sym typeface="Times New Roman"/>
              </a:rPr>
              <a:t>BVRIT HYDERABAD College of Engineering for Women</a:t>
            </a:r>
            <a:endParaRPr sz="1400" b="0" i="0" u="none" strike="noStrike" cap="none">
              <a:solidFill>
                <a:srgbClr val="000000"/>
              </a:solidFill>
              <a:latin typeface="Arial"/>
              <a:ea typeface="Arial"/>
              <a:cs typeface="Arial"/>
              <a:sym typeface="Arial"/>
            </a:endParaRPr>
          </a:p>
        </p:txBody>
      </p:sp>
      <p:sp>
        <p:nvSpPr>
          <p:cNvPr id="167" name="Google Shape;167;gd9c28dad76_0_6"/>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rgbClr val="FFFFFF"/>
              </a:solidFill>
              <a:latin typeface="Times New Roman"/>
              <a:ea typeface="Times New Roman"/>
              <a:cs typeface="Times New Roman"/>
              <a:sym typeface="Times New Roman"/>
            </a:endParaRPr>
          </a:p>
        </p:txBody>
      </p:sp>
      <p:pic>
        <p:nvPicPr>
          <p:cNvPr id="168" name="Google Shape;168;gd9c28dad76_0_6"/>
          <p:cNvPicPr preferRelativeResize="0"/>
          <p:nvPr/>
        </p:nvPicPr>
        <p:blipFill rotWithShape="1">
          <a:blip r:embed="rId4">
            <a:alphaModFix/>
          </a:blip>
          <a:srcRect/>
          <a:stretch/>
        </p:blipFill>
        <p:spPr>
          <a:xfrm>
            <a:off x="0" y="0"/>
            <a:ext cx="12192000" cy="6858000"/>
          </a:xfrm>
          <a:prstGeom prst="rect">
            <a:avLst/>
          </a:prstGeom>
          <a:noFill/>
          <a:ln>
            <a:noFill/>
          </a:ln>
        </p:spPr>
      </p:pic>
      <p:sp>
        <p:nvSpPr>
          <p:cNvPr id="169" name="Google Shape;169;gd9c28dad76_0_6"/>
          <p:cNvSpPr txBox="1"/>
          <p:nvPr/>
        </p:nvSpPr>
        <p:spPr>
          <a:xfrm>
            <a:off x="728675" y="407433"/>
            <a:ext cx="10872600" cy="5748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3000" b="1" i="0" u="none" strike="noStrike" cap="none" dirty="0">
                <a:solidFill>
                  <a:schemeClr val="dk1"/>
                </a:solidFill>
                <a:latin typeface="Times New Roman"/>
                <a:ea typeface="Times New Roman"/>
                <a:cs typeface="Times New Roman"/>
                <a:sym typeface="Times New Roman"/>
              </a:rPr>
              <a:t>IMPLEMENTATION</a:t>
            </a:r>
            <a:endParaRPr sz="30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chemeClr val="dk1"/>
                </a:solidFill>
                <a:latin typeface="Quattrocento Sans"/>
                <a:ea typeface="Quattrocento Sans"/>
                <a:cs typeface="Quattrocento Sans"/>
                <a:sym typeface="Quattrocento Sans"/>
              </a:rPr>
              <a:t> </a:t>
            </a:r>
            <a:endParaRPr sz="2000" b="0" i="0" u="none" strike="noStrike" cap="none" dirty="0">
              <a:solidFill>
                <a:schemeClr val="dk1"/>
              </a:solidFill>
              <a:latin typeface="Quattrocento Sans"/>
              <a:ea typeface="Quattrocento Sans"/>
              <a:cs typeface="Quattrocento Sans"/>
              <a:sym typeface="Quattrocento Sans"/>
            </a:endParaRPr>
          </a:p>
          <a:p>
            <a:pPr marL="7620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7620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7620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dirty="0">
              <a:solidFill>
                <a:srgbClr val="FF0000"/>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B35F0363-EA1E-4BFF-9EFA-AC7D0805D11C}"/>
              </a:ext>
            </a:extLst>
          </p:cNvPr>
          <p:cNvPicPr>
            <a:picLocks noChangeAspect="1"/>
          </p:cNvPicPr>
          <p:nvPr/>
        </p:nvPicPr>
        <p:blipFill>
          <a:blip r:embed="rId5"/>
          <a:stretch>
            <a:fillRect/>
          </a:stretch>
        </p:blipFill>
        <p:spPr>
          <a:xfrm>
            <a:off x="2438349" y="1696080"/>
            <a:ext cx="7315302" cy="4162800"/>
          </a:xfrm>
          <a:prstGeom prst="rect">
            <a:avLst/>
          </a:prstGeom>
        </p:spPr>
      </p:pic>
    </p:spTree>
    <p:extLst>
      <p:ext uri="{BB962C8B-B14F-4D97-AF65-F5344CB8AC3E}">
        <p14:creationId xmlns:p14="http://schemas.microsoft.com/office/powerpoint/2010/main" val="115949171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607</Words>
  <Application>Microsoft Office PowerPoint</Application>
  <PresentationFormat>Widescreen</PresentationFormat>
  <Paragraphs>164</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Times New Roman</vt:lpstr>
      <vt:lpstr>Arial</vt:lpstr>
      <vt:lpstr>Quattrocento Sans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TIMELINE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uma maheswari</dc:creator>
  <cp:lastModifiedBy>uma</cp:lastModifiedBy>
  <cp:revision>5</cp:revision>
  <dcterms:modified xsi:type="dcterms:W3CDTF">2021-05-22T15:50:40Z</dcterms:modified>
</cp:coreProperties>
</file>