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70" r:id="rId4"/>
    <p:sldId id="271"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Quattrocento Sans" panose="020B060402020202020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gEgeQ8h5QkS/miK6yEN+sw8h9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2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c358e1348_0_5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gdc358e1348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d9c28dad76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gd9c28dad76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2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 name="Google Shape;15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 name="Google Shape;17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c358e1348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6" name="Google Shape;206;gdc358e1348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dc358e1348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gdc358e1348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BECEEA"/>
            </a:gs>
            <a:gs pos="6250">
              <a:srgbClr val="BECEEA"/>
            </a:gs>
            <a:gs pos="6623">
              <a:srgbClr val="B5C7E7"/>
            </a:gs>
            <a:gs pos="35000">
              <a:schemeClr val="lt1"/>
            </a:gs>
            <a:gs pos="60000">
              <a:srgbClr val="F5F7FC"/>
            </a:gs>
            <a:gs pos="100000">
              <a:srgbClr val="D1DCF0"/>
            </a:gs>
          </a:gsLst>
          <a:path path="circle">
            <a:fillToRect t="100000" r="100000"/>
          </a:path>
          <a:tileRect l="-100000" b="-100000"/>
        </a:gra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www.ijstr.org/final-print/dec2019/-Image-Steganography-Using-Lsb.pdf"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academia.edu/10228724/FINGERPRINT_BASED_IMAGE_STEGANOGRAPHY_IN_TRANSFORM_DOMAIN" TargetMode="External"/><Relationship Id="rId5" Type="http://schemas.openxmlformats.org/officeDocument/2006/relationships/hyperlink" Target="https://www.researchgate.net/publication/325657541_Image_Steganography_Using_Mid_Position_Value_Technique" TargetMode="External"/><Relationship Id="rId4" Type="http://schemas.openxmlformats.org/officeDocument/2006/relationships/hyperlink" Target="https://www.researchgate.net/publication/333559334_Integration_of_Biometrics_and_Steganography_A_Comprehensive_Review"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89" name="Google Shape;89;p1"/>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91" name="Google Shape;91;p1"/>
          <p:cNvSpPr txBox="1"/>
          <p:nvPr/>
        </p:nvSpPr>
        <p:spPr>
          <a:xfrm>
            <a:off x="352500" y="1849350"/>
            <a:ext cx="11487000" cy="4402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0000FF"/>
                </a:solidFill>
                <a:latin typeface="Times New Roman"/>
                <a:ea typeface="Times New Roman"/>
                <a:cs typeface="Times New Roman"/>
                <a:sym typeface="Times New Roman"/>
              </a:rPr>
              <a:t>BIOMETRIC STEGANOGRAPHY USING MID POSITION VALUE TECHNIQUE</a:t>
            </a:r>
            <a:endParaRPr sz="1400" b="0" i="0" u="none" strike="noStrike" cap="none" dirty="0">
              <a:solidFill>
                <a:srgbClr val="0000FF"/>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Arial"/>
              <a:buNone/>
            </a:pPr>
            <a:endParaRPr sz="2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Date: </a:t>
            </a:r>
            <a:r>
              <a:rPr lang="en-US" sz="2400" b="1" dirty="0">
                <a:solidFill>
                  <a:schemeClr val="dk1"/>
                </a:solidFill>
                <a:latin typeface="Times New Roman"/>
                <a:ea typeface="Times New Roman"/>
                <a:cs typeface="Times New Roman"/>
                <a:sym typeface="Times New Roman"/>
              </a:rPr>
              <a:t>2</a:t>
            </a:r>
            <a:r>
              <a:rPr lang="en-US" sz="2400" b="1" i="0" u="none" strike="noStrike" cap="none" dirty="0">
                <a:solidFill>
                  <a:schemeClr val="dk1"/>
                </a:solidFill>
                <a:latin typeface="Times New Roman"/>
                <a:ea typeface="Times New Roman"/>
                <a:cs typeface="Times New Roman"/>
                <a:sym typeface="Times New Roman"/>
              </a:rPr>
              <a:t>7 May 2021</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Arial"/>
              <a:buNone/>
            </a:pPr>
            <a:r>
              <a:rPr lang="en-US" sz="2400" b="1" i="0" u="none" strike="noStrike" cap="none" dirty="0" err="1">
                <a:solidFill>
                  <a:schemeClr val="dk1"/>
                </a:solidFill>
                <a:latin typeface="Times New Roman"/>
                <a:ea typeface="Times New Roman"/>
                <a:cs typeface="Times New Roman"/>
                <a:sym typeface="Times New Roman"/>
              </a:rPr>
              <a:t>BADAVATH</a:t>
            </a:r>
            <a:r>
              <a:rPr lang="en-US" sz="2400" b="1" i="0" u="none" strike="noStrike" cap="none" dirty="0">
                <a:solidFill>
                  <a:schemeClr val="dk1"/>
                </a:solidFill>
                <a:latin typeface="Times New Roman"/>
                <a:ea typeface="Times New Roman"/>
                <a:cs typeface="Times New Roman"/>
                <a:sym typeface="Times New Roman"/>
              </a:rPr>
              <a:t> KAVERI	: </a:t>
            </a:r>
            <a:r>
              <a:rPr lang="en-US" sz="2400" b="1" i="0" u="none" strike="noStrike" cap="none" dirty="0" err="1">
                <a:solidFill>
                  <a:schemeClr val="dk1"/>
                </a:solidFill>
                <a:latin typeface="Times New Roman"/>
                <a:ea typeface="Times New Roman"/>
                <a:cs typeface="Times New Roman"/>
                <a:sym typeface="Times New Roman"/>
              </a:rPr>
              <a:t>17WH1A0502</a:t>
            </a:r>
            <a:endParaRPr sz="2400" b="1"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N UMA MAHESWARI	: </a:t>
            </a:r>
            <a:r>
              <a:rPr lang="en-US" sz="2400" b="1" i="0" u="none" strike="noStrike" cap="none" dirty="0" err="1">
                <a:solidFill>
                  <a:schemeClr val="dk1"/>
                </a:solidFill>
                <a:latin typeface="Times New Roman"/>
                <a:ea typeface="Times New Roman"/>
                <a:cs typeface="Times New Roman"/>
                <a:sym typeface="Times New Roman"/>
              </a:rPr>
              <a:t>17WH1A0527</a:t>
            </a:r>
            <a:endParaRPr sz="24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V SATYA KRISHNA	: </a:t>
            </a:r>
            <a:r>
              <a:rPr lang="en-US" sz="2400" b="1" i="0" u="none" strike="noStrike" cap="none" dirty="0" err="1">
                <a:solidFill>
                  <a:schemeClr val="dk1"/>
                </a:solidFill>
                <a:latin typeface="Times New Roman"/>
                <a:ea typeface="Times New Roman"/>
                <a:cs typeface="Times New Roman"/>
                <a:sym typeface="Times New Roman"/>
              </a:rPr>
              <a:t>17WH1A0544</a:t>
            </a:r>
            <a:endParaRPr sz="1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chemeClr val="dk1"/>
              </a:buClr>
              <a:buSzPts val="1400"/>
              <a:buFont typeface="Arial"/>
              <a:buNone/>
            </a:pPr>
            <a:endParaRPr sz="1400" b="0" i="0" u="none" strike="noStrike" cap="none" dirty="0">
              <a:solidFill>
                <a:srgbClr val="000000"/>
              </a:solidFill>
              <a:latin typeface="Times New Roman"/>
              <a:ea typeface="Times New Roman"/>
              <a:cs typeface="Times New Roman"/>
              <a:sym typeface="Times New Roman"/>
            </a:endParaRPr>
          </a:p>
          <a:p>
            <a:pPr marL="5029200" marR="0" lvl="0" indent="457200" algn="l" rtl="0">
              <a:lnSpc>
                <a:spcPct val="100000"/>
              </a:lnSpc>
              <a:spcBef>
                <a:spcPts val="0"/>
              </a:spcBef>
              <a:spcAft>
                <a:spcPts val="0"/>
              </a:spcAft>
              <a:buClr>
                <a:schemeClr val="dk1"/>
              </a:buClr>
              <a:buSzPts val="1400"/>
              <a:buFont typeface="Arial"/>
              <a:buNone/>
            </a:pPr>
            <a:endParaRPr sz="1400" b="0" i="0" u="none" strike="noStrike" cap="none" dirty="0">
              <a:solidFill>
                <a:srgbClr val="000000"/>
              </a:solidFill>
              <a:latin typeface="Times New Roman"/>
              <a:ea typeface="Times New Roman"/>
              <a:cs typeface="Times New Roman"/>
              <a:sym typeface="Times New Roman"/>
            </a:endParaRPr>
          </a:p>
          <a:p>
            <a:pPr marL="5029200" marR="0" lvl="0" indent="45720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Internal Guide: Ms. C </a:t>
            </a:r>
            <a:r>
              <a:rPr lang="en-US" sz="2400" b="1" i="0" u="none" strike="noStrike" cap="none" dirty="0" err="1">
                <a:solidFill>
                  <a:schemeClr val="dk1"/>
                </a:solidFill>
                <a:latin typeface="Times New Roman"/>
                <a:ea typeface="Times New Roman"/>
                <a:cs typeface="Times New Roman"/>
                <a:sym typeface="Times New Roman"/>
              </a:rPr>
              <a:t>JAGADEESWARI</a:t>
            </a:r>
            <a:endParaRPr sz="2400" b="0" i="0" u="none" strike="noStrike" cap="none" dirty="0">
              <a:solidFill>
                <a:srgbClr val="000000"/>
              </a:solidFill>
              <a:latin typeface="Times New Roman"/>
              <a:ea typeface="Times New Roman"/>
              <a:cs typeface="Times New Roman"/>
              <a:sym typeface="Times New Roman"/>
            </a:endParaRPr>
          </a:p>
          <a:p>
            <a:pPr marL="5029200" marR="0" lvl="0" indent="457200" algn="l" rtl="0">
              <a:lnSpc>
                <a:spcPct val="100000"/>
              </a:lnSpc>
              <a:spcBef>
                <a:spcPts val="0"/>
              </a:spcBef>
              <a:spcAft>
                <a:spcPts val="0"/>
              </a:spcAft>
              <a:buClr>
                <a:schemeClr val="dk1"/>
              </a:buClr>
              <a:buSzPts val="2400"/>
              <a:buFont typeface="Arial"/>
              <a:buNone/>
            </a:pPr>
            <a:r>
              <a:rPr lang="en-US" sz="2400" b="1" i="0" u="none" strike="noStrike" cap="none" dirty="0">
                <a:solidFill>
                  <a:schemeClr val="dk1"/>
                </a:solidFill>
                <a:latin typeface="Times New Roman"/>
                <a:ea typeface="Times New Roman"/>
                <a:cs typeface="Times New Roman"/>
                <a:sym typeface="Times New Roman"/>
              </a:rPr>
              <a:t>Designation: Assistant Professor</a:t>
            </a:r>
            <a:endParaRPr sz="2400" b="1" i="0" u="none" strike="noStrike" cap="none" dirty="0">
              <a:solidFill>
                <a:schemeClr val="dk1"/>
              </a:solidFill>
              <a:latin typeface="Times New Roman"/>
              <a:ea typeface="Times New Roman"/>
              <a:cs typeface="Times New Roman"/>
              <a:sym typeface="Times New Roman"/>
            </a:endParaRPr>
          </a:p>
        </p:txBody>
      </p:sp>
      <p:sp>
        <p:nvSpPr>
          <p:cNvPr id="92" name="Google Shape;92;p1"/>
          <p:cNvSpPr/>
          <p:nvPr/>
        </p:nvSpPr>
        <p:spPr>
          <a:xfrm>
            <a:off x="0" y="1058306"/>
            <a:ext cx="121920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3000" b="1" i="0" u="none" strike="noStrike" cap="none">
                <a:solidFill>
                  <a:schemeClr val="dk1"/>
                </a:solidFill>
                <a:latin typeface="Times New Roman"/>
                <a:ea typeface="Times New Roman"/>
                <a:cs typeface="Times New Roman"/>
                <a:sym typeface="Times New Roman"/>
              </a:rPr>
              <a:t>Department of Computer Science &amp; Engineering</a:t>
            </a: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gdc358e1348_0_26"/>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209" name="Google Shape;209;gdc358e1348_0_26"/>
          <p:cNvSpPr txBox="1"/>
          <p:nvPr/>
        </p:nvSpPr>
        <p:spPr>
          <a:xfrm>
            <a:off x="53119" y="92883"/>
            <a:ext cx="9746100" cy="629100"/>
          </a:xfrm>
          <a:prstGeom prst="rect">
            <a:avLst/>
          </a:prstGeom>
          <a:noFill/>
          <a:ln>
            <a:noFill/>
          </a:ln>
        </p:spPr>
        <p:txBody>
          <a:bodyPr spcFirstLastPara="1" wrap="square" lIns="0" tIns="13325" rIns="0" bIns="0" anchor="ctr" anchorCtr="0">
            <a:spAutoFit/>
          </a:bodyPr>
          <a:lstStyle/>
          <a:p>
            <a:pPr marL="12700" marR="0" lvl="0" indent="0" algn="l" rtl="0">
              <a:lnSpc>
                <a:spcPct val="100000"/>
              </a:lnSpc>
              <a:spcBef>
                <a:spcPts val="0"/>
              </a:spcBef>
              <a:spcAft>
                <a:spcPts val="0"/>
              </a:spcAft>
              <a:buClr>
                <a:srgbClr val="C00000"/>
              </a:buClr>
              <a:buSzPts val="4000"/>
              <a:buFont typeface="Times New Roman"/>
              <a:buNone/>
            </a:pPr>
            <a:r>
              <a:rPr lang="en-US" sz="4000" b="1" i="0" u="none" strike="noStrike" cap="none">
                <a:solidFill>
                  <a:srgbClr val="C00000"/>
                </a:solidFill>
                <a:latin typeface="Times New Roman"/>
                <a:ea typeface="Times New Roman"/>
                <a:cs typeface="Times New Roman"/>
                <a:sym typeface="Times New Roman"/>
              </a:rPr>
              <a:t>Why Should I Study this course?</a:t>
            </a:r>
            <a:endParaRPr sz="4000" b="1" i="0" u="none" strike="noStrike" cap="none">
              <a:solidFill>
                <a:srgbClr val="C00000"/>
              </a:solidFill>
              <a:latin typeface="Times New Roman"/>
              <a:ea typeface="Times New Roman"/>
              <a:cs typeface="Times New Roman"/>
              <a:sym typeface="Times New Roman"/>
            </a:endParaRPr>
          </a:p>
        </p:txBody>
      </p:sp>
      <p:sp>
        <p:nvSpPr>
          <p:cNvPr id="210" name="Google Shape;210;gdc358e1348_0_26"/>
          <p:cNvSpPr txBox="1"/>
          <p:nvPr/>
        </p:nvSpPr>
        <p:spPr>
          <a:xfrm>
            <a:off x="165517" y="1343854"/>
            <a:ext cx="11862300" cy="49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p:txBody>
      </p:sp>
      <p:sp>
        <p:nvSpPr>
          <p:cNvPr id="211" name="Google Shape;211;gdc358e1348_0_26"/>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212" name="Google Shape;212;gdc358e1348_0_26"/>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213" name="Google Shape;213;gdc358e1348_0_26"/>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214" name="Google Shape;214;gdc358e1348_0_26"/>
          <p:cNvSpPr txBox="1"/>
          <p:nvPr/>
        </p:nvSpPr>
        <p:spPr>
          <a:xfrm>
            <a:off x="728675" y="407433"/>
            <a:ext cx="10872600" cy="5748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000" b="1">
                <a:solidFill>
                  <a:schemeClr val="dk1"/>
                </a:solidFill>
                <a:latin typeface="Times New Roman"/>
                <a:ea typeface="Times New Roman"/>
                <a:cs typeface="Times New Roman"/>
                <a:sym typeface="Times New Roman"/>
              </a:rPr>
              <a:t>OUTPUT</a:t>
            </a:r>
            <a:endParaRPr sz="3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Quattrocento Sans"/>
                <a:ea typeface="Quattrocento Sans"/>
                <a:cs typeface="Quattrocento Sans"/>
                <a:sym typeface="Quattrocento Sans"/>
              </a:rPr>
              <a:t> </a:t>
            </a:r>
            <a:endParaRPr sz="2000" b="0" i="0" u="none" strike="noStrike" cap="none">
              <a:solidFill>
                <a:schemeClr val="dk1"/>
              </a:solidFill>
              <a:latin typeface="Quattrocento Sans"/>
              <a:ea typeface="Quattrocento Sans"/>
              <a:cs typeface="Quattrocento Sans"/>
              <a:sym typeface="Quattrocento Sans"/>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FF0000"/>
              </a:solidFill>
              <a:latin typeface="Times New Roman"/>
              <a:ea typeface="Times New Roman"/>
              <a:cs typeface="Times New Roman"/>
              <a:sym typeface="Times New Roman"/>
            </a:endParaRPr>
          </a:p>
        </p:txBody>
      </p:sp>
      <p:pic>
        <p:nvPicPr>
          <p:cNvPr id="215" name="Google Shape;215;gdc358e1348_0_26"/>
          <p:cNvPicPr preferRelativeResize="0"/>
          <p:nvPr/>
        </p:nvPicPr>
        <p:blipFill>
          <a:blip r:embed="rId5">
            <a:alphaModFix/>
          </a:blip>
          <a:stretch>
            <a:fillRect/>
          </a:stretch>
        </p:blipFill>
        <p:spPr>
          <a:xfrm>
            <a:off x="2576500" y="1155888"/>
            <a:ext cx="7038975" cy="4991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gdc358e1348_0_38"/>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221" name="Google Shape;221;gdc358e1348_0_38"/>
          <p:cNvSpPr txBox="1"/>
          <p:nvPr/>
        </p:nvSpPr>
        <p:spPr>
          <a:xfrm>
            <a:off x="53119" y="92883"/>
            <a:ext cx="9746100" cy="629100"/>
          </a:xfrm>
          <a:prstGeom prst="rect">
            <a:avLst/>
          </a:prstGeom>
          <a:noFill/>
          <a:ln>
            <a:noFill/>
          </a:ln>
        </p:spPr>
        <p:txBody>
          <a:bodyPr spcFirstLastPara="1" wrap="square" lIns="0" tIns="13325" rIns="0" bIns="0" anchor="ctr" anchorCtr="0">
            <a:spAutoFit/>
          </a:bodyPr>
          <a:lstStyle/>
          <a:p>
            <a:pPr marL="12700" marR="0" lvl="0" indent="0" algn="l" rtl="0">
              <a:lnSpc>
                <a:spcPct val="100000"/>
              </a:lnSpc>
              <a:spcBef>
                <a:spcPts val="0"/>
              </a:spcBef>
              <a:spcAft>
                <a:spcPts val="0"/>
              </a:spcAft>
              <a:buClr>
                <a:srgbClr val="C00000"/>
              </a:buClr>
              <a:buSzPts val="4000"/>
              <a:buFont typeface="Times New Roman"/>
              <a:buNone/>
            </a:pPr>
            <a:r>
              <a:rPr lang="en-US" sz="4000" b="1" i="0" u="none" strike="noStrike" cap="none">
                <a:solidFill>
                  <a:srgbClr val="C00000"/>
                </a:solidFill>
                <a:latin typeface="Times New Roman"/>
                <a:ea typeface="Times New Roman"/>
                <a:cs typeface="Times New Roman"/>
                <a:sym typeface="Times New Roman"/>
              </a:rPr>
              <a:t>Why Should I Study this course?</a:t>
            </a:r>
            <a:endParaRPr sz="4000" b="1" i="0" u="none" strike="noStrike" cap="none">
              <a:solidFill>
                <a:srgbClr val="C00000"/>
              </a:solidFill>
              <a:latin typeface="Times New Roman"/>
              <a:ea typeface="Times New Roman"/>
              <a:cs typeface="Times New Roman"/>
              <a:sym typeface="Times New Roman"/>
            </a:endParaRPr>
          </a:p>
        </p:txBody>
      </p:sp>
      <p:sp>
        <p:nvSpPr>
          <p:cNvPr id="222" name="Google Shape;222;gdc358e1348_0_38"/>
          <p:cNvSpPr txBox="1"/>
          <p:nvPr/>
        </p:nvSpPr>
        <p:spPr>
          <a:xfrm>
            <a:off x="165517" y="1343854"/>
            <a:ext cx="11862300" cy="49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p:txBody>
      </p:sp>
      <p:sp>
        <p:nvSpPr>
          <p:cNvPr id="223" name="Google Shape;223;gdc358e1348_0_38"/>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224" name="Google Shape;224;gdc358e1348_0_38"/>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225" name="Google Shape;225;gdc358e1348_0_38"/>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226" name="Google Shape;226;gdc358e1348_0_38"/>
          <p:cNvSpPr txBox="1"/>
          <p:nvPr/>
        </p:nvSpPr>
        <p:spPr>
          <a:xfrm>
            <a:off x="728675" y="407433"/>
            <a:ext cx="10872600" cy="5748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000" b="1">
                <a:solidFill>
                  <a:schemeClr val="dk1"/>
                </a:solidFill>
                <a:latin typeface="Times New Roman"/>
                <a:ea typeface="Times New Roman"/>
                <a:cs typeface="Times New Roman"/>
                <a:sym typeface="Times New Roman"/>
              </a:rPr>
              <a:t>OUTPUT</a:t>
            </a:r>
            <a:endParaRPr sz="3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Quattrocento Sans"/>
                <a:ea typeface="Quattrocento Sans"/>
                <a:cs typeface="Quattrocento Sans"/>
                <a:sym typeface="Quattrocento Sans"/>
              </a:rPr>
              <a:t> </a:t>
            </a:r>
            <a:endParaRPr sz="2000" b="0" i="0" u="none" strike="noStrike" cap="none">
              <a:solidFill>
                <a:schemeClr val="dk1"/>
              </a:solidFill>
              <a:latin typeface="Quattrocento Sans"/>
              <a:ea typeface="Quattrocento Sans"/>
              <a:cs typeface="Quattrocento Sans"/>
              <a:sym typeface="Quattrocento Sans"/>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FF0000"/>
              </a:solidFill>
              <a:latin typeface="Times New Roman"/>
              <a:ea typeface="Times New Roman"/>
              <a:cs typeface="Times New Roman"/>
              <a:sym typeface="Times New Roman"/>
            </a:endParaRPr>
          </a:p>
        </p:txBody>
      </p:sp>
      <p:pic>
        <p:nvPicPr>
          <p:cNvPr id="227" name="Google Shape;227;gdc358e1348_0_38"/>
          <p:cNvPicPr preferRelativeResize="0"/>
          <p:nvPr/>
        </p:nvPicPr>
        <p:blipFill>
          <a:blip r:embed="rId5">
            <a:alphaModFix/>
          </a:blip>
          <a:stretch>
            <a:fillRect/>
          </a:stretch>
        </p:blipFill>
        <p:spPr>
          <a:xfrm>
            <a:off x="2605075" y="1170163"/>
            <a:ext cx="6981825" cy="4962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gdc358e1348_0_50"/>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233" name="Google Shape;233;gdc358e1348_0_50"/>
          <p:cNvSpPr txBox="1"/>
          <p:nvPr/>
        </p:nvSpPr>
        <p:spPr>
          <a:xfrm>
            <a:off x="53119" y="92883"/>
            <a:ext cx="9746100" cy="629100"/>
          </a:xfrm>
          <a:prstGeom prst="rect">
            <a:avLst/>
          </a:prstGeom>
          <a:noFill/>
          <a:ln>
            <a:noFill/>
          </a:ln>
        </p:spPr>
        <p:txBody>
          <a:bodyPr spcFirstLastPara="1" wrap="square" lIns="0" tIns="13325" rIns="0" bIns="0" anchor="ctr" anchorCtr="0">
            <a:spAutoFit/>
          </a:bodyPr>
          <a:lstStyle/>
          <a:p>
            <a:pPr marL="12700" marR="0" lvl="0" indent="0" algn="l" rtl="0">
              <a:lnSpc>
                <a:spcPct val="100000"/>
              </a:lnSpc>
              <a:spcBef>
                <a:spcPts val="0"/>
              </a:spcBef>
              <a:spcAft>
                <a:spcPts val="0"/>
              </a:spcAft>
              <a:buClr>
                <a:srgbClr val="C00000"/>
              </a:buClr>
              <a:buSzPts val="4000"/>
              <a:buFont typeface="Times New Roman"/>
              <a:buNone/>
            </a:pPr>
            <a:r>
              <a:rPr lang="en-US" sz="4000" b="1" i="0" u="none" strike="noStrike" cap="none">
                <a:solidFill>
                  <a:srgbClr val="C00000"/>
                </a:solidFill>
                <a:latin typeface="Times New Roman"/>
                <a:ea typeface="Times New Roman"/>
                <a:cs typeface="Times New Roman"/>
                <a:sym typeface="Times New Roman"/>
              </a:rPr>
              <a:t>Why Should I Study this course?</a:t>
            </a:r>
            <a:endParaRPr sz="4000" b="1" i="0" u="none" strike="noStrike" cap="none">
              <a:solidFill>
                <a:srgbClr val="C00000"/>
              </a:solidFill>
              <a:latin typeface="Times New Roman"/>
              <a:ea typeface="Times New Roman"/>
              <a:cs typeface="Times New Roman"/>
              <a:sym typeface="Times New Roman"/>
            </a:endParaRPr>
          </a:p>
        </p:txBody>
      </p:sp>
      <p:sp>
        <p:nvSpPr>
          <p:cNvPr id="234" name="Google Shape;234;gdc358e1348_0_50"/>
          <p:cNvSpPr txBox="1"/>
          <p:nvPr/>
        </p:nvSpPr>
        <p:spPr>
          <a:xfrm>
            <a:off x="165517" y="1343854"/>
            <a:ext cx="11862300" cy="49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p:txBody>
      </p:sp>
      <p:sp>
        <p:nvSpPr>
          <p:cNvPr id="235" name="Google Shape;235;gdc358e1348_0_50"/>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236" name="Google Shape;236;gdc358e1348_0_50"/>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237" name="Google Shape;237;gdc358e1348_0_50"/>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238" name="Google Shape;238;gdc358e1348_0_50"/>
          <p:cNvSpPr txBox="1"/>
          <p:nvPr/>
        </p:nvSpPr>
        <p:spPr>
          <a:xfrm>
            <a:off x="728675" y="407433"/>
            <a:ext cx="10872600" cy="5748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000" b="1">
                <a:solidFill>
                  <a:schemeClr val="dk1"/>
                </a:solidFill>
                <a:latin typeface="Times New Roman"/>
                <a:ea typeface="Times New Roman"/>
                <a:cs typeface="Times New Roman"/>
                <a:sym typeface="Times New Roman"/>
              </a:rPr>
              <a:t>TESTCASES</a:t>
            </a:r>
            <a:endParaRPr sz="3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Quattrocento Sans"/>
                <a:ea typeface="Quattrocento Sans"/>
                <a:cs typeface="Quattrocento Sans"/>
                <a:sym typeface="Quattrocento Sans"/>
              </a:rPr>
              <a:t> </a:t>
            </a:r>
            <a:endParaRPr sz="2000" b="0" i="0" u="none" strike="noStrike" cap="none">
              <a:solidFill>
                <a:schemeClr val="dk1"/>
              </a:solidFill>
              <a:latin typeface="Quattrocento Sans"/>
              <a:ea typeface="Quattrocento Sans"/>
              <a:cs typeface="Quattrocento Sans"/>
              <a:sym typeface="Quattrocento Sans"/>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FF0000"/>
              </a:solidFill>
              <a:latin typeface="Times New Roman"/>
              <a:ea typeface="Times New Roman"/>
              <a:cs typeface="Times New Roman"/>
              <a:sym typeface="Times New Roman"/>
            </a:endParaRPr>
          </a:p>
        </p:txBody>
      </p:sp>
      <p:pic>
        <p:nvPicPr>
          <p:cNvPr id="239" name="Google Shape;239;gdc358e1348_0_50"/>
          <p:cNvPicPr preferRelativeResize="0"/>
          <p:nvPr/>
        </p:nvPicPr>
        <p:blipFill>
          <a:blip r:embed="rId5">
            <a:alphaModFix/>
          </a:blip>
          <a:stretch>
            <a:fillRect/>
          </a:stretch>
        </p:blipFill>
        <p:spPr>
          <a:xfrm>
            <a:off x="0" y="2101019"/>
            <a:ext cx="12191998" cy="26559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8"/>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245" name="Google Shape;245;p8"/>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246" name="Google Shape;246;p8"/>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sp>
        <p:nvSpPr>
          <p:cNvPr id="247" name="Google Shape;247;p8"/>
          <p:cNvSpPr txBox="1"/>
          <p:nvPr/>
        </p:nvSpPr>
        <p:spPr>
          <a:xfrm>
            <a:off x="257175" y="385775"/>
            <a:ext cx="11630100" cy="5541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3000" b="1" i="0" u="none" strike="noStrike" cap="none">
                <a:solidFill>
                  <a:schemeClr val="dk1"/>
                </a:solidFill>
                <a:latin typeface="Times New Roman"/>
                <a:ea typeface="Times New Roman"/>
                <a:cs typeface="Times New Roman"/>
                <a:sym typeface="Times New Roman"/>
              </a:rPr>
              <a:t>REFERENCES</a:t>
            </a:r>
            <a:endParaRPr sz="3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400" b="0" i="0" u="none" strike="noStrike" cap="none">
                <a:solidFill>
                  <a:schemeClr val="dk1"/>
                </a:solidFill>
                <a:latin typeface="Times New Roman"/>
                <a:ea typeface="Times New Roman"/>
                <a:cs typeface="Times New Roman"/>
                <a:sym typeface="Times New Roman"/>
              </a:rPr>
              <a:t>[1]</a:t>
            </a:r>
            <a:r>
              <a:rPr lang="en-US" sz="2400" b="0" i="0" u="sng" strike="noStrike" cap="none">
                <a:solidFill>
                  <a:srgbClr val="00206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https://www.researchgate.net/publication/333559334_Integration_of_Biometrics_and_Steganography_A_Comprehensive_Review</a:t>
            </a: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400" b="0" i="0" u="none" strike="noStrike" cap="none">
                <a:solidFill>
                  <a:schemeClr val="dk1"/>
                </a:solidFill>
                <a:latin typeface="Times New Roman"/>
                <a:ea typeface="Times New Roman"/>
                <a:cs typeface="Times New Roman"/>
                <a:sym typeface="Times New Roman"/>
              </a:rPr>
              <a:t>    [2]</a:t>
            </a:r>
            <a:r>
              <a:rPr lang="en-US" sz="2400" b="0" i="0" u="sng" strike="noStrike" cap="none">
                <a:solidFill>
                  <a:srgbClr val="002060"/>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https://www.researchgate.net/publication/325657541_Image_Steganography_Using_Mid_Position_Value_Technique</a:t>
            </a:r>
            <a:endParaRPr sz="2400" b="0" i="0" u="none" strike="noStrike" cap="none">
              <a:solidFill>
                <a:srgbClr val="00206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a:solidFill>
                <a:srgbClr val="00206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400" b="0" i="0" u="none" strike="noStrike" cap="none">
                <a:solidFill>
                  <a:srgbClr val="002060"/>
                </a:solidFill>
                <a:latin typeface="Times New Roman"/>
                <a:ea typeface="Times New Roman"/>
                <a:cs typeface="Times New Roman"/>
                <a:sym typeface="Times New Roman"/>
              </a:rPr>
              <a:t>[3]</a:t>
            </a:r>
            <a:r>
              <a:rPr lang="en-US" sz="2400" b="0" i="0" u="sng" strike="noStrike" cap="none">
                <a:solidFill>
                  <a:srgbClr val="002060"/>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https://www.academia.edu/10228724/FINGERPRINT_BASED_IMAGE_STEGANOGRAPHY_IN_TRANSFORM_DOMAIN</a:t>
            </a:r>
            <a:endParaRPr sz="2400" b="0" i="0" u="none" strike="noStrike" cap="none">
              <a:solidFill>
                <a:srgbClr val="00206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400" b="0" i="0" u="none" strike="noStrike" cap="none">
              <a:solidFill>
                <a:srgbClr val="00206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400" b="0" i="0" u="none" strike="noStrike" cap="none">
                <a:solidFill>
                  <a:srgbClr val="002060"/>
                </a:solidFill>
                <a:latin typeface="Times New Roman"/>
                <a:ea typeface="Times New Roman"/>
                <a:cs typeface="Times New Roman"/>
                <a:sym typeface="Times New Roman"/>
              </a:rPr>
              <a:t>[4]</a:t>
            </a:r>
            <a:r>
              <a:rPr lang="en-US" sz="2400" b="0" i="0" u="sng" strike="noStrike" cap="none">
                <a:solidFill>
                  <a:srgbClr val="002060"/>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http://www.ijstr.org/final-print/dec2019/-Image-Steganography-Using-Lsb.pdf</a:t>
            </a:r>
            <a:endParaRPr sz="2400" b="0" i="0" u="none" strike="noStrike" cap="none">
              <a:solidFill>
                <a:srgbClr val="00206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pic>
        <p:nvPicPr>
          <p:cNvPr id="252" name="Google Shape;252;p9"/>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253" name="Google Shape;253;p9"/>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254" name="Google Shape;254;p9"/>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sp>
        <p:nvSpPr>
          <p:cNvPr id="255" name="Google Shape;255;p9"/>
          <p:cNvSpPr txBox="1"/>
          <p:nvPr/>
        </p:nvSpPr>
        <p:spPr>
          <a:xfrm>
            <a:off x="888591" y="2875002"/>
            <a:ext cx="10712700" cy="1108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600"/>
              <a:buFont typeface="Arial"/>
              <a:buNone/>
            </a:pPr>
            <a:r>
              <a:rPr lang="en-US" sz="6600" b="1" i="0" u="none" strike="noStrike" cap="none">
                <a:solidFill>
                  <a:schemeClr val="dk1"/>
                </a:solidFill>
                <a:latin typeface="Times New Roman"/>
                <a:ea typeface="Times New Roman"/>
                <a:cs typeface="Times New Roman"/>
                <a:sym typeface="Times New Roman"/>
              </a:rPr>
              <a:t>T</a:t>
            </a:r>
            <a:r>
              <a:rPr lang="en-US" sz="6600" b="1">
                <a:solidFill>
                  <a:schemeClr val="dk1"/>
                </a:solidFill>
                <a:latin typeface="Times New Roman"/>
                <a:ea typeface="Times New Roman"/>
                <a:cs typeface="Times New Roman"/>
                <a:sym typeface="Times New Roman"/>
              </a:rPr>
              <a:t>hankyou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98" name="Google Shape;98;p2"/>
          <p:cNvSpPr txBox="1"/>
          <p:nvPr/>
        </p:nvSpPr>
        <p:spPr>
          <a:xfrm>
            <a:off x="53119" y="92883"/>
            <a:ext cx="9746235" cy="629018"/>
          </a:xfrm>
          <a:prstGeom prst="rect">
            <a:avLst/>
          </a:prstGeom>
          <a:noFill/>
          <a:ln>
            <a:noFill/>
          </a:ln>
        </p:spPr>
        <p:txBody>
          <a:bodyPr spcFirstLastPara="1" wrap="square" lIns="0" tIns="13325" rIns="0" bIns="0" anchor="ctr" anchorCtr="0">
            <a:spAutoFit/>
          </a:bodyPr>
          <a:lstStyle/>
          <a:p>
            <a:pPr marL="12700" marR="0" lvl="0" indent="0" algn="l" rtl="0">
              <a:lnSpc>
                <a:spcPct val="100000"/>
              </a:lnSpc>
              <a:spcBef>
                <a:spcPts val="0"/>
              </a:spcBef>
              <a:spcAft>
                <a:spcPts val="0"/>
              </a:spcAft>
              <a:buClr>
                <a:srgbClr val="C00000"/>
              </a:buClr>
              <a:buSzPts val="4000"/>
              <a:buFont typeface="Times New Roman"/>
              <a:buNone/>
            </a:pPr>
            <a:r>
              <a:rPr lang="en-US" sz="4000" b="1" i="0" u="none" strike="noStrike" cap="none">
                <a:solidFill>
                  <a:srgbClr val="C00000"/>
                </a:solidFill>
                <a:latin typeface="Times New Roman"/>
                <a:ea typeface="Times New Roman"/>
                <a:cs typeface="Times New Roman"/>
                <a:sym typeface="Times New Roman"/>
              </a:rPr>
              <a:t>Why Should I Study this course?</a:t>
            </a:r>
            <a:endParaRPr sz="4000" b="1" i="0" u="none" strike="noStrike" cap="none">
              <a:solidFill>
                <a:srgbClr val="C00000"/>
              </a:solidFill>
              <a:latin typeface="Times New Roman"/>
              <a:ea typeface="Times New Roman"/>
              <a:cs typeface="Times New Roman"/>
              <a:sym typeface="Times New Roman"/>
            </a:endParaRPr>
          </a:p>
        </p:txBody>
      </p:sp>
      <p:sp>
        <p:nvSpPr>
          <p:cNvPr id="99" name="Google Shape;99;p2"/>
          <p:cNvSpPr txBox="1"/>
          <p:nvPr/>
        </p:nvSpPr>
        <p:spPr>
          <a:xfrm>
            <a:off x="165517" y="1343854"/>
            <a:ext cx="11862360"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p:txBody>
      </p:sp>
      <p:sp>
        <p:nvSpPr>
          <p:cNvPr id="100" name="Google Shape;100;p2"/>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101" name="Google Shape;101;p2"/>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102" name="Google Shape;102;p2"/>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103" name="Google Shape;103;p2"/>
          <p:cNvSpPr txBox="1"/>
          <p:nvPr/>
        </p:nvSpPr>
        <p:spPr>
          <a:xfrm>
            <a:off x="347475" y="357200"/>
            <a:ext cx="11482500" cy="5571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3000" b="1" i="0" u="none" strike="noStrike" cap="none">
                <a:solidFill>
                  <a:schemeClr val="dk1"/>
                </a:solidFill>
                <a:latin typeface="Times New Roman"/>
                <a:ea typeface="Times New Roman"/>
                <a:cs typeface="Times New Roman"/>
                <a:sym typeface="Times New Roman"/>
              </a:rPr>
              <a:t>ABSTRACT</a:t>
            </a:r>
            <a:endParaRPr sz="3000" b="1"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200"/>
              <a:buFont typeface="Arial"/>
              <a:buNone/>
            </a:pPr>
            <a:r>
              <a:rPr lang="en-US" sz="2400" b="1" i="0" u="none" strike="noStrike" cap="none">
                <a:solidFill>
                  <a:schemeClr val="dk1"/>
                </a:solidFill>
                <a:latin typeface="Times New Roman"/>
                <a:ea typeface="Times New Roman"/>
                <a:cs typeface="Times New Roman"/>
                <a:sym typeface="Times New Roman"/>
              </a:rPr>
              <a:t>Problem Statement:</a:t>
            </a:r>
            <a:endParaRPr sz="24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2200" b="0" i="0" u="none" strike="noStrike" cap="none">
                <a:solidFill>
                  <a:schemeClr val="dk1"/>
                </a:solidFill>
                <a:latin typeface="Times New Roman"/>
                <a:ea typeface="Times New Roman"/>
                <a:cs typeface="Times New Roman"/>
                <a:sym typeface="Times New Roman"/>
              </a:rPr>
              <a:t>The use of an individual’s biometric characteristics to advance authentication and verification technology beyond the current dependence on passwords has been the subject of extensive research for some time. Since such physical characteristics cannot be hidden from the public eye, the security of digitized biometric data becomes paramount to avoid the risk of substitution or replay attacks.</a:t>
            </a:r>
            <a:endParaRPr sz="22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200"/>
              <a:buFont typeface="Arial"/>
              <a:buNone/>
            </a:pPr>
            <a:r>
              <a:rPr lang="en-US" sz="2400" b="1" i="0" u="none" strike="noStrike" cap="none">
                <a:solidFill>
                  <a:schemeClr val="dk1"/>
                </a:solidFill>
                <a:latin typeface="Times New Roman"/>
                <a:ea typeface="Times New Roman"/>
                <a:cs typeface="Times New Roman"/>
                <a:sym typeface="Times New Roman"/>
              </a:rPr>
              <a:t>Project Objective:</a:t>
            </a:r>
            <a:endParaRPr sz="2400" b="0" i="0" u="none" strike="noStrike" cap="none">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2200" b="0" i="0" u="none" strike="noStrike" cap="none">
                <a:solidFill>
                  <a:schemeClr val="dk1"/>
                </a:solidFill>
                <a:latin typeface="Times New Roman"/>
                <a:ea typeface="Times New Roman"/>
                <a:cs typeface="Times New Roman"/>
                <a:sym typeface="Times New Roman"/>
              </a:rPr>
              <a:t>To present a steganographic approach of concealing the secret data so as to facilitate secure communication. Arnold transformation will be imposed on the chosen secret image in the first stage. This results in the scrambling of the data bits, thereby disrupting the normal pixel orientation. Thereafter, data bits from the scrambled secret image are embedded within the cover. Henceforth the stego is generated.</a:t>
            </a:r>
            <a:endParaRPr sz="22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B840B-86F3-4458-9A1D-72E02D1B5112}"/>
              </a:ext>
            </a:extLst>
          </p:cNvPr>
          <p:cNvSpPr>
            <a:spLocks noGrp="1"/>
          </p:cNvSpPr>
          <p:nvPr>
            <p:ph type="title"/>
          </p:nvPr>
        </p:nvSpPr>
        <p:spPr/>
        <p:txBody>
          <a:bodyPr/>
          <a:lstStyle/>
          <a:p>
            <a:pPr algn="ctr"/>
            <a:r>
              <a:rPr lang="en-US" dirty="0"/>
              <a:t>Design</a:t>
            </a:r>
            <a:endParaRPr lang="en-IN" dirty="0"/>
          </a:p>
        </p:txBody>
      </p:sp>
      <p:sp>
        <p:nvSpPr>
          <p:cNvPr id="3" name="Text Placeholder 2">
            <a:extLst>
              <a:ext uri="{FF2B5EF4-FFF2-40B4-BE49-F238E27FC236}">
                <a16:creationId xmlns:a16="http://schemas.microsoft.com/office/drawing/2014/main" id="{3AFD50C4-F527-4F78-9A4C-0753738B2C9A}"/>
              </a:ext>
            </a:extLst>
          </p:cNvPr>
          <p:cNvSpPr>
            <a:spLocks noGrp="1"/>
          </p:cNvSpPr>
          <p:nvPr>
            <p:ph type="body" idx="1"/>
          </p:nvPr>
        </p:nvSpPr>
        <p:spPr>
          <a:xfrm>
            <a:off x="838200" y="1455576"/>
            <a:ext cx="10515600" cy="4721387"/>
          </a:xfrm>
        </p:spPr>
        <p:txBody>
          <a:bodyPr/>
          <a:lstStyle/>
          <a:p>
            <a:pPr marL="114300" indent="0">
              <a:buNone/>
            </a:pPr>
            <a:r>
              <a:rPr lang="en-US" dirty="0"/>
              <a:t>Encoding:</a:t>
            </a:r>
          </a:p>
          <a:p>
            <a:pPr marL="114300" indent="0">
              <a:buNone/>
            </a:pPr>
            <a:endParaRPr lang="en-US" dirty="0"/>
          </a:p>
          <a:p>
            <a:endParaRPr lang="en-IN" dirty="0"/>
          </a:p>
        </p:txBody>
      </p:sp>
      <p:pic>
        <p:nvPicPr>
          <p:cNvPr id="7" name="Picture 6">
            <a:extLst>
              <a:ext uri="{FF2B5EF4-FFF2-40B4-BE49-F238E27FC236}">
                <a16:creationId xmlns:a16="http://schemas.microsoft.com/office/drawing/2014/main" id="{CD6F513B-739A-40B3-A0B1-3E57BAF7C6AC}"/>
              </a:ext>
            </a:extLst>
          </p:cNvPr>
          <p:cNvPicPr>
            <a:picLocks noChangeAspect="1"/>
          </p:cNvPicPr>
          <p:nvPr/>
        </p:nvPicPr>
        <p:blipFill>
          <a:blip r:embed="rId2"/>
          <a:stretch>
            <a:fillRect/>
          </a:stretch>
        </p:blipFill>
        <p:spPr>
          <a:xfrm>
            <a:off x="1944129" y="2239962"/>
            <a:ext cx="8782050" cy="4252913"/>
          </a:xfrm>
          <a:prstGeom prst="rect">
            <a:avLst/>
          </a:prstGeom>
        </p:spPr>
      </p:pic>
    </p:spTree>
    <p:extLst>
      <p:ext uri="{BB962C8B-B14F-4D97-AF65-F5344CB8AC3E}">
        <p14:creationId xmlns:p14="http://schemas.microsoft.com/office/powerpoint/2010/main" val="510743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45C-971F-46A1-969C-E7649F238405}"/>
              </a:ext>
            </a:extLst>
          </p:cNvPr>
          <p:cNvSpPr>
            <a:spLocks noGrp="1"/>
          </p:cNvSpPr>
          <p:nvPr>
            <p:ph type="title"/>
          </p:nvPr>
        </p:nvSpPr>
        <p:spPr/>
        <p:txBody>
          <a:bodyPr/>
          <a:lstStyle/>
          <a:p>
            <a:pPr algn="ctr"/>
            <a:r>
              <a:rPr lang="en-US"/>
              <a:t>Design</a:t>
            </a:r>
            <a:endParaRPr lang="en-IN" dirty="0"/>
          </a:p>
        </p:txBody>
      </p:sp>
      <p:sp>
        <p:nvSpPr>
          <p:cNvPr id="3" name="Text Placeholder 2">
            <a:extLst>
              <a:ext uri="{FF2B5EF4-FFF2-40B4-BE49-F238E27FC236}">
                <a16:creationId xmlns:a16="http://schemas.microsoft.com/office/drawing/2014/main" id="{20A4433D-506A-475A-B244-E4DD65924785}"/>
              </a:ext>
            </a:extLst>
          </p:cNvPr>
          <p:cNvSpPr>
            <a:spLocks noGrp="1"/>
          </p:cNvSpPr>
          <p:nvPr>
            <p:ph type="body" idx="1"/>
          </p:nvPr>
        </p:nvSpPr>
        <p:spPr/>
        <p:txBody>
          <a:bodyPr/>
          <a:lstStyle/>
          <a:p>
            <a:pPr marL="114300" indent="0">
              <a:buNone/>
            </a:pPr>
            <a:r>
              <a:rPr lang="en-US" dirty="0"/>
              <a:t>D</a:t>
            </a:r>
            <a:r>
              <a:rPr lang="en-IN" dirty="0" err="1"/>
              <a:t>ecoding</a:t>
            </a:r>
            <a:r>
              <a:rPr lang="en-IN" dirty="0"/>
              <a:t> :</a:t>
            </a:r>
          </a:p>
          <a:p>
            <a:pPr marL="114300" indent="0">
              <a:buNone/>
            </a:pPr>
            <a:endParaRPr lang="en-US" dirty="0"/>
          </a:p>
        </p:txBody>
      </p:sp>
      <p:pic>
        <p:nvPicPr>
          <p:cNvPr id="5" name="Picture 4">
            <a:extLst>
              <a:ext uri="{FF2B5EF4-FFF2-40B4-BE49-F238E27FC236}">
                <a16:creationId xmlns:a16="http://schemas.microsoft.com/office/drawing/2014/main" id="{6BDF1572-22D5-4064-A413-F330E5D90851}"/>
              </a:ext>
            </a:extLst>
          </p:cNvPr>
          <p:cNvPicPr>
            <a:picLocks noChangeAspect="1"/>
          </p:cNvPicPr>
          <p:nvPr/>
        </p:nvPicPr>
        <p:blipFill>
          <a:blip r:embed="rId2"/>
          <a:stretch>
            <a:fillRect/>
          </a:stretch>
        </p:blipFill>
        <p:spPr>
          <a:xfrm>
            <a:off x="838200" y="2859405"/>
            <a:ext cx="10358120" cy="2724150"/>
          </a:xfrm>
          <a:prstGeom prst="rect">
            <a:avLst/>
          </a:prstGeom>
        </p:spPr>
      </p:pic>
    </p:spTree>
    <p:extLst>
      <p:ext uri="{BB962C8B-B14F-4D97-AF65-F5344CB8AC3E}">
        <p14:creationId xmlns:p14="http://schemas.microsoft.com/office/powerpoint/2010/main" val="3269139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gd9c28dad76_0_6"/>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149" name="Google Shape;149;gd9c28dad76_0_6"/>
          <p:cNvSpPr txBox="1"/>
          <p:nvPr/>
        </p:nvSpPr>
        <p:spPr>
          <a:xfrm>
            <a:off x="53119" y="92883"/>
            <a:ext cx="9746100" cy="629100"/>
          </a:xfrm>
          <a:prstGeom prst="rect">
            <a:avLst/>
          </a:prstGeom>
          <a:noFill/>
          <a:ln>
            <a:noFill/>
          </a:ln>
        </p:spPr>
        <p:txBody>
          <a:bodyPr spcFirstLastPara="1" wrap="square" lIns="0" tIns="13325" rIns="0" bIns="0" anchor="ctr" anchorCtr="0">
            <a:spAutoFit/>
          </a:bodyPr>
          <a:lstStyle/>
          <a:p>
            <a:pPr marL="12700" marR="0" lvl="0" indent="0" algn="l" rtl="0">
              <a:lnSpc>
                <a:spcPct val="100000"/>
              </a:lnSpc>
              <a:spcBef>
                <a:spcPts val="0"/>
              </a:spcBef>
              <a:spcAft>
                <a:spcPts val="0"/>
              </a:spcAft>
              <a:buClr>
                <a:srgbClr val="C00000"/>
              </a:buClr>
              <a:buSzPts val="4000"/>
              <a:buFont typeface="Times New Roman"/>
              <a:buNone/>
            </a:pPr>
            <a:r>
              <a:rPr lang="en-US" sz="4000" b="1" i="0" u="none" strike="noStrike" cap="none">
                <a:solidFill>
                  <a:srgbClr val="C00000"/>
                </a:solidFill>
                <a:latin typeface="Times New Roman"/>
                <a:ea typeface="Times New Roman"/>
                <a:cs typeface="Times New Roman"/>
                <a:sym typeface="Times New Roman"/>
              </a:rPr>
              <a:t>Why Should I Study this course?</a:t>
            </a:r>
            <a:endParaRPr sz="4000" b="1" i="0" u="none" strike="noStrike" cap="none">
              <a:solidFill>
                <a:srgbClr val="C00000"/>
              </a:solidFill>
              <a:latin typeface="Times New Roman"/>
              <a:ea typeface="Times New Roman"/>
              <a:cs typeface="Times New Roman"/>
              <a:sym typeface="Times New Roman"/>
            </a:endParaRPr>
          </a:p>
        </p:txBody>
      </p:sp>
      <p:sp>
        <p:nvSpPr>
          <p:cNvPr id="150" name="Google Shape;150;gd9c28dad76_0_6"/>
          <p:cNvSpPr txBox="1"/>
          <p:nvPr/>
        </p:nvSpPr>
        <p:spPr>
          <a:xfrm>
            <a:off x="165517" y="1343854"/>
            <a:ext cx="11862300" cy="49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p:txBody>
      </p:sp>
      <p:sp>
        <p:nvSpPr>
          <p:cNvPr id="151" name="Google Shape;151;gd9c28dad76_0_6"/>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152" name="Google Shape;152;gd9c28dad76_0_6"/>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153" name="Google Shape;153;gd9c28dad76_0_6"/>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154" name="Google Shape;154;gd9c28dad76_0_6"/>
          <p:cNvSpPr txBox="1"/>
          <p:nvPr/>
        </p:nvSpPr>
        <p:spPr>
          <a:xfrm>
            <a:off x="728675" y="407433"/>
            <a:ext cx="10872600" cy="5748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000" b="1">
                <a:solidFill>
                  <a:schemeClr val="dk1"/>
                </a:solidFill>
                <a:latin typeface="Times New Roman"/>
                <a:ea typeface="Times New Roman"/>
                <a:cs typeface="Times New Roman"/>
                <a:sym typeface="Times New Roman"/>
              </a:rPr>
              <a:t>OUTPUT - Encoding</a:t>
            </a:r>
            <a:endParaRPr sz="3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Quattrocento Sans"/>
                <a:ea typeface="Quattrocento Sans"/>
                <a:cs typeface="Quattrocento Sans"/>
                <a:sym typeface="Quattrocento Sans"/>
              </a:rPr>
              <a:t> </a:t>
            </a:r>
            <a:endParaRPr sz="2000" b="0" i="0" u="none" strike="noStrike" cap="none">
              <a:solidFill>
                <a:schemeClr val="dk1"/>
              </a:solidFill>
              <a:latin typeface="Quattrocento Sans"/>
              <a:ea typeface="Quattrocento Sans"/>
              <a:cs typeface="Quattrocento Sans"/>
              <a:sym typeface="Quattrocento Sans"/>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FF0000"/>
              </a:solidFill>
              <a:latin typeface="Times New Roman"/>
              <a:ea typeface="Times New Roman"/>
              <a:cs typeface="Times New Roman"/>
              <a:sym typeface="Times New Roman"/>
            </a:endParaRPr>
          </a:p>
        </p:txBody>
      </p:sp>
      <p:pic>
        <p:nvPicPr>
          <p:cNvPr id="155" name="Google Shape;155;gd9c28dad76_0_6"/>
          <p:cNvPicPr preferRelativeResize="0"/>
          <p:nvPr/>
        </p:nvPicPr>
        <p:blipFill>
          <a:blip r:embed="rId5">
            <a:alphaModFix/>
          </a:blip>
          <a:stretch>
            <a:fillRect/>
          </a:stretch>
        </p:blipFill>
        <p:spPr>
          <a:xfrm>
            <a:off x="2519363" y="1103500"/>
            <a:ext cx="7153275" cy="5095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2"/>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161" name="Google Shape;161;p22"/>
          <p:cNvSpPr txBox="1"/>
          <p:nvPr/>
        </p:nvSpPr>
        <p:spPr>
          <a:xfrm>
            <a:off x="53119" y="92883"/>
            <a:ext cx="9746100" cy="629100"/>
          </a:xfrm>
          <a:prstGeom prst="rect">
            <a:avLst/>
          </a:prstGeom>
          <a:noFill/>
          <a:ln>
            <a:noFill/>
          </a:ln>
        </p:spPr>
        <p:txBody>
          <a:bodyPr spcFirstLastPara="1" wrap="square" lIns="0" tIns="13325" rIns="0" bIns="0" anchor="ctr" anchorCtr="0">
            <a:spAutoFit/>
          </a:bodyPr>
          <a:lstStyle/>
          <a:p>
            <a:pPr marL="12700" marR="0" lvl="0" indent="0" algn="l" rtl="0">
              <a:lnSpc>
                <a:spcPct val="100000"/>
              </a:lnSpc>
              <a:spcBef>
                <a:spcPts val="0"/>
              </a:spcBef>
              <a:spcAft>
                <a:spcPts val="0"/>
              </a:spcAft>
              <a:buClr>
                <a:srgbClr val="C00000"/>
              </a:buClr>
              <a:buSzPts val="4000"/>
              <a:buFont typeface="Times New Roman"/>
              <a:buNone/>
            </a:pPr>
            <a:r>
              <a:rPr lang="en-US" sz="4000" b="1" i="0" u="none" strike="noStrike" cap="none">
                <a:solidFill>
                  <a:srgbClr val="C00000"/>
                </a:solidFill>
                <a:latin typeface="Times New Roman"/>
                <a:ea typeface="Times New Roman"/>
                <a:cs typeface="Times New Roman"/>
                <a:sym typeface="Times New Roman"/>
              </a:rPr>
              <a:t>Why Should I Study this course?</a:t>
            </a:r>
            <a:endParaRPr sz="4000" b="1" i="0" u="none" strike="noStrike" cap="none">
              <a:solidFill>
                <a:srgbClr val="C00000"/>
              </a:solidFill>
              <a:latin typeface="Times New Roman"/>
              <a:ea typeface="Times New Roman"/>
              <a:cs typeface="Times New Roman"/>
              <a:sym typeface="Times New Roman"/>
            </a:endParaRPr>
          </a:p>
        </p:txBody>
      </p:sp>
      <p:sp>
        <p:nvSpPr>
          <p:cNvPr id="162" name="Google Shape;162;p22"/>
          <p:cNvSpPr txBox="1"/>
          <p:nvPr/>
        </p:nvSpPr>
        <p:spPr>
          <a:xfrm>
            <a:off x="165517" y="1343854"/>
            <a:ext cx="11862300" cy="49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p:txBody>
      </p:sp>
      <p:sp>
        <p:nvSpPr>
          <p:cNvPr id="163" name="Google Shape;163;p22"/>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164" name="Google Shape;164;p22"/>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165" name="Google Shape;165;p22"/>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166" name="Google Shape;166;p22"/>
          <p:cNvSpPr txBox="1"/>
          <p:nvPr/>
        </p:nvSpPr>
        <p:spPr>
          <a:xfrm>
            <a:off x="728675" y="407433"/>
            <a:ext cx="10872600" cy="5748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000" b="1">
                <a:solidFill>
                  <a:schemeClr val="dk1"/>
                </a:solidFill>
                <a:latin typeface="Times New Roman"/>
                <a:ea typeface="Times New Roman"/>
                <a:cs typeface="Times New Roman"/>
                <a:sym typeface="Times New Roman"/>
              </a:rPr>
              <a:t>OUTPUT</a:t>
            </a:r>
            <a:endParaRPr sz="3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Quattrocento Sans"/>
                <a:ea typeface="Quattrocento Sans"/>
                <a:cs typeface="Quattrocento Sans"/>
                <a:sym typeface="Quattrocento Sans"/>
              </a:rPr>
              <a:t> </a:t>
            </a:r>
            <a:endParaRPr sz="2000" b="0" i="0" u="none" strike="noStrike" cap="none">
              <a:solidFill>
                <a:schemeClr val="dk1"/>
              </a:solidFill>
              <a:latin typeface="Quattrocento Sans"/>
              <a:ea typeface="Quattrocento Sans"/>
              <a:cs typeface="Quattrocento Sans"/>
              <a:sym typeface="Quattrocento Sans"/>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FF0000"/>
              </a:solidFill>
              <a:latin typeface="Times New Roman"/>
              <a:ea typeface="Times New Roman"/>
              <a:cs typeface="Times New Roman"/>
              <a:sym typeface="Times New Roman"/>
            </a:endParaRPr>
          </a:p>
        </p:txBody>
      </p:sp>
      <p:pic>
        <p:nvPicPr>
          <p:cNvPr id="167" name="Google Shape;167;p22"/>
          <p:cNvPicPr preferRelativeResize="0"/>
          <p:nvPr/>
        </p:nvPicPr>
        <p:blipFill>
          <a:blip r:embed="rId5">
            <a:alphaModFix/>
          </a:blip>
          <a:stretch>
            <a:fillRect/>
          </a:stretch>
        </p:blipFill>
        <p:spPr>
          <a:xfrm>
            <a:off x="2505075" y="1074925"/>
            <a:ext cx="7181850" cy="5153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23"/>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173" name="Google Shape;173;p23"/>
          <p:cNvSpPr txBox="1"/>
          <p:nvPr/>
        </p:nvSpPr>
        <p:spPr>
          <a:xfrm>
            <a:off x="53119" y="92883"/>
            <a:ext cx="9746100" cy="629100"/>
          </a:xfrm>
          <a:prstGeom prst="rect">
            <a:avLst/>
          </a:prstGeom>
          <a:noFill/>
          <a:ln>
            <a:noFill/>
          </a:ln>
        </p:spPr>
        <p:txBody>
          <a:bodyPr spcFirstLastPara="1" wrap="square" lIns="0" tIns="13325" rIns="0" bIns="0" anchor="ctr" anchorCtr="0">
            <a:spAutoFit/>
          </a:bodyPr>
          <a:lstStyle/>
          <a:p>
            <a:pPr marL="12700" marR="0" lvl="0" indent="0" algn="l" rtl="0">
              <a:lnSpc>
                <a:spcPct val="100000"/>
              </a:lnSpc>
              <a:spcBef>
                <a:spcPts val="0"/>
              </a:spcBef>
              <a:spcAft>
                <a:spcPts val="0"/>
              </a:spcAft>
              <a:buClr>
                <a:srgbClr val="C00000"/>
              </a:buClr>
              <a:buSzPts val="4000"/>
              <a:buFont typeface="Times New Roman"/>
              <a:buNone/>
            </a:pPr>
            <a:r>
              <a:rPr lang="en-US" sz="4000" b="1" i="0" u="none" strike="noStrike" cap="none">
                <a:solidFill>
                  <a:srgbClr val="C00000"/>
                </a:solidFill>
                <a:latin typeface="Times New Roman"/>
                <a:ea typeface="Times New Roman"/>
                <a:cs typeface="Times New Roman"/>
                <a:sym typeface="Times New Roman"/>
              </a:rPr>
              <a:t>Why Should I Study this course?</a:t>
            </a:r>
            <a:endParaRPr sz="4000" b="1" i="0" u="none" strike="noStrike" cap="none">
              <a:solidFill>
                <a:srgbClr val="C00000"/>
              </a:solidFill>
              <a:latin typeface="Times New Roman"/>
              <a:ea typeface="Times New Roman"/>
              <a:cs typeface="Times New Roman"/>
              <a:sym typeface="Times New Roman"/>
            </a:endParaRPr>
          </a:p>
        </p:txBody>
      </p:sp>
      <p:sp>
        <p:nvSpPr>
          <p:cNvPr id="174" name="Google Shape;174;p23"/>
          <p:cNvSpPr txBox="1"/>
          <p:nvPr/>
        </p:nvSpPr>
        <p:spPr>
          <a:xfrm>
            <a:off x="165517" y="1343854"/>
            <a:ext cx="11862300" cy="49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p:txBody>
      </p:sp>
      <p:sp>
        <p:nvSpPr>
          <p:cNvPr id="175" name="Google Shape;175;p23"/>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176" name="Google Shape;176;p23"/>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177" name="Google Shape;177;p23"/>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178" name="Google Shape;178;p23"/>
          <p:cNvSpPr txBox="1"/>
          <p:nvPr/>
        </p:nvSpPr>
        <p:spPr>
          <a:xfrm>
            <a:off x="728675" y="407433"/>
            <a:ext cx="10872600" cy="5748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000" b="1">
                <a:solidFill>
                  <a:schemeClr val="dk1"/>
                </a:solidFill>
                <a:latin typeface="Times New Roman"/>
                <a:ea typeface="Times New Roman"/>
                <a:cs typeface="Times New Roman"/>
                <a:sym typeface="Times New Roman"/>
              </a:rPr>
              <a:t>OUTPUT</a:t>
            </a:r>
            <a:endParaRPr sz="3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Quattrocento Sans"/>
                <a:ea typeface="Quattrocento Sans"/>
                <a:cs typeface="Quattrocento Sans"/>
                <a:sym typeface="Quattrocento Sans"/>
              </a:rPr>
              <a:t> </a:t>
            </a:r>
            <a:endParaRPr sz="2000" b="0" i="0" u="none" strike="noStrike" cap="none">
              <a:solidFill>
                <a:schemeClr val="dk1"/>
              </a:solidFill>
              <a:latin typeface="Quattrocento Sans"/>
              <a:ea typeface="Quattrocento Sans"/>
              <a:cs typeface="Quattrocento Sans"/>
              <a:sym typeface="Quattrocento Sans"/>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FF0000"/>
              </a:solidFill>
              <a:latin typeface="Times New Roman"/>
              <a:ea typeface="Times New Roman"/>
              <a:cs typeface="Times New Roman"/>
              <a:sym typeface="Times New Roman"/>
            </a:endParaRPr>
          </a:p>
        </p:txBody>
      </p:sp>
      <p:pic>
        <p:nvPicPr>
          <p:cNvPr id="179" name="Google Shape;179;p23"/>
          <p:cNvPicPr preferRelativeResize="0"/>
          <p:nvPr/>
        </p:nvPicPr>
        <p:blipFill>
          <a:blip r:embed="rId5">
            <a:alphaModFix/>
          </a:blip>
          <a:stretch>
            <a:fillRect/>
          </a:stretch>
        </p:blipFill>
        <p:spPr>
          <a:xfrm>
            <a:off x="2557450" y="1117775"/>
            <a:ext cx="7077075" cy="506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24"/>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185" name="Google Shape;185;p24"/>
          <p:cNvSpPr txBox="1"/>
          <p:nvPr/>
        </p:nvSpPr>
        <p:spPr>
          <a:xfrm>
            <a:off x="53119" y="92883"/>
            <a:ext cx="9746100" cy="629100"/>
          </a:xfrm>
          <a:prstGeom prst="rect">
            <a:avLst/>
          </a:prstGeom>
          <a:noFill/>
          <a:ln>
            <a:noFill/>
          </a:ln>
        </p:spPr>
        <p:txBody>
          <a:bodyPr spcFirstLastPara="1" wrap="square" lIns="0" tIns="13325" rIns="0" bIns="0" anchor="ctr" anchorCtr="0">
            <a:spAutoFit/>
          </a:bodyPr>
          <a:lstStyle/>
          <a:p>
            <a:pPr marL="12700" marR="0" lvl="0" indent="0" algn="l" rtl="0">
              <a:lnSpc>
                <a:spcPct val="100000"/>
              </a:lnSpc>
              <a:spcBef>
                <a:spcPts val="0"/>
              </a:spcBef>
              <a:spcAft>
                <a:spcPts val="0"/>
              </a:spcAft>
              <a:buClr>
                <a:srgbClr val="C00000"/>
              </a:buClr>
              <a:buSzPts val="4000"/>
              <a:buFont typeface="Times New Roman"/>
              <a:buNone/>
            </a:pPr>
            <a:r>
              <a:rPr lang="en-US" sz="4000" b="1" i="0" u="none" strike="noStrike" cap="none">
                <a:solidFill>
                  <a:srgbClr val="C00000"/>
                </a:solidFill>
                <a:latin typeface="Times New Roman"/>
                <a:ea typeface="Times New Roman"/>
                <a:cs typeface="Times New Roman"/>
                <a:sym typeface="Times New Roman"/>
              </a:rPr>
              <a:t>Why Should I Study this course?</a:t>
            </a:r>
            <a:endParaRPr sz="4000" b="1" i="0" u="none" strike="noStrike" cap="none">
              <a:solidFill>
                <a:srgbClr val="C00000"/>
              </a:solidFill>
              <a:latin typeface="Times New Roman"/>
              <a:ea typeface="Times New Roman"/>
              <a:cs typeface="Times New Roman"/>
              <a:sym typeface="Times New Roman"/>
            </a:endParaRPr>
          </a:p>
        </p:txBody>
      </p:sp>
      <p:sp>
        <p:nvSpPr>
          <p:cNvPr id="186" name="Google Shape;186;p24"/>
          <p:cNvSpPr txBox="1"/>
          <p:nvPr/>
        </p:nvSpPr>
        <p:spPr>
          <a:xfrm>
            <a:off x="165517" y="1343854"/>
            <a:ext cx="11862300" cy="49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p:txBody>
      </p:sp>
      <p:sp>
        <p:nvSpPr>
          <p:cNvPr id="187" name="Google Shape;187;p24"/>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188" name="Google Shape;188;p24"/>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189" name="Google Shape;189;p24"/>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190" name="Google Shape;190;p24"/>
          <p:cNvSpPr txBox="1"/>
          <p:nvPr/>
        </p:nvSpPr>
        <p:spPr>
          <a:xfrm>
            <a:off x="728675" y="407433"/>
            <a:ext cx="10872600" cy="5748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000" b="1">
                <a:solidFill>
                  <a:schemeClr val="dk1"/>
                </a:solidFill>
                <a:latin typeface="Times New Roman"/>
                <a:ea typeface="Times New Roman"/>
                <a:cs typeface="Times New Roman"/>
                <a:sym typeface="Times New Roman"/>
              </a:rPr>
              <a:t>OUTPUT</a:t>
            </a:r>
            <a:endParaRPr sz="3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Quattrocento Sans"/>
                <a:ea typeface="Quattrocento Sans"/>
                <a:cs typeface="Quattrocento Sans"/>
                <a:sym typeface="Quattrocento Sans"/>
              </a:rPr>
              <a:t> </a:t>
            </a:r>
            <a:endParaRPr sz="2000" b="0" i="0" u="none" strike="noStrike" cap="none">
              <a:solidFill>
                <a:schemeClr val="dk1"/>
              </a:solidFill>
              <a:latin typeface="Quattrocento Sans"/>
              <a:ea typeface="Quattrocento Sans"/>
              <a:cs typeface="Quattrocento Sans"/>
              <a:sym typeface="Quattrocento Sans"/>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FF0000"/>
              </a:solidFill>
              <a:latin typeface="Times New Roman"/>
              <a:ea typeface="Times New Roman"/>
              <a:cs typeface="Times New Roman"/>
              <a:sym typeface="Times New Roman"/>
            </a:endParaRPr>
          </a:p>
        </p:txBody>
      </p:sp>
      <p:pic>
        <p:nvPicPr>
          <p:cNvPr id="191" name="Google Shape;191;p24"/>
          <p:cNvPicPr preferRelativeResize="0"/>
          <p:nvPr/>
        </p:nvPicPr>
        <p:blipFill>
          <a:blip r:embed="rId5">
            <a:alphaModFix/>
          </a:blip>
          <a:stretch>
            <a:fillRect/>
          </a:stretch>
        </p:blipFill>
        <p:spPr>
          <a:xfrm>
            <a:off x="2529563" y="1108250"/>
            <a:ext cx="7134225" cy="508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25"/>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197" name="Google Shape;197;p25"/>
          <p:cNvSpPr txBox="1"/>
          <p:nvPr/>
        </p:nvSpPr>
        <p:spPr>
          <a:xfrm>
            <a:off x="53119" y="92883"/>
            <a:ext cx="9746100" cy="629100"/>
          </a:xfrm>
          <a:prstGeom prst="rect">
            <a:avLst/>
          </a:prstGeom>
          <a:noFill/>
          <a:ln>
            <a:noFill/>
          </a:ln>
        </p:spPr>
        <p:txBody>
          <a:bodyPr spcFirstLastPara="1" wrap="square" lIns="0" tIns="13325" rIns="0" bIns="0" anchor="ctr" anchorCtr="0">
            <a:spAutoFit/>
          </a:bodyPr>
          <a:lstStyle/>
          <a:p>
            <a:pPr marL="12700" marR="0" lvl="0" indent="0" algn="l" rtl="0">
              <a:lnSpc>
                <a:spcPct val="100000"/>
              </a:lnSpc>
              <a:spcBef>
                <a:spcPts val="0"/>
              </a:spcBef>
              <a:spcAft>
                <a:spcPts val="0"/>
              </a:spcAft>
              <a:buClr>
                <a:srgbClr val="C00000"/>
              </a:buClr>
              <a:buSzPts val="4000"/>
              <a:buFont typeface="Times New Roman"/>
              <a:buNone/>
            </a:pPr>
            <a:r>
              <a:rPr lang="en-US" sz="4000" b="1" i="0" u="none" strike="noStrike" cap="none">
                <a:solidFill>
                  <a:srgbClr val="C00000"/>
                </a:solidFill>
                <a:latin typeface="Times New Roman"/>
                <a:ea typeface="Times New Roman"/>
                <a:cs typeface="Times New Roman"/>
                <a:sym typeface="Times New Roman"/>
              </a:rPr>
              <a:t>Why Should I Study this course?</a:t>
            </a:r>
            <a:endParaRPr sz="4000" b="1" i="0" u="none" strike="noStrike" cap="none">
              <a:solidFill>
                <a:srgbClr val="C00000"/>
              </a:solidFill>
              <a:latin typeface="Times New Roman"/>
              <a:ea typeface="Times New Roman"/>
              <a:cs typeface="Times New Roman"/>
              <a:sym typeface="Times New Roman"/>
            </a:endParaRPr>
          </a:p>
        </p:txBody>
      </p:sp>
      <p:sp>
        <p:nvSpPr>
          <p:cNvPr id="198" name="Google Shape;198;p25"/>
          <p:cNvSpPr txBox="1"/>
          <p:nvPr/>
        </p:nvSpPr>
        <p:spPr>
          <a:xfrm>
            <a:off x="165517" y="1343854"/>
            <a:ext cx="11862300" cy="49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p:txBody>
      </p:sp>
      <p:sp>
        <p:nvSpPr>
          <p:cNvPr id="199" name="Google Shape;199;p25"/>
          <p:cNvSpPr/>
          <p:nvPr/>
        </p:nvSpPr>
        <p:spPr>
          <a:xfrm>
            <a:off x="0" y="6580909"/>
            <a:ext cx="12192000" cy="277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sz="1400" b="0" i="0" u="none" strike="noStrike" cap="none">
              <a:solidFill>
                <a:srgbClr val="000000"/>
              </a:solidFill>
              <a:latin typeface="Arial"/>
              <a:ea typeface="Arial"/>
              <a:cs typeface="Arial"/>
              <a:sym typeface="Arial"/>
            </a:endParaRPr>
          </a:p>
        </p:txBody>
      </p:sp>
      <p:sp>
        <p:nvSpPr>
          <p:cNvPr id="200" name="Google Shape;200;p25"/>
          <p:cNvSpPr/>
          <p:nvPr/>
        </p:nvSpPr>
        <p:spPr>
          <a:xfrm>
            <a:off x="0" y="878002"/>
            <a:ext cx="12192000" cy="6420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a:solidFill>
                <a:srgbClr val="FFFFFF"/>
              </a:solidFill>
              <a:latin typeface="Times New Roman"/>
              <a:ea typeface="Times New Roman"/>
              <a:cs typeface="Times New Roman"/>
              <a:sym typeface="Times New Roman"/>
            </a:endParaRPr>
          </a:p>
        </p:txBody>
      </p:sp>
      <p:pic>
        <p:nvPicPr>
          <p:cNvPr id="201" name="Google Shape;201;p25"/>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202" name="Google Shape;202;p25"/>
          <p:cNvSpPr txBox="1"/>
          <p:nvPr/>
        </p:nvSpPr>
        <p:spPr>
          <a:xfrm>
            <a:off x="728675" y="407433"/>
            <a:ext cx="10872600" cy="57489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000" b="1">
                <a:solidFill>
                  <a:schemeClr val="dk1"/>
                </a:solidFill>
                <a:latin typeface="Times New Roman"/>
                <a:ea typeface="Times New Roman"/>
                <a:cs typeface="Times New Roman"/>
                <a:sym typeface="Times New Roman"/>
              </a:rPr>
              <a:t>OUTPUT - Decoding</a:t>
            </a:r>
            <a:endParaRPr sz="30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Quattrocento Sans"/>
                <a:ea typeface="Quattrocento Sans"/>
                <a:cs typeface="Quattrocento Sans"/>
                <a:sym typeface="Quattrocento Sans"/>
              </a:rPr>
              <a:t> </a:t>
            </a:r>
            <a:endParaRPr sz="2000" b="0" i="0" u="none" strike="noStrike" cap="none">
              <a:solidFill>
                <a:schemeClr val="dk1"/>
              </a:solidFill>
              <a:latin typeface="Quattrocento Sans"/>
              <a:ea typeface="Quattrocento Sans"/>
              <a:cs typeface="Quattrocento Sans"/>
              <a:sym typeface="Quattrocento Sans"/>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7620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rgbClr val="FF0000"/>
              </a:solidFill>
              <a:latin typeface="Times New Roman"/>
              <a:ea typeface="Times New Roman"/>
              <a:cs typeface="Times New Roman"/>
              <a:sym typeface="Times New Roman"/>
            </a:endParaRPr>
          </a:p>
        </p:txBody>
      </p:sp>
      <p:pic>
        <p:nvPicPr>
          <p:cNvPr id="203" name="Google Shape;203;p25"/>
          <p:cNvPicPr preferRelativeResize="0"/>
          <p:nvPr/>
        </p:nvPicPr>
        <p:blipFill>
          <a:blip r:embed="rId5">
            <a:alphaModFix/>
          </a:blip>
          <a:stretch>
            <a:fillRect/>
          </a:stretch>
        </p:blipFill>
        <p:spPr>
          <a:xfrm>
            <a:off x="2590800" y="1155888"/>
            <a:ext cx="7010400" cy="49911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471</Words>
  <Application>Microsoft Office PowerPoint</Application>
  <PresentationFormat>Widescreen</PresentationFormat>
  <Paragraphs>122</Paragraphs>
  <Slides>14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Times New Roman</vt:lpstr>
      <vt:lpstr>Arial</vt:lpstr>
      <vt:lpstr>Calibri</vt:lpstr>
      <vt:lpstr>Quattrocento Sans</vt:lpstr>
      <vt:lpstr>Office Theme</vt:lpstr>
      <vt:lpstr>PowerPoint Presentation</vt:lpstr>
      <vt:lpstr>PowerPoint Presentation</vt:lpstr>
      <vt:lpstr>Design</vt:lpstr>
      <vt:lpstr>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 maheswari</dc:creator>
  <cp:lastModifiedBy>uma</cp:lastModifiedBy>
  <cp:revision>3</cp:revision>
  <dcterms:modified xsi:type="dcterms:W3CDTF">2021-05-24T11:29:20Z</dcterms:modified>
</cp:coreProperties>
</file>