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18" roundtripDataSignature="AMtx7mjjJHQB0xWxBeTr1+mjwrRvDrU+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B28DCD4-CAEB-4980-BA1F-831A254B8ECD}">
  <a:tblStyle styleId="{CB28DCD4-CAEB-4980-BA1F-831A254B8ECD}"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972A2CD9-1156-43A2-AA1F-C7A4F9A498E1}" styleName="Table_1">
    <a:wholeTbl>
      <a:tcTxStyle b="off" i="off">
        <a:font>
          <a:latin typeface="Calibri"/>
          <a:ea typeface="Calibri"/>
          <a:cs typeface="Calibri"/>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d368b5fcec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gd368b5fcec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6" name="Google Shape;196;gd368b5fcec_0_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d368b5fcec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gd368b5fcec_0_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gd368b5fcec_0_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f12629ebe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gcf12629ebe_0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gcf12629ebe_0_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368b5fcec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gd368b5fcec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gd368b5fcec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368b5fcec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gd368b5fcec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gd368b5fcec_0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9a5b473a4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9a5b473a4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d9a5b473a4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9a5b473a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9a5b473a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d9a5b473a4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3821475b0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gd3821475b0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gd3821475b0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4"/>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ECEEA"/>
            </a:gs>
            <a:gs pos="6250">
              <a:srgbClr val="BECEEA"/>
            </a:gs>
            <a:gs pos="6623">
              <a:srgbClr val="B5C7E7"/>
            </a:gs>
            <a:gs pos="35000">
              <a:schemeClr val="lt1"/>
            </a:gs>
            <a:gs pos="60000">
              <a:srgbClr val="F5F7FC"/>
            </a:gs>
            <a:gs pos="100000">
              <a:srgbClr val="D1DCF0"/>
            </a:gs>
          </a:gsLst>
          <a:path path="circle">
            <a:fillToRect r="100%" t="100%"/>
          </a:path>
          <a:tileRect b="-100%" l="-100%"/>
        </a:gradFill>
      </p:bgPr>
    </p:bg>
    <p:spTree>
      <p:nvGrpSpPr>
        <p:cNvPr id="9" name="Shape 9"/>
        <p:cNvGrpSpPr/>
        <p:nvPr/>
      </p:nvGrpSpPr>
      <p:grpSpPr>
        <a:xfrm>
          <a:off x="0" y="0"/>
          <a:ext cx="0" cy="0"/>
          <a:chOff x="0" y="0"/>
          <a:chExt cx="0" cy="0"/>
        </a:xfrm>
      </p:grpSpPr>
      <p:sp>
        <p:nvSpPr>
          <p:cNvPr id="10" name="Google Shape;1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hyperlink" Target="https://www.kaggle.com/paultimothymooney/chest-xray-pneumonia" TargetMode="External"/><Relationship Id="rId5" Type="http://schemas.openxmlformats.org/officeDocument/2006/relationships/hyperlink" Target="https://github.com/ieee8023/covid-chestxray-dataset/tree/master/images" TargetMode="External"/><Relationship Id="rId6" Type="http://schemas.openxmlformats.org/officeDocument/2006/relationships/hyperlink" Target="https://github.com/education454/datasets" TargetMode="External"/><Relationship Id="rId7" Type="http://schemas.openxmlformats.org/officeDocument/2006/relationships/hyperlink" Target="https://journals.sagepub.com/doi/10.1177/2472630320958376"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7.jpg"/><Relationship Id="rId6"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89" name="Google Shape;89;p1"/>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90" name="Google Shape;90;p1"/>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91" name="Google Shape;91;p1"/>
          <p:cNvSpPr txBox="1"/>
          <p:nvPr/>
        </p:nvSpPr>
        <p:spPr>
          <a:xfrm>
            <a:off x="103940" y="1351899"/>
            <a:ext cx="11984100" cy="4663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500"/>
              <a:buFont typeface="Arial"/>
              <a:buNone/>
            </a:pPr>
            <a:r>
              <a:rPr b="1" i="0" lang="en-US" sz="2500" u="none" cap="none" strike="noStrike">
                <a:solidFill>
                  <a:schemeClr val="dk1"/>
                </a:solidFill>
                <a:latin typeface="Times New Roman"/>
                <a:ea typeface="Times New Roman"/>
                <a:cs typeface="Times New Roman"/>
                <a:sym typeface="Times New Roman"/>
              </a:rPr>
              <a:t>Department of Computer Science &amp; Engineering</a:t>
            </a:r>
            <a:endParaRPr b="1" i="0" sz="25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1C1CA2"/>
                </a:solidFill>
                <a:latin typeface="Times New Roman"/>
                <a:ea typeface="Times New Roman"/>
                <a:cs typeface="Times New Roman"/>
                <a:sym typeface="Times New Roman"/>
              </a:rPr>
              <a:t>Classification of COVID-19 Using Chest X-ray</a:t>
            </a:r>
            <a:endParaRPr b="0" i="0" sz="1400" u="none" cap="none" strike="noStrike">
              <a:solidFill>
                <a:srgbClr val="1C1CA2"/>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Date: </a:t>
            </a:r>
            <a:r>
              <a:rPr b="1" lang="en-US" sz="2400">
                <a:solidFill>
                  <a:schemeClr val="dk1"/>
                </a:solidFill>
                <a:latin typeface="Times New Roman"/>
                <a:ea typeface="Times New Roman"/>
                <a:cs typeface="Times New Roman"/>
                <a:sym typeface="Times New Roman"/>
              </a:rPr>
              <a:t>13</a:t>
            </a:r>
            <a:r>
              <a:rPr b="1" i="0" lang="en-US" sz="2400" u="none" cap="none" strike="noStrike">
                <a:solidFill>
                  <a:schemeClr val="dk1"/>
                </a:solidFill>
                <a:latin typeface="Times New Roman"/>
                <a:ea typeface="Times New Roman"/>
                <a:cs typeface="Times New Roman"/>
                <a:sym typeface="Times New Roman"/>
              </a:rPr>
              <a:t> </a:t>
            </a:r>
            <a:r>
              <a:rPr b="1" lang="en-US" sz="2400">
                <a:solidFill>
                  <a:schemeClr val="dk1"/>
                </a:solidFill>
                <a:latin typeface="Times New Roman"/>
                <a:ea typeface="Times New Roman"/>
                <a:cs typeface="Times New Roman"/>
                <a:sym typeface="Times New Roman"/>
              </a:rPr>
              <a:t>May</a:t>
            </a:r>
            <a:r>
              <a:rPr b="1" i="0" lang="en-US" sz="2400" u="none" cap="none" strike="noStrike">
                <a:solidFill>
                  <a:schemeClr val="dk1"/>
                </a:solidFill>
                <a:latin typeface="Times New Roman"/>
                <a:ea typeface="Times New Roman"/>
                <a:cs typeface="Times New Roman"/>
                <a:sym typeface="Times New Roman"/>
              </a:rPr>
              <a:t> 2021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P. MEGHANA      :17WH1A0504</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J. AMULYA SAI  : 17WH1A0517</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B. UDAYA SREE : 17WH1A0520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					</a:t>
            </a:r>
            <a:endParaRPr b="1"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					    			                                         Internal Guide: Ms. P. KAVITHA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                                                                                   Designation      : Assistant Professor</a:t>
            </a:r>
            <a:endParaRPr b="1" i="0" sz="3200" u="none" cap="none" strike="noStrike">
              <a:solidFill>
                <a:schemeClr val="dk1"/>
              </a:solidFill>
              <a:latin typeface="Times New Roman"/>
              <a:ea typeface="Times New Roman"/>
              <a:cs typeface="Times New Roman"/>
              <a:sym typeface="Times New Roman"/>
            </a:endParaRPr>
          </a:p>
        </p:txBody>
      </p:sp>
      <p:sp>
        <p:nvSpPr>
          <p:cNvPr id="92" name="Google Shape;92;p1"/>
          <p:cNvSpPr txBox="1"/>
          <p:nvPr/>
        </p:nvSpPr>
        <p:spPr>
          <a:xfrm>
            <a:off x="263236" y="3810000"/>
            <a:ext cx="11762509" cy="2590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t/>
            </a:r>
            <a:endParaRPr b="1"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Times New Roman"/>
              <a:ea typeface="Times New Roman"/>
              <a:cs typeface="Times New Roman"/>
              <a:sym typeface="Times New Roman"/>
            </a:endParaRPr>
          </a:p>
        </p:txBody>
      </p:sp>
      <p:sp>
        <p:nvSpPr>
          <p:cNvPr id="93" name="Google Shape;93;p1"/>
          <p:cNvSpPr/>
          <p:nvPr/>
        </p:nvSpPr>
        <p:spPr>
          <a:xfrm>
            <a:off x="0" y="6040581"/>
            <a:ext cx="12191999"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d368b5fcec_0_16"/>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6000"/>
              <a:buNone/>
            </a:pPr>
            <a:r>
              <a:t/>
            </a:r>
            <a:endParaRPr/>
          </a:p>
        </p:txBody>
      </p:sp>
      <p:sp>
        <p:nvSpPr>
          <p:cNvPr id="199" name="Google Shape;199;gd368b5fcec_0_16"/>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1000"/>
              </a:spcBef>
              <a:spcAft>
                <a:spcPts val="0"/>
              </a:spcAft>
              <a:buSzPts val="2400"/>
              <a:buNone/>
            </a:pPr>
            <a:r>
              <a:t/>
            </a:r>
            <a:endParaRPr/>
          </a:p>
        </p:txBody>
      </p:sp>
      <p:pic>
        <p:nvPicPr>
          <p:cNvPr id="200" name="Google Shape;200;gd368b5fcec_0_16"/>
          <p:cNvPicPr preferRelativeResize="0"/>
          <p:nvPr/>
        </p:nvPicPr>
        <p:blipFill rotWithShape="1">
          <a:blip r:embed="rId3">
            <a:alphaModFix/>
          </a:blip>
          <a:srcRect b="0" l="0" r="0" t="0"/>
          <a:stretch/>
        </p:blipFill>
        <p:spPr>
          <a:xfrm>
            <a:off x="33650" y="51450"/>
            <a:ext cx="12192000" cy="6858000"/>
          </a:xfrm>
          <a:prstGeom prst="rect">
            <a:avLst/>
          </a:prstGeom>
          <a:noFill/>
          <a:ln>
            <a:noFill/>
          </a:ln>
        </p:spPr>
      </p:pic>
      <p:sp>
        <p:nvSpPr>
          <p:cNvPr id="201" name="Google Shape;201;gd368b5fcec_0_16"/>
          <p:cNvSpPr txBox="1"/>
          <p:nvPr/>
        </p:nvSpPr>
        <p:spPr>
          <a:xfrm>
            <a:off x="1703975" y="147250"/>
            <a:ext cx="7762500" cy="661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3111"/>
              <a:buFont typeface="Arial"/>
              <a:buNone/>
            </a:pPr>
            <a:r>
              <a:rPr b="1" i="0" lang="en-US" sz="3100" u="none" cap="none" strike="noStrike">
                <a:solidFill>
                  <a:schemeClr val="dk1"/>
                </a:solidFill>
                <a:latin typeface="Times New Roman"/>
                <a:ea typeface="Times New Roman"/>
                <a:cs typeface="Times New Roman"/>
                <a:sym typeface="Times New Roman"/>
              </a:rPr>
              <a:t>                               REFERENCES </a:t>
            </a:r>
            <a:endParaRPr b="1" i="0" sz="1700" u="none" cap="none" strike="noStrike">
              <a:solidFill>
                <a:srgbClr val="000000"/>
              </a:solidFill>
              <a:latin typeface="Calibri"/>
              <a:ea typeface="Calibri"/>
              <a:cs typeface="Calibri"/>
              <a:sym typeface="Calibri"/>
            </a:endParaRPr>
          </a:p>
        </p:txBody>
      </p:sp>
      <p:sp>
        <p:nvSpPr>
          <p:cNvPr id="202" name="Google Shape;202;gd368b5fcec_0_16"/>
          <p:cNvSpPr txBox="1"/>
          <p:nvPr/>
        </p:nvSpPr>
        <p:spPr>
          <a:xfrm>
            <a:off x="315550" y="1346350"/>
            <a:ext cx="11149500" cy="31014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1200"/>
              </a:spcBef>
              <a:spcAft>
                <a:spcPts val="0"/>
              </a:spcAft>
              <a:buClr>
                <a:srgbClr val="000000"/>
              </a:buClr>
              <a:buSzPts val="2400"/>
              <a:buFont typeface="Arial"/>
              <a:buNone/>
            </a:pPr>
            <a:r>
              <a:t/>
            </a:r>
            <a:endParaRPr b="0" i="0" sz="2400" u="none" cap="none" strike="noStrike">
              <a:solidFill>
                <a:srgbClr val="222222"/>
              </a:solidFill>
              <a:highlight>
                <a:schemeClr val="lt1"/>
              </a:highlight>
              <a:latin typeface="Times New Roman"/>
              <a:ea typeface="Times New Roman"/>
              <a:cs typeface="Times New Roman"/>
              <a:sym typeface="Times New Roman"/>
            </a:endParaRPr>
          </a:p>
          <a:p>
            <a:pPr indent="-400050" lvl="0" marL="457200" marR="0" rtl="0" algn="l">
              <a:lnSpc>
                <a:spcPct val="150000"/>
              </a:lnSpc>
              <a:spcBef>
                <a:spcPts val="600"/>
              </a:spcBef>
              <a:spcAft>
                <a:spcPts val="0"/>
              </a:spcAft>
              <a:buClr>
                <a:srgbClr val="000000"/>
              </a:buClr>
              <a:buSzPts val="2700"/>
              <a:buFont typeface="Times New Roman"/>
              <a:buChar char="●"/>
            </a:pPr>
            <a:r>
              <a:rPr b="1" i="0" lang="en-US" sz="2700" u="none" cap="none" strike="noStrike">
                <a:solidFill>
                  <a:srgbClr val="4A86E8"/>
                </a:solidFill>
                <a:uFill>
                  <a:noFill/>
                </a:uFill>
                <a:latin typeface="Times New Roman"/>
                <a:ea typeface="Times New Roman"/>
                <a:cs typeface="Times New Roman"/>
                <a:sym typeface="Times New Roman"/>
                <a:hlinkClick r:id="rId4">
                  <a:extLst>
                    <a:ext uri="{A12FA001-AC4F-418D-AE19-62706E023703}">
                      <ahyp:hlinkClr val="tx"/>
                    </a:ext>
                  </a:extLst>
                </a:hlinkClick>
              </a:rPr>
              <a:t>https://www.kaggle.com/paultimothymooney/chest-xray-pneumonia</a:t>
            </a:r>
            <a:endParaRPr b="0" i="0" sz="3100" u="none" cap="none" strike="noStrike">
              <a:solidFill>
                <a:srgbClr val="595959"/>
              </a:solidFill>
              <a:latin typeface="Times New Roman"/>
              <a:ea typeface="Times New Roman"/>
              <a:cs typeface="Times New Roman"/>
              <a:sym typeface="Times New Roman"/>
            </a:endParaRPr>
          </a:p>
          <a:p>
            <a:pPr indent="-400050" lvl="0" marL="457200" marR="0" rtl="0" algn="l">
              <a:lnSpc>
                <a:spcPct val="150000"/>
              </a:lnSpc>
              <a:spcBef>
                <a:spcPts val="0"/>
              </a:spcBef>
              <a:spcAft>
                <a:spcPts val="0"/>
              </a:spcAft>
              <a:buClr>
                <a:srgbClr val="000000"/>
              </a:buClr>
              <a:buSzPts val="2700"/>
              <a:buFont typeface="Times New Roman"/>
              <a:buChar char="●"/>
            </a:pPr>
            <a:r>
              <a:rPr b="1" i="0" lang="en-US" sz="2700" u="none" cap="none" strike="noStrike">
                <a:solidFill>
                  <a:srgbClr val="4A86E8"/>
                </a:solidFill>
                <a:uFill>
                  <a:noFill/>
                </a:uFill>
                <a:latin typeface="Times New Roman"/>
                <a:ea typeface="Times New Roman"/>
                <a:cs typeface="Times New Roman"/>
                <a:sym typeface="Times New Roman"/>
                <a:hlinkClick r:id="rId5">
                  <a:extLst>
                    <a:ext uri="{A12FA001-AC4F-418D-AE19-62706E023703}">
                      <ahyp:hlinkClr val="tx"/>
                    </a:ext>
                  </a:extLst>
                </a:hlinkClick>
              </a:rPr>
              <a:t>https://github.com/ieee8023/covid-chestxray-dataset/tree/master/images</a:t>
            </a:r>
            <a:endParaRPr b="1" i="0" sz="3700" u="none" cap="none" strike="noStrike">
              <a:solidFill>
                <a:srgbClr val="4A86E8"/>
              </a:solidFill>
              <a:latin typeface="Times New Roman"/>
              <a:ea typeface="Times New Roman"/>
              <a:cs typeface="Times New Roman"/>
              <a:sym typeface="Times New Roman"/>
            </a:endParaRPr>
          </a:p>
          <a:p>
            <a:pPr indent="-400050" lvl="0" marL="457200" marR="0" rtl="0" algn="l">
              <a:lnSpc>
                <a:spcPct val="150000"/>
              </a:lnSpc>
              <a:spcBef>
                <a:spcPts val="0"/>
              </a:spcBef>
              <a:spcAft>
                <a:spcPts val="0"/>
              </a:spcAft>
              <a:buClr>
                <a:srgbClr val="000000"/>
              </a:buClr>
              <a:buSzPts val="2700"/>
              <a:buFont typeface="Times New Roman"/>
              <a:buChar char="●"/>
            </a:pPr>
            <a:r>
              <a:rPr b="1" i="0" lang="en-US" sz="2700" u="sng" cap="none" strike="noStrike">
                <a:solidFill>
                  <a:schemeClr val="hlink"/>
                </a:solidFill>
                <a:latin typeface="Times New Roman"/>
                <a:ea typeface="Times New Roman"/>
                <a:cs typeface="Times New Roman"/>
                <a:sym typeface="Times New Roman"/>
                <a:hlinkClick r:id="rId6"/>
              </a:rPr>
              <a:t>https://github.com/education454/datasets</a:t>
            </a:r>
            <a:endParaRPr b="1" i="0" sz="2700" u="none" cap="none" strike="noStrike">
              <a:solidFill>
                <a:srgbClr val="4285F4"/>
              </a:solidFill>
              <a:latin typeface="Times New Roman"/>
              <a:ea typeface="Times New Roman"/>
              <a:cs typeface="Times New Roman"/>
              <a:sym typeface="Times New Roman"/>
            </a:endParaRPr>
          </a:p>
          <a:p>
            <a:pPr indent="-400050" lvl="0" marL="457200" marR="0" rtl="0" algn="l">
              <a:lnSpc>
                <a:spcPct val="150000"/>
              </a:lnSpc>
              <a:spcBef>
                <a:spcPts val="0"/>
              </a:spcBef>
              <a:spcAft>
                <a:spcPts val="0"/>
              </a:spcAft>
              <a:buClr>
                <a:srgbClr val="000000"/>
              </a:buClr>
              <a:buSzPts val="2700"/>
              <a:buFont typeface="Times New Roman"/>
              <a:buChar char="●"/>
            </a:pPr>
            <a:r>
              <a:rPr b="1" i="0" lang="en-US" sz="2700" u="sng" cap="none" strike="noStrike">
                <a:solidFill>
                  <a:schemeClr val="hlink"/>
                </a:solidFill>
                <a:latin typeface="Times New Roman"/>
                <a:ea typeface="Times New Roman"/>
                <a:cs typeface="Times New Roman"/>
                <a:sym typeface="Times New Roman"/>
                <a:hlinkClick r:id="rId7"/>
              </a:rPr>
              <a:t>https://journals.sagepub.com/doi/10.1177/2472630320958376</a:t>
            </a:r>
            <a:endParaRPr b="1" i="0" sz="2700" u="none" cap="none" strike="noStrike">
              <a:solidFill>
                <a:srgbClr val="4285F4"/>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d368b5fcec_0_43"/>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6000"/>
              <a:buNone/>
            </a:pPr>
            <a:r>
              <a:t/>
            </a:r>
            <a:endParaRPr/>
          </a:p>
        </p:txBody>
      </p:sp>
      <p:sp>
        <p:nvSpPr>
          <p:cNvPr id="209" name="Google Shape;209;gd368b5fcec_0_43"/>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1000"/>
              </a:spcBef>
              <a:spcAft>
                <a:spcPts val="0"/>
              </a:spcAft>
              <a:buSzPts val="2400"/>
              <a:buNone/>
            </a:pPr>
            <a:r>
              <a:t/>
            </a:r>
            <a:endParaRPr/>
          </a:p>
        </p:txBody>
      </p:sp>
      <p:pic>
        <p:nvPicPr>
          <p:cNvPr id="210" name="Google Shape;210;gd368b5fcec_0_43"/>
          <p:cNvPicPr preferRelativeResize="0"/>
          <p:nvPr/>
        </p:nvPicPr>
        <p:blipFill rotWithShape="1">
          <a:blip r:embed="rId3">
            <a:alphaModFix/>
          </a:blip>
          <a:srcRect b="0" l="0" r="0" t="0"/>
          <a:stretch/>
        </p:blipFill>
        <p:spPr>
          <a:xfrm>
            <a:off x="33650" y="51450"/>
            <a:ext cx="12192000" cy="6858000"/>
          </a:xfrm>
          <a:prstGeom prst="rect">
            <a:avLst/>
          </a:prstGeom>
          <a:noFill/>
          <a:ln>
            <a:noFill/>
          </a:ln>
        </p:spPr>
      </p:pic>
      <p:sp>
        <p:nvSpPr>
          <p:cNvPr id="211" name="Google Shape;211;gd368b5fcec_0_43"/>
          <p:cNvSpPr txBox="1"/>
          <p:nvPr/>
        </p:nvSpPr>
        <p:spPr>
          <a:xfrm>
            <a:off x="2271975" y="2524425"/>
            <a:ext cx="7215600" cy="754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700"/>
              <a:buFont typeface="Arial"/>
              <a:buNone/>
            </a:pPr>
            <a:r>
              <a:rPr b="1" i="0" lang="en-US" sz="3700" u="none" cap="none" strike="noStrike">
                <a:solidFill>
                  <a:srgbClr val="000000"/>
                </a:solidFill>
                <a:latin typeface="Calibri"/>
                <a:ea typeface="Calibri"/>
                <a:cs typeface="Calibri"/>
                <a:sym typeface="Calibri"/>
              </a:rPr>
              <a:t>                    THANK YOU</a:t>
            </a:r>
            <a:endParaRPr b="1" i="0" sz="3700" u="none" cap="none" strike="noStrik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2"/>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99" name="Google Shape;99;p2"/>
          <p:cNvSpPr txBox="1"/>
          <p:nvPr/>
        </p:nvSpPr>
        <p:spPr>
          <a:xfrm>
            <a:off x="53119" y="92883"/>
            <a:ext cx="9746235" cy="629018"/>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this course?</a:t>
            </a:r>
            <a:endParaRPr b="1" i="0" sz="4000" u="none" cap="none" strike="noStrike">
              <a:solidFill>
                <a:srgbClr val="C00000"/>
              </a:solidFill>
              <a:latin typeface="Times New Roman"/>
              <a:ea typeface="Times New Roman"/>
              <a:cs typeface="Times New Roman"/>
              <a:sym typeface="Times New Roman"/>
            </a:endParaRPr>
          </a:p>
        </p:txBody>
      </p:sp>
      <p:sp>
        <p:nvSpPr>
          <p:cNvPr id="100" name="Google Shape;100;p2"/>
          <p:cNvSpPr txBox="1"/>
          <p:nvPr/>
        </p:nvSpPr>
        <p:spPr>
          <a:xfrm>
            <a:off x="165517" y="1343854"/>
            <a:ext cx="11862360"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Examples</a:t>
            </a:r>
            <a:endParaRPr b="1" i="0" sz="2600" u="none" cap="none" strike="noStrike">
              <a:solidFill>
                <a:schemeClr val="dk1"/>
              </a:solidFill>
              <a:latin typeface="Times New Roman"/>
              <a:ea typeface="Times New Roman"/>
              <a:cs typeface="Times New Roman"/>
              <a:sym typeface="Times New Roman"/>
            </a:endParaRPr>
          </a:p>
        </p:txBody>
      </p:sp>
      <p:sp>
        <p:nvSpPr>
          <p:cNvPr id="101" name="Google Shape;101;p2"/>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02" name="Google Shape;102;p2"/>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03" name="Google Shape;103;p2"/>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04" name="Google Shape;104;p2"/>
          <p:cNvSpPr txBox="1"/>
          <p:nvPr/>
        </p:nvSpPr>
        <p:spPr>
          <a:xfrm>
            <a:off x="165525" y="188850"/>
            <a:ext cx="10898100" cy="153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Arial"/>
              <a:buNone/>
            </a:pPr>
            <a:r>
              <a:rPr b="1" i="0" lang="en-US" sz="3300" u="none" cap="none" strike="noStrike">
                <a:solidFill>
                  <a:schemeClr val="dk1"/>
                </a:solidFill>
                <a:latin typeface="Times New Roman"/>
                <a:ea typeface="Times New Roman"/>
                <a:cs typeface="Times New Roman"/>
                <a:sym typeface="Times New Roman"/>
              </a:rPr>
              <a:t>ABSTRACT</a:t>
            </a:r>
            <a:endParaRPr b="1" i="0" sz="29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2500"/>
              <a:buFont typeface="Arial"/>
              <a:buNone/>
            </a:pPr>
            <a:r>
              <a:t/>
            </a:r>
            <a:endParaRPr b="1" i="0" sz="25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600"/>
              <a:buFont typeface="Arial"/>
              <a:buNone/>
            </a:pPr>
            <a:r>
              <a:t/>
            </a:r>
            <a:endParaRPr b="1" i="0" sz="3600" u="none" cap="none" strike="noStrike">
              <a:solidFill>
                <a:srgbClr val="000000"/>
              </a:solidFill>
              <a:latin typeface="Times New Roman"/>
              <a:ea typeface="Times New Roman"/>
              <a:cs typeface="Times New Roman"/>
              <a:sym typeface="Times New Roman"/>
            </a:endParaRPr>
          </a:p>
        </p:txBody>
      </p:sp>
      <p:sp>
        <p:nvSpPr>
          <p:cNvPr id="105" name="Google Shape;105;p2"/>
          <p:cNvSpPr txBox="1"/>
          <p:nvPr/>
        </p:nvSpPr>
        <p:spPr>
          <a:xfrm>
            <a:off x="165527" y="1098200"/>
            <a:ext cx="11862300" cy="538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t/>
            </a:r>
            <a:endParaRPr b="1" i="0" sz="2900" u="none" cap="none" strike="noStrike">
              <a:solidFill>
                <a:srgbClr val="000000"/>
              </a:solidFill>
              <a:latin typeface="Times New Roman"/>
              <a:ea typeface="Times New Roman"/>
              <a:cs typeface="Times New Roman"/>
              <a:sym typeface="Times New Roman"/>
            </a:endParaRPr>
          </a:p>
        </p:txBody>
      </p:sp>
      <p:sp>
        <p:nvSpPr>
          <p:cNvPr id="106" name="Google Shape;106;p2"/>
          <p:cNvSpPr txBox="1"/>
          <p:nvPr/>
        </p:nvSpPr>
        <p:spPr>
          <a:xfrm>
            <a:off x="2019525" y="3193975"/>
            <a:ext cx="105300" cy="27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07" name="Google Shape;107;p2"/>
          <p:cNvSpPr txBox="1"/>
          <p:nvPr/>
        </p:nvSpPr>
        <p:spPr>
          <a:xfrm>
            <a:off x="69400" y="1356175"/>
            <a:ext cx="12054600" cy="39528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chemeClr val="dk1"/>
              </a:buClr>
              <a:buSzPts val="1100"/>
              <a:buFont typeface="Arial"/>
              <a:buNone/>
            </a:pPr>
            <a:r>
              <a:rPr b="0" i="0" lang="en-US" sz="2800" u="none" cap="none" strike="noStrike">
                <a:solidFill>
                  <a:schemeClr val="dk1"/>
                </a:solidFill>
                <a:latin typeface="Times New Roman"/>
                <a:ea typeface="Times New Roman"/>
                <a:cs typeface="Times New Roman"/>
                <a:sym typeface="Times New Roman"/>
              </a:rPr>
              <a:t>In the current situation where we are it is very important to know covid test results as early as possible and some countries are unable to purchase laboratory kits for testing covid,so we are proposing a method which gives the results faster by taking chest x-ray images of patients as input.</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chemeClr val="dk1"/>
              </a:buClr>
              <a:buSzPts val="1100"/>
              <a:buFont typeface="Arial"/>
              <a:buNone/>
            </a:pPr>
            <a:r>
              <a:rPr b="0" i="0" lang="en-US" sz="2800" u="none" cap="none" strike="noStrike">
                <a:solidFill>
                  <a:schemeClr val="dk1"/>
                </a:solidFill>
                <a:latin typeface="Times New Roman"/>
                <a:ea typeface="Times New Roman"/>
                <a:cs typeface="Times New Roman"/>
                <a:sym typeface="Times New Roman"/>
              </a:rPr>
              <a:t>In this project,firstly we have to train our model with chest x-ray images of covid positive persons and chest x-ray images of covid negative persons.This model is built using convolutional neural networks.Because CNN is a deep learning algorithm which can take an input image, assign importance to various aspects in the image and be able to differentiate one from other.</a:t>
            </a:r>
            <a:endParaRPr b="0" i="0" sz="23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cf12629ebe_0_28"/>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6000"/>
              <a:buNone/>
            </a:pPr>
            <a:r>
              <a:t/>
            </a:r>
            <a:endParaRPr/>
          </a:p>
        </p:txBody>
      </p:sp>
      <p:sp>
        <p:nvSpPr>
          <p:cNvPr id="114" name="Google Shape;114;gcf12629ebe_0_28"/>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1000"/>
              </a:spcBef>
              <a:spcAft>
                <a:spcPts val="0"/>
              </a:spcAft>
              <a:buSzPts val="2400"/>
              <a:buNone/>
            </a:pPr>
            <a:r>
              <a:t/>
            </a:r>
            <a:endParaRPr/>
          </a:p>
        </p:txBody>
      </p:sp>
      <p:pic>
        <p:nvPicPr>
          <p:cNvPr id="115" name="Google Shape;115;gcf12629ebe_0_28"/>
          <p:cNvPicPr preferRelativeResize="0"/>
          <p:nvPr/>
        </p:nvPicPr>
        <p:blipFill rotWithShape="1">
          <a:blip r:embed="rId3">
            <a:alphaModFix/>
          </a:blip>
          <a:srcRect b="0" l="0" r="0" t="0"/>
          <a:stretch/>
        </p:blipFill>
        <p:spPr>
          <a:xfrm>
            <a:off x="33650" y="51450"/>
            <a:ext cx="12192000" cy="6858000"/>
          </a:xfrm>
          <a:prstGeom prst="rect">
            <a:avLst/>
          </a:prstGeom>
          <a:noFill/>
          <a:ln>
            <a:noFill/>
          </a:ln>
        </p:spPr>
      </p:pic>
      <p:sp>
        <p:nvSpPr>
          <p:cNvPr id="116" name="Google Shape;116;gcf12629ebe_0_28"/>
          <p:cNvSpPr txBox="1"/>
          <p:nvPr/>
        </p:nvSpPr>
        <p:spPr>
          <a:xfrm>
            <a:off x="3742350" y="2578475"/>
            <a:ext cx="9783900" cy="846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300"/>
              <a:buFont typeface="Arial"/>
              <a:buNone/>
            </a:pPr>
            <a:r>
              <a:t/>
            </a:r>
            <a:endParaRPr b="0" i="0" sz="4300" u="none" cap="none" strike="noStrike">
              <a:solidFill>
                <a:srgbClr val="000000"/>
              </a:solidFill>
              <a:latin typeface="Calibri"/>
              <a:ea typeface="Calibri"/>
              <a:cs typeface="Calibri"/>
              <a:sym typeface="Calibri"/>
            </a:endParaRPr>
          </a:p>
        </p:txBody>
      </p:sp>
      <p:sp>
        <p:nvSpPr>
          <p:cNvPr id="117" name="Google Shape;117;gcf12629ebe_0_28"/>
          <p:cNvSpPr txBox="1"/>
          <p:nvPr/>
        </p:nvSpPr>
        <p:spPr>
          <a:xfrm>
            <a:off x="1051850" y="252450"/>
            <a:ext cx="8730300" cy="1185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500"/>
              <a:buFont typeface="Arial"/>
              <a:buNone/>
            </a:pPr>
            <a:r>
              <a:rPr b="1" i="0" lang="en-US" sz="3500" u="none" cap="none" strike="noStrike">
                <a:solidFill>
                  <a:srgbClr val="000000"/>
                </a:solidFill>
                <a:latin typeface="Calibri"/>
                <a:ea typeface="Calibri"/>
                <a:cs typeface="Calibri"/>
                <a:sym typeface="Calibri"/>
              </a:rPr>
              <a:t>                                        </a:t>
            </a:r>
            <a:r>
              <a:rPr b="1" i="0" lang="en-US" sz="3500" u="none" cap="none" strike="noStrike">
                <a:solidFill>
                  <a:schemeClr val="dk1"/>
                </a:solidFill>
                <a:latin typeface="Times New Roman"/>
                <a:ea typeface="Times New Roman"/>
                <a:cs typeface="Times New Roman"/>
                <a:sym typeface="Times New Roman"/>
              </a:rPr>
              <a:t>DATASET</a:t>
            </a:r>
            <a:endParaRPr b="1" i="0" sz="3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Calibri"/>
              <a:ea typeface="Calibri"/>
              <a:cs typeface="Calibri"/>
              <a:sym typeface="Calibri"/>
            </a:endParaRPr>
          </a:p>
        </p:txBody>
      </p:sp>
      <p:sp>
        <p:nvSpPr>
          <p:cNvPr id="118" name="Google Shape;118;gcf12629ebe_0_28"/>
          <p:cNvSpPr txBox="1"/>
          <p:nvPr/>
        </p:nvSpPr>
        <p:spPr>
          <a:xfrm>
            <a:off x="273475" y="1472575"/>
            <a:ext cx="11444100" cy="3309300"/>
          </a:xfrm>
          <a:prstGeom prst="rect">
            <a:avLst/>
          </a:prstGeom>
          <a:noFill/>
          <a:ln>
            <a:noFill/>
          </a:ln>
        </p:spPr>
        <p:txBody>
          <a:bodyPr anchorCtr="0" anchor="t" bIns="91425" lIns="91425" spcFirstLastPara="1" rIns="91425" wrap="square" tIns="91425">
            <a:spAutoFit/>
          </a:bodyPr>
          <a:lstStyle/>
          <a:p>
            <a:pPr indent="-412750" lvl="0" marL="457200" marR="0" rtl="0" algn="l">
              <a:lnSpc>
                <a:spcPct val="100000"/>
              </a:lnSpc>
              <a:spcBef>
                <a:spcPts val="0"/>
              </a:spcBef>
              <a:spcAft>
                <a:spcPts val="0"/>
              </a:spcAft>
              <a:buClr>
                <a:schemeClr val="dk1"/>
              </a:buClr>
              <a:buSzPts val="2900"/>
              <a:buFont typeface="Times New Roman"/>
              <a:buChar char="●"/>
            </a:pPr>
            <a:r>
              <a:rPr b="0" i="0" lang="en-US" sz="2900" u="none" cap="none" strike="noStrike">
                <a:solidFill>
                  <a:schemeClr val="dk1"/>
                </a:solidFill>
                <a:latin typeface="Times New Roman"/>
                <a:ea typeface="Times New Roman"/>
                <a:cs typeface="Times New Roman"/>
                <a:sym typeface="Times New Roman"/>
              </a:rPr>
              <a:t>The dataset contains images which belong to two different categories,i.e covid positive patient images and covid negative patient images.</a:t>
            </a:r>
            <a:endParaRPr b="0" i="0" sz="2900" u="none" cap="none" strike="noStrike">
              <a:solidFill>
                <a:schemeClr val="dk1"/>
              </a:solidFill>
              <a:latin typeface="Times New Roman"/>
              <a:ea typeface="Times New Roman"/>
              <a:cs typeface="Times New Roman"/>
              <a:sym typeface="Times New Roman"/>
            </a:endParaRPr>
          </a:p>
          <a:p>
            <a:pPr indent="-412750" lvl="0" marL="457200" marR="0" rtl="0" algn="l">
              <a:lnSpc>
                <a:spcPct val="100000"/>
              </a:lnSpc>
              <a:spcBef>
                <a:spcPts val="0"/>
              </a:spcBef>
              <a:spcAft>
                <a:spcPts val="0"/>
              </a:spcAft>
              <a:buClr>
                <a:schemeClr val="dk1"/>
              </a:buClr>
              <a:buSzPts val="2900"/>
              <a:buFont typeface="Times New Roman"/>
              <a:buChar char="●"/>
            </a:pPr>
            <a:r>
              <a:rPr b="0" i="0" lang="en-US" sz="2900" u="none" cap="none" strike="noStrike">
                <a:solidFill>
                  <a:schemeClr val="dk1"/>
                </a:solidFill>
                <a:latin typeface="Times New Roman"/>
                <a:ea typeface="Times New Roman"/>
                <a:cs typeface="Times New Roman"/>
                <a:sym typeface="Times New Roman"/>
              </a:rPr>
              <a:t>The training dataset contains two category images and also the testing dataset contains images of two categories.</a:t>
            </a:r>
            <a:endParaRPr b="0" i="0" sz="2900" u="none" cap="none" strike="noStrike">
              <a:solidFill>
                <a:schemeClr val="dk1"/>
              </a:solidFill>
              <a:latin typeface="Times New Roman"/>
              <a:ea typeface="Times New Roman"/>
              <a:cs typeface="Times New Roman"/>
              <a:sym typeface="Times New Roman"/>
            </a:endParaRPr>
          </a:p>
          <a:p>
            <a:pPr indent="-412750" lvl="0" marL="457200" marR="0" rtl="0" algn="l">
              <a:lnSpc>
                <a:spcPct val="100000"/>
              </a:lnSpc>
              <a:spcBef>
                <a:spcPts val="0"/>
              </a:spcBef>
              <a:spcAft>
                <a:spcPts val="0"/>
              </a:spcAft>
              <a:buClr>
                <a:schemeClr val="dk1"/>
              </a:buClr>
              <a:buSzPts val="2900"/>
              <a:buFont typeface="Times New Roman"/>
              <a:buChar char="●"/>
            </a:pPr>
            <a:r>
              <a:rPr b="0" i="0" lang="en-US" sz="2900" u="none" cap="none" strike="noStrike">
                <a:solidFill>
                  <a:schemeClr val="dk1"/>
                </a:solidFill>
                <a:latin typeface="Times New Roman"/>
                <a:ea typeface="Times New Roman"/>
                <a:cs typeface="Times New Roman"/>
                <a:sym typeface="Times New Roman"/>
              </a:rPr>
              <a:t>And the trained model is given a chest x-ray image as input and this model will predict whether the patient whose x-ray is given as input to the model is having covid or not. </a:t>
            </a:r>
            <a:endParaRPr b="0" i="0" sz="3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d368b5fcec_0_2"/>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6000"/>
              <a:buNone/>
            </a:pPr>
            <a:r>
              <a:t/>
            </a:r>
            <a:endParaRPr/>
          </a:p>
        </p:txBody>
      </p:sp>
      <p:sp>
        <p:nvSpPr>
          <p:cNvPr id="125" name="Google Shape;125;gd368b5fcec_0_2"/>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1000"/>
              </a:spcBef>
              <a:spcAft>
                <a:spcPts val="0"/>
              </a:spcAft>
              <a:buSzPts val="2400"/>
              <a:buNone/>
            </a:pPr>
            <a:r>
              <a:t/>
            </a:r>
            <a:endParaRPr/>
          </a:p>
        </p:txBody>
      </p:sp>
      <p:pic>
        <p:nvPicPr>
          <p:cNvPr id="126" name="Google Shape;126;gd368b5fcec_0_2"/>
          <p:cNvPicPr preferRelativeResize="0"/>
          <p:nvPr/>
        </p:nvPicPr>
        <p:blipFill rotWithShape="1">
          <a:blip r:embed="rId3">
            <a:alphaModFix/>
          </a:blip>
          <a:srcRect b="0" l="0" r="0" t="0"/>
          <a:stretch/>
        </p:blipFill>
        <p:spPr>
          <a:xfrm>
            <a:off x="33650" y="51450"/>
            <a:ext cx="12192000" cy="6858000"/>
          </a:xfrm>
          <a:prstGeom prst="rect">
            <a:avLst/>
          </a:prstGeom>
          <a:noFill/>
          <a:ln>
            <a:noFill/>
          </a:ln>
        </p:spPr>
      </p:pic>
      <p:sp>
        <p:nvSpPr>
          <p:cNvPr id="127" name="Google Shape;127;gd368b5fcec_0_2"/>
          <p:cNvSpPr txBox="1"/>
          <p:nvPr/>
        </p:nvSpPr>
        <p:spPr>
          <a:xfrm>
            <a:off x="546950" y="168300"/>
            <a:ext cx="8814300" cy="6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300"/>
              <a:buFont typeface="Arial"/>
              <a:buNone/>
            </a:pPr>
            <a:r>
              <a:rPr b="1" i="0" lang="en-US" sz="3300" u="none" cap="none" strike="noStrike">
                <a:solidFill>
                  <a:srgbClr val="000000"/>
                </a:solidFill>
                <a:latin typeface="Calibri"/>
                <a:ea typeface="Calibri"/>
                <a:cs typeface="Calibri"/>
                <a:sym typeface="Calibri"/>
              </a:rPr>
              <a:t>             </a:t>
            </a:r>
            <a:r>
              <a:rPr b="1" i="0" lang="en-US" sz="3100" u="none" cap="none" strike="noStrike">
                <a:solidFill>
                  <a:schemeClr val="dk1"/>
                </a:solidFill>
                <a:latin typeface="Times New Roman"/>
                <a:ea typeface="Times New Roman"/>
                <a:cs typeface="Times New Roman"/>
                <a:sym typeface="Times New Roman"/>
              </a:rPr>
              <a:t> 			      	       ARCHITECTURE</a:t>
            </a:r>
            <a:endParaRPr b="1" i="0" sz="3300" u="none" cap="none" strike="noStrike">
              <a:solidFill>
                <a:srgbClr val="000000"/>
              </a:solidFill>
              <a:latin typeface="Calibri"/>
              <a:ea typeface="Calibri"/>
              <a:cs typeface="Calibri"/>
              <a:sym typeface="Calibri"/>
            </a:endParaRPr>
          </a:p>
        </p:txBody>
      </p:sp>
      <p:sp>
        <p:nvSpPr>
          <p:cNvPr id="128" name="Google Shape;128;gd368b5fcec_0_2"/>
          <p:cNvSpPr txBox="1"/>
          <p:nvPr/>
        </p:nvSpPr>
        <p:spPr>
          <a:xfrm>
            <a:off x="504875" y="1535675"/>
            <a:ext cx="11191500" cy="4438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29" name="Google Shape;129;gd368b5fcec_0_2"/>
          <p:cNvSpPr/>
          <p:nvPr/>
        </p:nvSpPr>
        <p:spPr>
          <a:xfrm>
            <a:off x="363811" y="1532350"/>
            <a:ext cx="2784600" cy="1560600"/>
          </a:xfrm>
          <a:prstGeom prst="rect">
            <a:avLst/>
          </a:prstGeom>
          <a:gradFill>
            <a:gsLst>
              <a:gs pos="0">
                <a:srgbClr val="BABABA"/>
              </a:gs>
              <a:gs pos="35000">
                <a:srgbClr val="CFCFCF"/>
              </a:gs>
              <a:gs pos="100000">
                <a:srgbClr val="EDEDED"/>
              </a:gs>
            </a:gsLst>
            <a:lin ang="16200038" scaled="0"/>
          </a:gradFill>
          <a:ln cap="flat" cmpd="sng" w="9525">
            <a:solidFill>
              <a:srgbClr val="000000"/>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Loading  of chest x-ray images(data set)</a:t>
            </a:r>
            <a:endParaRPr b="0" i="0" sz="1800" u="none" cap="none" strike="noStrike">
              <a:solidFill>
                <a:srgbClr val="000000"/>
              </a:solidFill>
              <a:latin typeface="Calibri"/>
              <a:ea typeface="Calibri"/>
              <a:cs typeface="Calibri"/>
              <a:sym typeface="Calibri"/>
            </a:endParaRPr>
          </a:p>
        </p:txBody>
      </p:sp>
      <p:sp>
        <p:nvSpPr>
          <p:cNvPr id="130" name="Google Shape;130;gd368b5fcec_0_2"/>
          <p:cNvSpPr/>
          <p:nvPr/>
        </p:nvSpPr>
        <p:spPr>
          <a:xfrm>
            <a:off x="4125541" y="1507705"/>
            <a:ext cx="2932200" cy="1560600"/>
          </a:xfrm>
          <a:prstGeom prst="rect">
            <a:avLst/>
          </a:prstGeom>
          <a:gradFill>
            <a:gsLst>
              <a:gs pos="0">
                <a:srgbClr val="BABABA"/>
              </a:gs>
              <a:gs pos="35000">
                <a:srgbClr val="CFCFCF"/>
              </a:gs>
              <a:gs pos="100000">
                <a:srgbClr val="EDEDED"/>
              </a:gs>
            </a:gsLst>
            <a:lin ang="16200038" scaled="0"/>
          </a:gradFill>
          <a:ln cap="flat" cmpd="sng" w="9525">
            <a:solidFill>
              <a:srgbClr val="000000"/>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Data Preprocessing </a:t>
            </a:r>
            <a:endParaRPr b="0" i="0" sz="1800" u="none" cap="none" strike="noStrike">
              <a:solidFill>
                <a:srgbClr val="000000"/>
              </a:solidFill>
              <a:latin typeface="Calibri"/>
              <a:ea typeface="Calibri"/>
              <a:cs typeface="Calibri"/>
              <a:sym typeface="Calibri"/>
            </a:endParaRPr>
          </a:p>
        </p:txBody>
      </p:sp>
      <p:sp>
        <p:nvSpPr>
          <p:cNvPr id="131" name="Google Shape;131;gd368b5fcec_0_2"/>
          <p:cNvSpPr/>
          <p:nvPr/>
        </p:nvSpPr>
        <p:spPr>
          <a:xfrm>
            <a:off x="7839246" y="1499675"/>
            <a:ext cx="3029700" cy="1560600"/>
          </a:xfrm>
          <a:prstGeom prst="rect">
            <a:avLst/>
          </a:prstGeom>
          <a:gradFill>
            <a:gsLst>
              <a:gs pos="0">
                <a:srgbClr val="BABABA"/>
              </a:gs>
              <a:gs pos="35000">
                <a:srgbClr val="CFCFCF"/>
              </a:gs>
              <a:gs pos="100000">
                <a:srgbClr val="EDEDED"/>
              </a:gs>
            </a:gsLst>
            <a:lin ang="16200038" scaled="0"/>
          </a:gradFill>
          <a:ln cap="flat" cmpd="sng" w="9525">
            <a:solidFill>
              <a:srgbClr val="000000"/>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Building CNN Model</a:t>
            </a:r>
            <a:endParaRPr b="0" i="0" sz="1800" u="none" cap="none" strike="noStrike">
              <a:solidFill>
                <a:srgbClr val="000000"/>
              </a:solidFill>
              <a:latin typeface="Calibri"/>
              <a:ea typeface="Calibri"/>
              <a:cs typeface="Calibri"/>
              <a:sym typeface="Calibri"/>
            </a:endParaRPr>
          </a:p>
        </p:txBody>
      </p:sp>
      <p:sp>
        <p:nvSpPr>
          <p:cNvPr id="132" name="Google Shape;132;gd368b5fcec_0_2"/>
          <p:cNvSpPr/>
          <p:nvPr/>
        </p:nvSpPr>
        <p:spPr>
          <a:xfrm>
            <a:off x="4138855" y="4182461"/>
            <a:ext cx="3029700" cy="1560600"/>
          </a:xfrm>
          <a:prstGeom prst="rect">
            <a:avLst/>
          </a:prstGeom>
          <a:gradFill>
            <a:gsLst>
              <a:gs pos="0">
                <a:srgbClr val="BABABA"/>
              </a:gs>
              <a:gs pos="35000">
                <a:srgbClr val="CFCFCF"/>
              </a:gs>
              <a:gs pos="100000">
                <a:srgbClr val="EDEDED"/>
              </a:gs>
            </a:gsLst>
            <a:lin ang="16200038" scaled="0"/>
          </a:gradFill>
          <a:ln cap="flat" cmpd="sng" w="9525">
            <a:solidFill>
              <a:srgbClr val="000000"/>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Testing the Model</a:t>
            </a:r>
            <a:endParaRPr b="0" i="0" sz="1400" u="none" cap="none" strike="noStrike">
              <a:solidFill>
                <a:srgbClr val="000000"/>
              </a:solidFill>
              <a:latin typeface="Arial"/>
              <a:ea typeface="Arial"/>
              <a:cs typeface="Arial"/>
              <a:sym typeface="Arial"/>
            </a:endParaRPr>
          </a:p>
        </p:txBody>
      </p:sp>
      <p:sp>
        <p:nvSpPr>
          <p:cNvPr id="133" name="Google Shape;133;gd368b5fcec_0_2"/>
          <p:cNvSpPr/>
          <p:nvPr/>
        </p:nvSpPr>
        <p:spPr>
          <a:xfrm>
            <a:off x="8003916" y="4171520"/>
            <a:ext cx="2865300" cy="1560600"/>
          </a:xfrm>
          <a:prstGeom prst="rect">
            <a:avLst/>
          </a:prstGeom>
          <a:gradFill>
            <a:gsLst>
              <a:gs pos="0">
                <a:srgbClr val="BABABA"/>
              </a:gs>
              <a:gs pos="35000">
                <a:srgbClr val="CFCFCF"/>
              </a:gs>
              <a:gs pos="100000">
                <a:srgbClr val="EDEDED"/>
              </a:gs>
            </a:gsLst>
            <a:lin ang="16200038" scaled="0"/>
          </a:gradFill>
          <a:ln cap="flat" cmpd="sng" w="9525">
            <a:solidFill>
              <a:srgbClr val="000000"/>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Training the Model</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cxnSp>
        <p:nvCxnSpPr>
          <p:cNvPr id="134" name="Google Shape;134;gd368b5fcec_0_2"/>
          <p:cNvCxnSpPr>
            <a:stCxn id="129" idx="3"/>
            <a:endCxn id="130" idx="1"/>
          </p:cNvCxnSpPr>
          <p:nvPr/>
        </p:nvCxnSpPr>
        <p:spPr>
          <a:xfrm flipH="1" rot="10800000">
            <a:off x="3148411" y="2288050"/>
            <a:ext cx="977100" cy="24600"/>
          </a:xfrm>
          <a:prstGeom prst="straightConnector1">
            <a:avLst/>
          </a:prstGeom>
          <a:noFill/>
          <a:ln cap="flat" cmpd="sng" w="25400">
            <a:solidFill>
              <a:srgbClr val="000000"/>
            </a:solidFill>
            <a:prstDash val="solid"/>
            <a:round/>
            <a:headEnd len="sm" w="sm" type="none"/>
            <a:tailEnd len="med" w="med" type="stealth"/>
          </a:ln>
          <a:effectLst>
            <a:outerShdw blurRad="40000" rotWithShape="0" dir="5400000" dist="20000">
              <a:srgbClr val="000000">
                <a:alpha val="37647"/>
              </a:srgbClr>
            </a:outerShdw>
          </a:effectLst>
        </p:spPr>
      </p:cxnSp>
      <p:cxnSp>
        <p:nvCxnSpPr>
          <p:cNvPr id="135" name="Google Shape;135;gd368b5fcec_0_2"/>
          <p:cNvCxnSpPr>
            <a:stCxn id="130" idx="3"/>
            <a:endCxn id="131" idx="1"/>
          </p:cNvCxnSpPr>
          <p:nvPr/>
        </p:nvCxnSpPr>
        <p:spPr>
          <a:xfrm flipH="1" rot="10800000">
            <a:off x="7057741" y="2279905"/>
            <a:ext cx="781500" cy="8100"/>
          </a:xfrm>
          <a:prstGeom prst="straightConnector1">
            <a:avLst/>
          </a:prstGeom>
          <a:noFill/>
          <a:ln cap="flat" cmpd="sng" w="25400">
            <a:solidFill>
              <a:srgbClr val="000000"/>
            </a:solidFill>
            <a:prstDash val="solid"/>
            <a:round/>
            <a:headEnd len="sm" w="sm" type="none"/>
            <a:tailEnd len="med" w="med" type="stealth"/>
          </a:ln>
          <a:effectLst>
            <a:outerShdw blurRad="40000" rotWithShape="0" dir="5400000" dist="20000">
              <a:srgbClr val="000000">
                <a:alpha val="37647"/>
              </a:srgbClr>
            </a:outerShdw>
          </a:effectLst>
        </p:spPr>
      </p:cxnSp>
      <p:cxnSp>
        <p:nvCxnSpPr>
          <p:cNvPr id="136" name="Google Shape;136;gd368b5fcec_0_2"/>
          <p:cNvCxnSpPr>
            <a:stCxn id="133" idx="1"/>
            <a:endCxn id="132" idx="3"/>
          </p:cNvCxnSpPr>
          <p:nvPr/>
        </p:nvCxnSpPr>
        <p:spPr>
          <a:xfrm flipH="1">
            <a:off x="7168416" y="4951820"/>
            <a:ext cx="835500" cy="10800"/>
          </a:xfrm>
          <a:prstGeom prst="straightConnector1">
            <a:avLst/>
          </a:prstGeom>
          <a:noFill/>
          <a:ln cap="flat" cmpd="sng" w="25400">
            <a:solidFill>
              <a:srgbClr val="000000"/>
            </a:solidFill>
            <a:prstDash val="solid"/>
            <a:round/>
            <a:headEnd len="sm" w="sm" type="none"/>
            <a:tailEnd len="med" w="med" type="stealth"/>
          </a:ln>
          <a:effectLst>
            <a:outerShdw blurRad="40000" rotWithShape="0" dir="5400000" dist="20000">
              <a:srgbClr val="000000">
                <a:alpha val="37647"/>
              </a:srgbClr>
            </a:outerShdw>
          </a:effectLst>
        </p:spPr>
      </p:cxnSp>
      <p:cxnSp>
        <p:nvCxnSpPr>
          <p:cNvPr id="137" name="Google Shape;137;gd368b5fcec_0_2"/>
          <p:cNvCxnSpPr/>
          <p:nvPr/>
        </p:nvCxnSpPr>
        <p:spPr>
          <a:xfrm>
            <a:off x="10878403" y="2248109"/>
            <a:ext cx="812700" cy="0"/>
          </a:xfrm>
          <a:prstGeom prst="straightConnector1">
            <a:avLst/>
          </a:prstGeom>
          <a:noFill/>
          <a:ln cap="flat" cmpd="sng" w="25400">
            <a:solidFill>
              <a:srgbClr val="000000"/>
            </a:solidFill>
            <a:prstDash val="solid"/>
            <a:round/>
            <a:headEnd len="sm" w="sm" type="none"/>
            <a:tailEnd len="sm" w="sm" type="none"/>
          </a:ln>
          <a:effectLst>
            <a:outerShdw blurRad="40000" rotWithShape="0" dir="5400000" dist="20000">
              <a:srgbClr val="000000">
                <a:alpha val="37647"/>
              </a:srgbClr>
            </a:outerShdw>
          </a:effectLst>
        </p:spPr>
      </p:cxnSp>
      <p:cxnSp>
        <p:nvCxnSpPr>
          <p:cNvPr id="138" name="Google Shape;138;gd368b5fcec_0_2"/>
          <p:cNvCxnSpPr/>
          <p:nvPr/>
        </p:nvCxnSpPr>
        <p:spPr>
          <a:xfrm>
            <a:off x="11691032" y="2271771"/>
            <a:ext cx="0" cy="2652900"/>
          </a:xfrm>
          <a:prstGeom prst="straightConnector1">
            <a:avLst/>
          </a:prstGeom>
          <a:noFill/>
          <a:ln cap="flat" cmpd="sng" w="25400">
            <a:solidFill>
              <a:srgbClr val="000000"/>
            </a:solidFill>
            <a:prstDash val="solid"/>
            <a:round/>
            <a:headEnd len="sm" w="sm" type="none"/>
            <a:tailEnd len="sm" w="sm" type="none"/>
          </a:ln>
          <a:effectLst>
            <a:outerShdw blurRad="40000" rotWithShape="0" dir="5400000" dist="20000">
              <a:srgbClr val="000000">
                <a:alpha val="37647"/>
              </a:srgbClr>
            </a:outerShdw>
          </a:effectLst>
        </p:spPr>
      </p:cxnSp>
      <p:cxnSp>
        <p:nvCxnSpPr>
          <p:cNvPr id="139" name="Google Shape;139;gd368b5fcec_0_2"/>
          <p:cNvCxnSpPr/>
          <p:nvPr/>
        </p:nvCxnSpPr>
        <p:spPr>
          <a:xfrm rot="10800000">
            <a:off x="10873175" y="4925640"/>
            <a:ext cx="823200" cy="52200"/>
          </a:xfrm>
          <a:prstGeom prst="straightConnector1">
            <a:avLst/>
          </a:prstGeom>
          <a:noFill/>
          <a:ln cap="flat" cmpd="sng" w="25400">
            <a:solidFill>
              <a:srgbClr val="000000"/>
            </a:solidFill>
            <a:prstDash val="solid"/>
            <a:round/>
            <a:headEnd len="sm" w="sm" type="none"/>
            <a:tailEnd len="med" w="med" type="stealth"/>
          </a:ln>
          <a:effectLst>
            <a:outerShdw blurRad="40000" rotWithShape="0" dir="5400000" dist="20000">
              <a:srgbClr val="000000">
                <a:alpha val="37647"/>
              </a:srgbClr>
            </a:outerShdw>
          </a:effectLst>
        </p:spPr>
      </p:cxnSp>
      <p:sp>
        <p:nvSpPr>
          <p:cNvPr id="140" name="Google Shape;140;gd368b5fcec_0_2"/>
          <p:cNvSpPr/>
          <p:nvPr/>
        </p:nvSpPr>
        <p:spPr>
          <a:xfrm>
            <a:off x="349900" y="4182435"/>
            <a:ext cx="2784600" cy="1560600"/>
          </a:xfrm>
          <a:prstGeom prst="rect">
            <a:avLst/>
          </a:prstGeom>
          <a:gradFill>
            <a:gsLst>
              <a:gs pos="0">
                <a:srgbClr val="BABABA"/>
              </a:gs>
              <a:gs pos="35000">
                <a:srgbClr val="CFCFCF"/>
              </a:gs>
              <a:gs pos="100000">
                <a:srgbClr val="EDEDED"/>
              </a:gs>
            </a:gsLst>
            <a:lin ang="16200038" scaled="0"/>
          </a:gradFill>
          <a:ln cap="flat" cmpd="sng" w="9525">
            <a:solidFill>
              <a:srgbClr val="000000"/>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Prediction on New Data</a:t>
            </a:r>
            <a:endParaRPr b="0" i="0" sz="1800" u="none" cap="none" strike="noStrike">
              <a:solidFill>
                <a:srgbClr val="000000"/>
              </a:solidFill>
              <a:latin typeface="Calibri"/>
              <a:ea typeface="Calibri"/>
              <a:cs typeface="Calibri"/>
              <a:sym typeface="Calibri"/>
            </a:endParaRPr>
          </a:p>
        </p:txBody>
      </p:sp>
      <p:cxnSp>
        <p:nvCxnSpPr>
          <p:cNvPr id="141" name="Google Shape;141;gd368b5fcec_0_2"/>
          <p:cNvCxnSpPr/>
          <p:nvPr/>
        </p:nvCxnSpPr>
        <p:spPr>
          <a:xfrm flipH="1">
            <a:off x="3134502" y="4959958"/>
            <a:ext cx="969000" cy="5400"/>
          </a:xfrm>
          <a:prstGeom prst="straightConnector1">
            <a:avLst/>
          </a:prstGeom>
          <a:noFill/>
          <a:ln cap="flat" cmpd="sng" w="25400">
            <a:solidFill>
              <a:srgbClr val="000000"/>
            </a:solidFill>
            <a:prstDash val="solid"/>
            <a:round/>
            <a:headEnd len="sm" w="sm" type="none"/>
            <a:tailEnd len="med" w="med" type="stealth"/>
          </a:ln>
          <a:effectLst>
            <a:outerShdw blurRad="40000" rotWithShape="0" dir="5400000" dist="20000">
              <a:srgbClr val="000000">
                <a:alpha val="37647"/>
              </a:srgbClr>
            </a:outerShdw>
          </a:effectLst>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d368b5fcec_0_8"/>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6000"/>
              <a:buNone/>
            </a:pPr>
            <a:r>
              <a:t/>
            </a:r>
            <a:endParaRPr/>
          </a:p>
        </p:txBody>
      </p:sp>
      <p:sp>
        <p:nvSpPr>
          <p:cNvPr id="148" name="Google Shape;148;gd368b5fcec_0_8"/>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1000"/>
              </a:spcBef>
              <a:spcAft>
                <a:spcPts val="0"/>
              </a:spcAft>
              <a:buSzPts val="2400"/>
              <a:buNone/>
            </a:pPr>
            <a:r>
              <a:t/>
            </a:r>
            <a:endParaRPr/>
          </a:p>
        </p:txBody>
      </p:sp>
      <p:pic>
        <p:nvPicPr>
          <p:cNvPr id="149" name="Google Shape;149;gd368b5fcec_0_8"/>
          <p:cNvPicPr preferRelativeResize="0"/>
          <p:nvPr/>
        </p:nvPicPr>
        <p:blipFill rotWithShape="1">
          <a:blip r:embed="rId3">
            <a:alphaModFix/>
          </a:blip>
          <a:srcRect b="0" l="0" r="0" t="0"/>
          <a:stretch/>
        </p:blipFill>
        <p:spPr>
          <a:xfrm>
            <a:off x="33650" y="51450"/>
            <a:ext cx="12192000" cy="6858000"/>
          </a:xfrm>
          <a:prstGeom prst="rect">
            <a:avLst/>
          </a:prstGeom>
          <a:noFill/>
          <a:ln>
            <a:noFill/>
          </a:ln>
        </p:spPr>
      </p:pic>
      <p:sp>
        <p:nvSpPr>
          <p:cNvPr id="150" name="Google Shape;150;gd368b5fcec_0_8"/>
          <p:cNvSpPr txBox="1"/>
          <p:nvPr/>
        </p:nvSpPr>
        <p:spPr>
          <a:xfrm>
            <a:off x="378675" y="189325"/>
            <a:ext cx="10476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51" name="Google Shape;151;gd368b5fcec_0_8"/>
          <p:cNvSpPr txBox="1"/>
          <p:nvPr/>
        </p:nvSpPr>
        <p:spPr>
          <a:xfrm>
            <a:off x="128000" y="1244675"/>
            <a:ext cx="112968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t/>
            </a:r>
            <a:endParaRPr b="0" i="0" sz="2200" u="none" cap="none" strike="noStrike">
              <a:solidFill>
                <a:srgbClr val="000000"/>
              </a:solidFill>
              <a:latin typeface="Calibri"/>
              <a:ea typeface="Calibri"/>
              <a:cs typeface="Calibri"/>
              <a:sym typeface="Calibri"/>
            </a:endParaRPr>
          </a:p>
        </p:txBody>
      </p:sp>
      <p:pic>
        <p:nvPicPr>
          <p:cNvPr id="152" name="Google Shape;152;gd368b5fcec_0_8"/>
          <p:cNvPicPr preferRelativeResize="0"/>
          <p:nvPr/>
        </p:nvPicPr>
        <p:blipFill>
          <a:blip r:embed="rId4">
            <a:alphaModFix/>
          </a:blip>
          <a:stretch>
            <a:fillRect/>
          </a:stretch>
        </p:blipFill>
        <p:spPr>
          <a:xfrm>
            <a:off x="2326675" y="1002725"/>
            <a:ext cx="7629050" cy="5626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d9a5b473a4_0_7"/>
          <p:cNvSpPr txBox="1"/>
          <p:nvPr>
            <p:ph type="ctrTitle"/>
          </p:nvPr>
        </p:nvSpPr>
        <p:spPr>
          <a:xfrm>
            <a:off x="1524000" y="1122363"/>
            <a:ext cx="9144000" cy="23877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t/>
            </a:r>
            <a:endParaRPr/>
          </a:p>
        </p:txBody>
      </p:sp>
      <p:sp>
        <p:nvSpPr>
          <p:cNvPr id="159" name="Google Shape;159;gd9a5b473a4_0_7"/>
          <p:cNvSpPr txBox="1"/>
          <p:nvPr>
            <p:ph idx="1" type="subTitle"/>
          </p:nvPr>
        </p:nvSpPr>
        <p:spPr>
          <a:xfrm>
            <a:off x="1524000" y="3602038"/>
            <a:ext cx="9144000" cy="16557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t/>
            </a:r>
            <a:endParaRPr/>
          </a:p>
        </p:txBody>
      </p:sp>
      <p:pic>
        <p:nvPicPr>
          <p:cNvPr id="160" name="Google Shape;160;gd9a5b473a4_0_7"/>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161" name="Google Shape;161;gd9a5b473a4_0_7"/>
          <p:cNvPicPr preferRelativeResize="0"/>
          <p:nvPr/>
        </p:nvPicPr>
        <p:blipFill>
          <a:blip r:embed="rId4">
            <a:alphaModFix/>
          </a:blip>
          <a:stretch>
            <a:fillRect/>
          </a:stretch>
        </p:blipFill>
        <p:spPr>
          <a:xfrm>
            <a:off x="1523999" y="930591"/>
            <a:ext cx="8412225" cy="565168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d9a5b473a4_0_0"/>
          <p:cNvSpPr txBox="1"/>
          <p:nvPr>
            <p:ph type="ctrTitle"/>
          </p:nvPr>
        </p:nvSpPr>
        <p:spPr>
          <a:xfrm>
            <a:off x="1524000" y="1122363"/>
            <a:ext cx="9144000" cy="23877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t/>
            </a:r>
            <a:endParaRPr/>
          </a:p>
        </p:txBody>
      </p:sp>
      <p:sp>
        <p:nvSpPr>
          <p:cNvPr id="168" name="Google Shape;168;gd9a5b473a4_0_0"/>
          <p:cNvSpPr txBox="1"/>
          <p:nvPr>
            <p:ph idx="1" type="subTitle"/>
          </p:nvPr>
        </p:nvSpPr>
        <p:spPr>
          <a:xfrm>
            <a:off x="1524000" y="3602038"/>
            <a:ext cx="9144000" cy="16557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t/>
            </a:r>
            <a:endParaRPr/>
          </a:p>
        </p:txBody>
      </p:sp>
      <p:pic>
        <p:nvPicPr>
          <p:cNvPr id="169" name="Google Shape;169;gd9a5b473a4_0_0"/>
          <p:cNvPicPr preferRelativeResize="0"/>
          <p:nvPr/>
        </p:nvPicPr>
        <p:blipFill rotWithShape="1">
          <a:blip r:embed="rId3">
            <a:alphaModFix/>
          </a:blip>
          <a:srcRect b="0" l="0" r="0" t="0"/>
          <a:stretch/>
        </p:blipFill>
        <p:spPr>
          <a:xfrm>
            <a:off x="33650" y="51450"/>
            <a:ext cx="12192000" cy="6858000"/>
          </a:xfrm>
          <a:prstGeom prst="rect">
            <a:avLst/>
          </a:prstGeom>
          <a:noFill/>
          <a:ln>
            <a:noFill/>
          </a:ln>
        </p:spPr>
      </p:pic>
      <p:pic>
        <p:nvPicPr>
          <p:cNvPr id="170" name="Google Shape;170;gd9a5b473a4_0_0"/>
          <p:cNvPicPr preferRelativeResize="0"/>
          <p:nvPr/>
        </p:nvPicPr>
        <p:blipFill>
          <a:blip r:embed="rId4">
            <a:alphaModFix/>
          </a:blip>
          <a:stretch>
            <a:fillRect/>
          </a:stretch>
        </p:blipFill>
        <p:spPr>
          <a:xfrm>
            <a:off x="105275" y="1122375"/>
            <a:ext cx="7124925" cy="982750"/>
          </a:xfrm>
          <a:prstGeom prst="rect">
            <a:avLst/>
          </a:prstGeom>
          <a:noFill/>
          <a:ln>
            <a:noFill/>
          </a:ln>
        </p:spPr>
      </p:pic>
      <p:pic>
        <p:nvPicPr>
          <p:cNvPr id="171" name="Google Shape;171;gd9a5b473a4_0_0"/>
          <p:cNvPicPr preferRelativeResize="0"/>
          <p:nvPr/>
        </p:nvPicPr>
        <p:blipFill>
          <a:blip r:embed="rId5">
            <a:alphaModFix/>
          </a:blip>
          <a:stretch>
            <a:fillRect/>
          </a:stretch>
        </p:blipFill>
        <p:spPr>
          <a:xfrm>
            <a:off x="7429975" y="1122375"/>
            <a:ext cx="3313626" cy="3313626"/>
          </a:xfrm>
          <a:prstGeom prst="rect">
            <a:avLst/>
          </a:prstGeom>
          <a:noFill/>
          <a:ln>
            <a:noFill/>
          </a:ln>
        </p:spPr>
      </p:pic>
      <p:pic>
        <p:nvPicPr>
          <p:cNvPr id="172" name="Google Shape;172;gd9a5b473a4_0_0"/>
          <p:cNvPicPr preferRelativeResize="0"/>
          <p:nvPr/>
        </p:nvPicPr>
        <p:blipFill>
          <a:blip r:embed="rId6">
            <a:alphaModFix/>
          </a:blip>
          <a:stretch>
            <a:fillRect/>
          </a:stretch>
        </p:blipFill>
        <p:spPr>
          <a:xfrm>
            <a:off x="417573" y="4511173"/>
            <a:ext cx="10250425" cy="211633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3"/>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78" name="Google Shape;178;p3"/>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79" name="Google Shape;179;p3"/>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80" name="Google Shape;180;p3"/>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81" name="Google Shape;181;p3"/>
          <p:cNvSpPr txBox="1"/>
          <p:nvPr/>
        </p:nvSpPr>
        <p:spPr>
          <a:xfrm>
            <a:off x="1621044" y="293000"/>
            <a:ext cx="89499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Times New Roman"/>
                <a:ea typeface="Times New Roman"/>
                <a:cs typeface="Times New Roman"/>
                <a:sym typeface="Times New Roman"/>
              </a:rPr>
              <a:t> SYSTEM REQUIREMENTS</a:t>
            </a:r>
            <a:endParaRPr b="1" i="0" sz="3200" u="none" cap="none" strike="noStrike">
              <a:solidFill>
                <a:srgbClr val="000000"/>
              </a:solidFill>
              <a:latin typeface="Times New Roman"/>
              <a:ea typeface="Times New Roman"/>
              <a:cs typeface="Times New Roman"/>
              <a:sym typeface="Times New Roman"/>
            </a:endParaRPr>
          </a:p>
        </p:txBody>
      </p:sp>
      <p:graphicFrame>
        <p:nvGraphicFramePr>
          <p:cNvPr id="182" name="Google Shape;182;p3"/>
          <p:cNvGraphicFramePr/>
          <p:nvPr/>
        </p:nvGraphicFramePr>
        <p:xfrm>
          <a:off x="952500" y="1559325"/>
          <a:ext cx="3000000" cy="3000000"/>
        </p:xfrm>
        <a:graphic>
          <a:graphicData uri="http://schemas.openxmlformats.org/drawingml/2006/table">
            <a:tbl>
              <a:tblPr>
                <a:noFill/>
                <a:tableStyleId>{CB28DCD4-CAEB-4980-BA1F-831A254B8ECD}</a:tableStyleId>
              </a:tblPr>
              <a:tblGrid>
                <a:gridCol w="5201700"/>
                <a:gridCol w="5201700"/>
              </a:tblGrid>
              <a:tr h="1544875">
                <a:tc>
                  <a:txBody>
                    <a:bodyPr/>
                    <a:lstStyle/>
                    <a:p>
                      <a:pPr indent="0" lvl="0" marL="0" marR="0" rtl="0" algn="l">
                        <a:lnSpc>
                          <a:spcPct val="100000"/>
                        </a:lnSpc>
                        <a:spcBef>
                          <a:spcPts val="0"/>
                        </a:spcBef>
                        <a:spcAft>
                          <a:spcPts val="0"/>
                        </a:spcAft>
                        <a:buClr>
                          <a:srgbClr val="000000"/>
                        </a:buClr>
                        <a:buSzPts val="2500"/>
                        <a:buFont typeface="Arial"/>
                        <a:buNone/>
                      </a:pPr>
                      <a:r>
                        <a:rPr b="1" lang="en-US" sz="2500" u="none" cap="none" strike="noStrike"/>
                        <a:t>            </a:t>
                      </a:r>
                      <a:endParaRPr b="1" sz="2500" u="none" cap="none" strike="noStrike"/>
                    </a:p>
                    <a:p>
                      <a:pPr indent="0" lvl="0" marL="0" marR="0" rtl="0" algn="l">
                        <a:lnSpc>
                          <a:spcPct val="100000"/>
                        </a:lnSpc>
                        <a:spcBef>
                          <a:spcPts val="0"/>
                        </a:spcBef>
                        <a:spcAft>
                          <a:spcPts val="0"/>
                        </a:spcAft>
                        <a:buClr>
                          <a:srgbClr val="000000"/>
                        </a:buClr>
                        <a:buSzPts val="2500"/>
                        <a:buFont typeface="Arial"/>
                        <a:buNone/>
                      </a:pPr>
                      <a:r>
                        <a:rPr b="1" lang="en-US" sz="2500" u="none" cap="none" strike="noStrike"/>
                        <a:t>           ENVIRONMENT </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rPr>
                        <a:t>                      </a:t>
                      </a:r>
                      <a:r>
                        <a:rPr b="1" lang="en-US" sz="2500" u="none" cap="none" strike="noStrike">
                          <a:solidFill>
                            <a:schemeClr val="dk1"/>
                          </a:solidFill>
                        </a:rPr>
                        <a:t> SPECIFICATIONS </a:t>
                      </a:r>
                      <a:endParaRPr b="1" sz="2500" u="none" cap="none" strike="noStrike"/>
                    </a:p>
                  </a:txBody>
                  <a:tcPr marT="91425" marB="91425" marR="91425" marL="91425"/>
                </a:tc>
              </a:tr>
              <a:tr h="1544875">
                <a:tc>
                  <a:txBody>
                    <a:bodyPr/>
                    <a:lstStyle/>
                    <a:p>
                      <a:pPr indent="0" lvl="0" marL="0" marR="0" rtl="0" algn="l">
                        <a:lnSpc>
                          <a:spcPct val="100000"/>
                        </a:lnSpc>
                        <a:spcBef>
                          <a:spcPts val="0"/>
                        </a:spcBef>
                        <a:spcAft>
                          <a:spcPts val="0"/>
                        </a:spcAft>
                        <a:buClr>
                          <a:srgbClr val="000000"/>
                        </a:buClr>
                        <a:buSzPts val="2300"/>
                        <a:buFont typeface="Arial"/>
                        <a:buNone/>
                      </a:pPr>
                      <a:r>
                        <a:rPr lang="en-US" sz="2300" u="none" cap="none" strike="noStrike">
                          <a:latin typeface="Times New Roman"/>
                          <a:ea typeface="Times New Roman"/>
                          <a:cs typeface="Times New Roman"/>
                          <a:sym typeface="Times New Roman"/>
                        </a:rPr>
                        <a:t>               </a:t>
                      </a:r>
                      <a:endParaRPr sz="23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300"/>
                        <a:buFont typeface="Arial"/>
                        <a:buNone/>
                      </a:pPr>
                      <a:r>
                        <a:rPr lang="en-US" sz="2300" u="none" cap="none" strike="noStrike">
                          <a:latin typeface="Times New Roman"/>
                          <a:ea typeface="Times New Roman"/>
                          <a:cs typeface="Times New Roman"/>
                          <a:sym typeface="Times New Roman"/>
                        </a:rPr>
                        <a:t>              HARDWARE </a:t>
                      </a:r>
                      <a:endParaRPr sz="23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300"/>
                        <a:buFont typeface="Arial"/>
                        <a:buNone/>
                      </a:pPr>
                      <a:r>
                        <a:rPr lang="en-US" sz="2300" u="none" cap="none" strike="noStrike">
                          <a:latin typeface="Times New Roman"/>
                          <a:ea typeface="Times New Roman"/>
                          <a:cs typeface="Times New Roman"/>
                          <a:sym typeface="Times New Roman"/>
                        </a:rPr>
                        <a:t>Processor - Intel core i5 </a:t>
                      </a:r>
                      <a:endParaRPr sz="23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300"/>
                        <a:buFont typeface="Arial"/>
                        <a:buNone/>
                      </a:pPr>
                      <a:r>
                        <a:rPr lang="en-US" sz="2300" u="none" cap="none" strike="noStrike">
                          <a:latin typeface="Times New Roman"/>
                          <a:ea typeface="Times New Roman"/>
                          <a:cs typeface="Times New Roman"/>
                          <a:sym typeface="Times New Roman"/>
                        </a:rPr>
                        <a:t>Memory(RAM) - 8GB </a:t>
                      </a:r>
                      <a:endParaRPr sz="23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300"/>
                        <a:buFont typeface="Arial"/>
                        <a:buNone/>
                      </a:pPr>
                      <a:r>
                        <a:rPr lang="en-US" sz="2300" u="none" cap="none" strike="noStrike">
                          <a:latin typeface="Times New Roman"/>
                          <a:ea typeface="Times New Roman"/>
                          <a:cs typeface="Times New Roman"/>
                          <a:sym typeface="Times New Roman"/>
                        </a:rPr>
                        <a:t>Storage - 1 TB</a:t>
                      </a:r>
                      <a:endParaRPr sz="2300" u="none" cap="none" strike="noStrike">
                        <a:latin typeface="Times New Roman"/>
                        <a:ea typeface="Times New Roman"/>
                        <a:cs typeface="Times New Roman"/>
                        <a:sym typeface="Times New Roman"/>
                      </a:endParaRPr>
                    </a:p>
                  </a:txBody>
                  <a:tcPr marT="91425" marB="91425" marR="91425" marL="91425"/>
                </a:tc>
              </a:tr>
              <a:tr h="1544875">
                <a:tc>
                  <a:txBody>
                    <a:bodyPr/>
                    <a:lstStyle/>
                    <a:p>
                      <a:pPr indent="0" lvl="0" marL="0" marR="0" rtl="0" algn="l">
                        <a:lnSpc>
                          <a:spcPct val="100000"/>
                        </a:lnSpc>
                        <a:spcBef>
                          <a:spcPts val="0"/>
                        </a:spcBef>
                        <a:spcAft>
                          <a:spcPts val="0"/>
                        </a:spcAft>
                        <a:buClr>
                          <a:srgbClr val="000000"/>
                        </a:buClr>
                        <a:buSzPts val="2300"/>
                        <a:buFont typeface="Arial"/>
                        <a:buNone/>
                      </a:pPr>
                      <a:r>
                        <a:t/>
                      </a:r>
                      <a:endParaRPr sz="23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300"/>
                        <a:buFont typeface="Arial"/>
                        <a:buNone/>
                      </a:pPr>
                      <a:r>
                        <a:rPr lang="en-US" sz="2300" u="none" cap="none" strike="noStrike">
                          <a:latin typeface="Times New Roman"/>
                          <a:ea typeface="Times New Roman"/>
                          <a:cs typeface="Times New Roman"/>
                          <a:sym typeface="Times New Roman"/>
                        </a:rPr>
                        <a:t>             SOFTWARE</a:t>
                      </a:r>
                      <a:endParaRPr sz="23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300"/>
                        <a:buFont typeface="Arial"/>
                        <a:buNone/>
                      </a:pPr>
                      <a:r>
                        <a:rPr lang="en-US" sz="2300" u="none" cap="none" strike="noStrike">
                          <a:latin typeface="Times New Roman"/>
                          <a:ea typeface="Times New Roman"/>
                          <a:cs typeface="Times New Roman"/>
                          <a:sym typeface="Times New Roman"/>
                        </a:rPr>
                        <a:t>OS - Windows 10 / Ubuntu </a:t>
                      </a:r>
                      <a:endParaRPr sz="23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300"/>
                        <a:buFont typeface="Arial"/>
                        <a:buNone/>
                      </a:pPr>
                      <a:r>
                        <a:rPr lang="en-US" sz="2300" u="none" cap="none" strike="noStrike">
                          <a:latin typeface="Times New Roman"/>
                          <a:ea typeface="Times New Roman"/>
                          <a:cs typeface="Times New Roman"/>
                          <a:sym typeface="Times New Roman"/>
                        </a:rPr>
                        <a:t>Google Colab / Jupyter Notebook</a:t>
                      </a:r>
                      <a:endParaRPr sz="2300" u="none" cap="none" strike="noStrike">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d3821475b0_0_2"/>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6000"/>
              <a:buNone/>
            </a:pPr>
            <a:r>
              <a:t/>
            </a:r>
            <a:endParaRPr/>
          </a:p>
        </p:txBody>
      </p:sp>
      <p:sp>
        <p:nvSpPr>
          <p:cNvPr id="189" name="Google Shape;189;gd3821475b0_0_2"/>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1000"/>
              </a:spcBef>
              <a:spcAft>
                <a:spcPts val="0"/>
              </a:spcAft>
              <a:buSzPts val="2400"/>
              <a:buNone/>
            </a:pPr>
            <a:r>
              <a:t/>
            </a:r>
            <a:endParaRPr/>
          </a:p>
        </p:txBody>
      </p:sp>
      <p:pic>
        <p:nvPicPr>
          <p:cNvPr id="190" name="Google Shape;190;gd3821475b0_0_2"/>
          <p:cNvPicPr preferRelativeResize="0"/>
          <p:nvPr/>
        </p:nvPicPr>
        <p:blipFill rotWithShape="1">
          <a:blip r:embed="rId3">
            <a:alphaModFix/>
          </a:blip>
          <a:srcRect b="0" l="0" r="0" t="0"/>
          <a:stretch/>
        </p:blipFill>
        <p:spPr>
          <a:xfrm>
            <a:off x="33650" y="51450"/>
            <a:ext cx="12192000" cy="6858000"/>
          </a:xfrm>
          <a:prstGeom prst="rect">
            <a:avLst/>
          </a:prstGeom>
          <a:noFill/>
          <a:ln>
            <a:noFill/>
          </a:ln>
        </p:spPr>
      </p:pic>
      <p:graphicFrame>
        <p:nvGraphicFramePr>
          <p:cNvPr id="191" name="Google Shape;191;gd3821475b0_0_2"/>
          <p:cNvGraphicFramePr/>
          <p:nvPr/>
        </p:nvGraphicFramePr>
        <p:xfrm>
          <a:off x="2176723" y="1238441"/>
          <a:ext cx="3000000" cy="3000000"/>
        </p:xfrm>
        <a:graphic>
          <a:graphicData uri="http://schemas.openxmlformats.org/drawingml/2006/table">
            <a:tbl>
              <a:tblPr bandRow="1" firstRow="1">
                <a:noFill/>
                <a:tableStyleId>{972A2CD9-1156-43A2-AA1F-C7A4F9A498E1}</a:tableStyleId>
              </a:tblPr>
              <a:tblGrid>
                <a:gridCol w="2323275"/>
                <a:gridCol w="3493575"/>
                <a:gridCol w="2338275"/>
              </a:tblGrid>
              <a:tr h="1121150">
                <a:tc>
                  <a:txBody>
                    <a:bodyPr/>
                    <a:lstStyle/>
                    <a:p>
                      <a:pPr indent="0" lvl="0" marL="0" marR="0" rtl="0" algn="l">
                        <a:lnSpc>
                          <a:spcPct val="100000"/>
                        </a:lnSpc>
                        <a:spcBef>
                          <a:spcPts val="0"/>
                        </a:spcBef>
                        <a:spcAft>
                          <a:spcPts val="0"/>
                        </a:spcAft>
                        <a:buClr>
                          <a:srgbClr val="000000"/>
                        </a:buClr>
                        <a:buSzPts val="2600"/>
                        <a:buFont typeface="Arial"/>
                        <a:buNone/>
                      </a:pPr>
                      <a:r>
                        <a:t/>
                      </a:r>
                      <a:endParaRPr sz="26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Arial"/>
                        <a:buNone/>
                      </a:pPr>
                      <a:r>
                        <a:rPr b="1" lang="en-US" sz="2000" u="none" cap="none" strike="noStrike">
                          <a:latin typeface="Times New Roman"/>
                          <a:ea typeface="Times New Roman"/>
                          <a:cs typeface="Times New Roman"/>
                          <a:sym typeface="Times New Roman"/>
                        </a:rPr>
                        <a:t>Review 0</a:t>
                      </a:r>
                      <a:endParaRPr sz="2000" u="none" cap="none" strike="noStrike">
                        <a:latin typeface="Times New Roman"/>
                        <a:ea typeface="Times New Roman"/>
                        <a:cs typeface="Times New Roman"/>
                        <a:sym typeface="Times New Roman"/>
                      </a:endParaRPr>
                    </a:p>
                  </a:txBody>
                  <a:tcPr marT="6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gridSpan="2">
                  <a:txBody>
                    <a:bodyPr/>
                    <a:lstStyle/>
                    <a:p>
                      <a:pPr indent="-388620" lvl="0" marL="542290" marR="0" rtl="0" algn="l">
                        <a:lnSpc>
                          <a:spcPct val="100000"/>
                        </a:lnSpc>
                        <a:spcBef>
                          <a:spcPts val="0"/>
                        </a:spcBef>
                        <a:spcAft>
                          <a:spcPts val="0"/>
                        </a:spcAft>
                        <a:buClr>
                          <a:srgbClr val="000000"/>
                        </a:buClr>
                        <a:buSzPts val="2100"/>
                        <a:buFont typeface="Arial"/>
                        <a:buChar char="●"/>
                      </a:pPr>
                      <a:r>
                        <a:rPr lang="en-US" sz="2100" u="none" cap="none" strike="noStrike">
                          <a:latin typeface="Times New Roman"/>
                          <a:ea typeface="Times New Roman"/>
                          <a:cs typeface="Times New Roman"/>
                          <a:sym typeface="Times New Roman"/>
                        </a:rPr>
                        <a:t>Abstract</a:t>
                      </a:r>
                      <a:endParaRPr sz="2100" u="none" cap="none" strike="noStrike">
                        <a:latin typeface="Times New Roman"/>
                        <a:ea typeface="Times New Roman"/>
                        <a:cs typeface="Times New Roman"/>
                        <a:sym typeface="Times New Roman"/>
                      </a:endParaRPr>
                    </a:p>
                    <a:p>
                      <a:pPr indent="-388620" lvl="0" marL="542290" marR="0" rtl="0" algn="l">
                        <a:lnSpc>
                          <a:spcPct val="100000"/>
                        </a:lnSpc>
                        <a:spcBef>
                          <a:spcPts val="595"/>
                        </a:spcBef>
                        <a:spcAft>
                          <a:spcPts val="0"/>
                        </a:spcAft>
                        <a:buClr>
                          <a:srgbClr val="000000"/>
                        </a:buClr>
                        <a:buSzPts val="2100"/>
                        <a:buFont typeface="Arial"/>
                        <a:buChar char="●"/>
                      </a:pPr>
                      <a:r>
                        <a:rPr lang="en-US" sz="2100" u="none" cap="none" strike="noStrike">
                          <a:latin typeface="Times New Roman"/>
                          <a:ea typeface="Times New Roman"/>
                          <a:cs typeface="Times New Roman"/>
                          <a:sym typeface="Times New Roman"/>
                        </a:rPr>
                        <a:t>Base paper and References</a:t>
                      </a:r>
                      <a:endParaRPr sz="2100" u="none" cap="none" strike="noStrike">
                        <a:latin typeface="Times New Roman"/>
                        <a:ea typeface="Times New Roman"/>
                        <a:cs typeface="Times New Roman"/>
                        <a:sym typeface="Times New Roman"/>
                      </a:endParaRPr>
                    </a:p>
                  </a:txBody>
                  <a:tcPr marT="755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1673125">
                <a:tc>
                  <a:txBody>
                    <a:bodyPr/>
                    <a:lstStyle/>
                    <a:p>
                      <a:pPr indent="0" lvl="0" marL="0" marR="0" rtl="0" algn="l">
                        <a:lnSpc>
                          <a:spcPct val="100000"/>
                        </a:lnSpc>
                        <a:spcBef>
                          <a:spcPts val="0"/>
                        </a:spcBef>
                        <a:spcAft>
                          <a:spcPts val="0"/>
                        </a:spcAft>
                        <a:buClr>
                          <a:srgbClr val="000000"/>
                        </a:buClr>
                        <a:buSzPts val="2600"/>
                        <a:buFont typeface="Arial"/>
                        <a:buNone/>
                      </a:pPr>
                      <a:r>
                        <a:t/>
                      </a:r>
                      <a:endParaRPr sz="26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Arial"/>
                        <a:buNone/>
                      </a:pPr>
                      <a:r>
                        <a:rPr b="1" lang="en-US" sz="2000" u="none" cap="none" strike="noStrike">
                          <a:latin typeface="Times New Roman"/>
                          <a:ea typeface="Times New Roman"/>
                          <a:cs typeface="Times New Roman"/>
                          <a:sym typeface="Times New Roman"/>
                        </a:rPr>
                        <a:t>Review 1</a:t>
                      </a:r>
                      <a:endParaRPr sz="2000" u="none" cap="none" strike="noStrike">
                        <a:latin typeface="Times New Roman"/>
                        <a:ea typeface="Times New Roman"/>
                        <a:cs typeface="Times New Roman"/>
                        <a:sym typeface="Times New Roman"/>
                      </a:endParaRPr>
                    </a:p>
                  </a:txBody>
                  <a:tcPr marT="6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gridSpan="2">
                  <a:txBody>
                    <a:bodyPr/>
                    <a:lstStyle/>
                    <a:p>
                      <a:pPr indent="-388620" lvl="0" marL="542290" marR="0" rtl="0" algn="l">
                        <a:lnSpc>
                          <a:spcPct val="100000"/>
                        </a:lnSpc>
                        <a:spcBef>
                          <a:spcPts val="0"/>
                        </a:spcBef>
                        <a:spcAft>
                          <a:spcPts val="0"/>
                        </a:spcAft>
                        <a:buClr>
                          <a:srgbClr val="000000"/>
                        </a:buClr>
                        <a:buSzPts val="2100"/>
                        <a:buFont typeface="Arial"/>
                        <a:buChar char="●"/>
                      </a:pPr>
                      <a:r>
                        <a:rPr lang="en-US" sz="2100" u="none" cap="none" strike="noStrike">
                          <a:latin typeface="Times New Roman"/>
                          <a:ea typeface="Times New Roman"/>
                          <a:cs typeface="Times New Roman"/>
                          <a:sym typeface="Times New Roman"/>
                        </a:rPr>
                        <a:t>Software Requirements</a:t>
                      </a:r>
                      <a:endParaRPr sz="2100" u="none" cap="none" strike="noStrike">
                        <a:latin typeface="Times New Roman"/>
                        <a:ea typeface="Times New Roman"/>
                        <a:cs typeface="Times New Roman"/>
                        <a:sym typeface="Times New Roman"/>
                      </a:endParaRPr>
                    </a:p>
                    <a:p>
                      <a:pPr indent="-388620" lvl="0" marL="542290" marR="0" rtl="0" algn="l">
                        <a:lnSpc>
                          <a:spcPct val="100000"/>
                        </a:lnSpc>
                        <a:spcBef>
                          <a:spcPts val="0"/>
                        </a:spcBef>
                        <a:spcAft>
                          <a:spcPts val="0"/>
                        </a:spcAft>
                        <a:buClr>
                          <a:srgbClr val="000000"/>
                        </a:buClr>
                        <a:buSzPts val="2100"/>
                        <a:buFont typeface="Arial"/>
                        <a:buChar char="●"/>
                      </a:pPr>
                      <a:r>
                        <a:rPr lang="en-US" sz="2100" u="none" cap="none" strike="noStrike">
                          <a:latin typeface="Times New Roman"/>
                          <a:ea typeface="Times New Roman"/>
                          <a:cs typeface="Times New Roman"/>
                          <a:sym typeface="Times New Roman"/>
                        </a:rPr>
                        <a:t>Gathering of Data</a:t>
                      </a:r>
                      <a:endParaRPr sz="1500" u="none" cap="none" strike="noStrike"/>
                    </a:p>
                    <a:p>
                      <a:pPr indent="-388620" lvl="0" marL="542290" marR="0" rtl="0" algn="l">
                        <a:lnSpc>
                          <a:spcPct val="100000"/>
                        </a:lnSpc>
                        <a:spcBef>
                          <a:spcPts val="0"/>
                        </a:spcBef>
                        <a:spcAft>
                          <a:spcPts val="0"/>
                        </a:spcAft>
                        <a:buClr>
                          <a:srgbClr val="000000"/>
                        </a:buClr>
                        <a:buSzPts val="2100"/>
                        <a:buFont typeface="Arial"/>
                        <a:buChar char="●"/>
                      </a:pPr>
                      <a:r>
                        <a:rPr lang="en-US" sz="2100" u="none" cap="none" strike="noStrike">
                          <a:latin typeface="Times New Roman"/>
                          <a:ea typeface="Times New Roman"/>
                          <a:cs typeface="Times New Roman"/>
                          <a:sym typeface="Times New Roman"/>
                        </a:rPr>
                        <a:t>Architecture</a:t>
                      </a:r>
                      <a:endParaRPr sz="1500" u="none" cap="none" strike="noStrike"/>
                    </a:p>
                    <a:p>
                      <a:pPr indent="-388620" lvl="0" marL="542290" marR="0" rtl="0" algn="l">
                        <a:lnSpc>
                          <a:spcPct val="100000"/>
                        </a:lnSpc>
                        <a:spcBef>
                          <a:spcPts val="0"/>
                        </a:spcBef>
                        <a:spcAft>
                          <a:spcPts val="0"/>
                        </a:spcAft>
                        <a:buClr>
                          <a:srgbClr val="000000"/>
                        </a:buClr>
                        <a:buSzPts val="2100"/>
                        <a:buFont typeface="Arial"/>
                        <a:buChar char="●"/>
                      </a:pPr>
                      <a:r>
                        <a:rPr lang="en-US" sz="2100" u="none" cap="none" strike="noStrike">
                          <a:latin typeface="Times New Roman"/>
                          <a:ea typeface="Times New Roman"/>
                          <a:cs typeface="Times New Roman"/>
                          <a:sym typeface="Times New Roman"/>
                        </a:rPr>
                        <a:t>Base paper and References</a:t>
                      </a:r>
                      <a:endParaRPr sz="1500" u="none" cap="none" strike="noStrike"/>
                    </a:p>
                    <a:p>
                      <a:pPr indent="0" lvl="0" marL="160020" marR="0" rtl="0" algn="l">
                        <a:lnSpc>
                          <a:spcPct val="100000"/>
                        </a:lnSpc>
                        <a:spcBef>
                          <a:spcPts val="0"/>
                        </a:spcBef>
                        <a:spcAft>
                          <a:spcPts val="0"/>
                        </a:spcAft>
                        <a:buClr>
                          <a:srgbClr val="000000"/>
                        </a:buClr>
                        <a:buSzPts val="2000"/>
                        <a:buFont typeface="Arial"/>
                        <a:buNone/>
                      </a:pPr>
                      <a:r>
                        <a:t/>
                      </a:r>
                      <a:endParaRPr sz="2100" u="none" cap="none" strike="noStrike">
                        <a:latin typeface="Times New Roman"/>
                        <a:ea typeface="Times New Roman"/>
                        <a:cs typeface="Times New Roman"/>
                        <a:sym typeface="Times New Roman"/>
                      </a:endParaRPr>
                    </a:p>
                  </a:txBody>
                  <a:tcPr marT="755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1052750">
                <a:tc>
                  <a:txBody>
                    <a:bodyPr/>
                    <a:lstStyle/>
                    <a:p>
                      <a:pPr indent="0" lvl="0" marL="0" marR="0" rtl="0" algn="l">
                        <a:lnSpc>
                          <a:spcPct val="100000"/>
                        </a:lnSpc>
                        <a:spcBef>
                          <a:spcPts val="0"/>
                        </a:spcBef>
                        <a:spcAft>
                          <a:spcPts val="0"/>
                        </a:spcAft>
                        <a:buClr>
                          <a:srgbClr val="000000"/>
                        </a:buClr>
                        <a:buSzPts val="2600"/>
                        <a:buFont typeface="Arial"/>
                        <a:buNone/>
                      </a:pPr>
                      <a:r>
                        <a:t/>
                      </a:r>
                      <a:endParaRPr sz="26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Arial"/>
                        <a:buNone/>
                      </a:pPr>
                      <a:r>
                        <a:rPr b="1" lang="en-US" sz="2000" u="none" cap="none" strike="noStrike">
                          <a:latin typeface="Times New Roman"/>
                          <a:ea typeface="Times New Roman"/>
                          <a:cs typeface="Times New Roman"/>
                          <a:sym typeface="Times New Roman"/>
                        </a:rPr>
                        <a:t>Review 2</a:t>
                      </a:r>
                      <a:endParaRPr b="1" sz="20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latin typeface="Times New Roman"/>
                        <a:ea typeface="Times New Roman"/>
                        <a:cs typeface="Times New Roman"/>
                        <a:sym typeface="Times New Roman"/>
                      </a:endParaRPr>
                    </a:p>
                  </a:txBody>
                  <a:tcPr marT="6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gridSpan="2">
                  <a:txBody>
                    <a:bodyPr/>
                    <a:lstStyle/>
                    <a:p>
                      <a:pPr indent="-388620" lvl="0" marL="542290" marR="0" rtl="0" algn="l">
                        <a:lnSpc>
                          <a:spcPct val="100000"/>
                        </a:lnSpc>
                        <a:spcBef>
                          <a:spcPts val="0"/>
                        </a:spcBef>
                        <a:spcAft>
                          <a:spcPts val="0"/>
                        </a:spcAft>
                        <a:buClr>
                          <a:srgbClr val="000000"/>
                        </a:buClr>
                        <a:buSzPts val="2100"/>
                        <a:buFont typeface="Arial"/>
                        <a:buChar char="●"/>
                      </a:pPr>
                      <a:r>
                        <a:rPr lang="en-US" sz="2100" u="none" cap="none" strike="noStrike">
                          <a:latin typeface="Times New Roman"/>
                          <a:ea typeface="Times New Roman"/>
                          <a:cs typeface="Times New Roman"/>
                          <a:sym typeface="Times New Roman"/>
                        </a:rPr>
                        <a:t>Review-i slides</a:t>
                      </a:r>
                      <a:endParaRPr sz="2100" u="none" cap="none" strike="noStrike">
                        <a:latin typeface="Times New Roman"/>
                        <a:ea typeface="Times New Roman"/>
                        <a:cs typeface="Times New Roman"/>
                        <a:sym typeface="Times New Roman"/>
                      </a:endParaRPr>
                    </a:p>
                    <a:p>
                      <a:pPr indent="-388620" lvl="0" marL="542290" marR="1363980" rtl="0" algn="l">
                        <a:lnSpc>
                          <a:spcPct val="100000"/>
                        </a:lnSpc>
                        <a:spcBef>
                          <a:spcPts val="0"/>
                        </a:spcBef>
                        <a:spcAft>
                          <a:spcPts val="0"/>
                        </a:spcAft>
                        <a:buClr>
                          <a:srgbClr val="000000"/>
                        </a:buClr>
                        <a:buSzPts val="2100"/>
                        <a:buFont typeface="Arial"/>
                        <a:buChar char="●"/>
                      </a:pPr>
                      <a:r>
                        <a:rPr lang="en-US" sz="2100" u="none" cap="none" strike="noStrike">
                          <a:latin typeface="Times New Roman"/>
                          <a:ea typeface="Times New Roman"/>
                          <a:cs typeface="Times New Roman"/>
                          <a:sym typeface="Times New Roman"/>
                        </a:rPr>
                        <a:t>Partial implementation of features</a:t>
                      </a:r>
                      <a:endParaRPr sz="2100" u="none" cap="none" strike="noStrike">
                        <a:latin typeface="Times New Roman"/>
                        <a:ea typeface="Times New Roman"/>
                        <a:cs typeface="Times New Roman"/>
                        <a:sym typeface="Times New Roman"/>
                      </a:endParaRPr>
                    </a:p>
                  </a:txBody>
                  <a:tcPr marT="755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832375">
                <a:tc rowSpan="2">
                  <a:txBody>
                    <a:bodyPr/>
                    <a:lstStyle/>
                    <a:p>
                      <a:pPr indent="0" lvl="0" marL="648970" marR="0" rtl="0" algn="l">
                        <a:lnSpc>
                          <a:spcPct val="100000"/>
                        </a:lnSpc>
                        <a:spcBef>
                          <a:spcPts val="0"/>
                        </a:spcBef>
                        <a:spcAft>
                          <a:spcPts val="0"/>
                        </a:spcAft>
                        <a:buClr>
                          <a:srgbClr val="000000"/>
                        </a:buClr>
                        <a:buSzPts val="2000"/>
                        <a:buFont typeface="Arial"/>
                        <a:buNone/>
                      </a:pPr>
                      <a:r>
                        <a:t/>
                      </a:r>
                      <a:endParaRPr b="1" sz="2000" u="none" cap="none" strike="noStrike">
                        <a:latin typeface="Times New Roman"/>
                        <a:ea typeface="Times New Roman"/>
                        <a:cs typeface="Times New Roman"/>
                        <a:sym typeface="Times New Roman"/>
                      </a:endParaRPr>
                    </a:p>
                    <a:p>
                      <a:pPr indent="0" lvl="0" marL="648970" marR="0" rtl="0" algn="l">
                        <a:lnSpc>
                          <a:spcPct val="100000"/>
                        </a:lnSpc>
                        <a:spcBef>
                          <a:spcPts val="595"/>
                        </a:spcBef>
                        <a:spcAft>
                          <a:spcPts val="0"/>
                        </a:spcAft>
                        <a:buClr>
                          <a:srgbClr val="000000"/>
                        </a:buClr>
                        <a:buSzPts val="2000"/>
                        <a:buFont typeface="Arial"/>
                        <a:buNone/>
                      </a:pPr>
                      <a:r>
                        <a:rPr b="1" lang="en-US" sz="2000" u="none" cap="none" strike="noStrike">
                          <a:latin typeface="Times New Roman"/>
                          <a:ea typeface="Times New Roman"/>
                          <a:cs typeface="Times New Roman"/>
                          <a:sym typeface="Times New Roman"/>
                        </a:rPr>
                        <a:t>Review 3</a:t>
                      </a:r>
                      <a:endParaRPr sz="2000" u="none" cap="none" strike="noStrike">
                        <a:latin typeface="Times New Roman"/>
                        <a:ea typeface="Times New Roman"/>
                        <a:cs typeface="Times New Roman"/>
                        <a:sym typeface="Times New Roman"/>
                      </a:endParaRPr>
                    </a:p>
                  </a:txBody>
                  <a:tcPr marT="755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gridSpan="2">
                  <a:txBody>
                    <a:bodyPr/>
                    <a:lstStyle/>
                    <a:p>
                      <a:pPr indent="-388620" lvl="0" marL="542290" marR="0" rtl="0" algn="l">
                        <a:lnSpc>
                          <a:spcPct val="111500"/>
                        </a:lnSpc>
                        <a:spcBef>
                          <a:spcPts val="0"/>
                        </a:spcBef>
                        <a:spcAft>
                          <a:spcPts val="0"/>
                        </a:spcAft>
                        <a:buClr>
                          <a:srgbClr val="000000"/>
                        </a:buClr>
                        <a:buSzPts val="2100"/>
                        <a:buFont typeface="Arial"/>
                        <a:buChar char="●"/>
                      </a:pPr>
                      <a:r>
                        <a:rPr lang="en-US" sz="2100" u="none" cap="none" strike="noStrike">
                          <a:latin typeface="Times New Roman"/>
                          <a:ea typeface="Times New Roman"/>
                          <a:cs typeface="Times New Roman"/>
                          <a:sym typeface="Times New Roman"/>
                        </a:rPr>
                        <a:t>Complete implementation</a:t>
                      </a:r>
                      <a:endParaRPr sz="1500" u="none" cap="none" strike="noStrike"/>
                    </a:p>
                    <a:p>
                      <a:pPr indent="-388620" lvl="0" marL="542290" marR="0" rtl="0" algn="l">
                        <a:lnSpc>
                          <a:spcPct val="111500"/>
                        </a:lnSpc>
                        <a:spcBef>
                          <a:spcPts val="595"/>
                        </a:spcBef>
                        <a:spcAft>
                          <a:spcPts val="0"/>
                        </a:spcAft>
                        <a:buClr>
                          <a:srgbClr val="000000"/>
                        </a:buClr>
                        <a:buSzPts val="2100"/>
                        <a:buFont typeface="Arial"/>
                        <a:buChar char="●"/>
                      </a:pPr>
                      <a:r>
                        <a:rPr lang="en-US" sz="2100" u="none" cap="none" strike="noStrike">
                          <a:latin typeface="Times New Roman"/>
                          <a:ea typeface="Times New Roman"/>
                          <a:cs typeface="Times New Roman"/>
                          <a:sym typeface="Times New Roman"/>
                        </a:rPr>
                        <a:t>Results &amp; Discussions</a:t>
                      </a:r>
                      <a:endParaRPr sz="2100" u="none" cap="none" strike="noStrike">
                        <a:latin typeface="Times New Roman"/>
                        <a:ea typeface="Times New Roman"/>
                        <a:cs typeface="Times New Roman"/>
                        <a:sym typeface="Times New Roman"/>
                      </a:endParaRPr>
                    </a:p>
                  </a:txBody>
                  <a:tcPr marT="755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hMerge="1"/>
              </a:tr>
              <a:tr h="507400">
                <a:tc vMerge="1"/>
                <a:tc>
                  <a:txBody>
                    <a:bodyPr/>
                    <a:lstStyle/>
                    <a:p>
                      <a:pPr indent="-388620" lvl="0" marL="542290" marR="0" rtl="0" algn="l">
                        <a:lnSpc>
                          <a:spcPct val="100000"/>
                        </a:lnSpc>
                        <a:spcBef>
                          <a:spcPts val="0"/>
                        </a:spcBef>
                        <a:spcAft>
                          <a:spcPts val="0"/>
                        </a:spcAft>
                        <a:buClr>
                          <a:srgbClr val="000000"/>
                        </a:buClr>
                        <a:buSzPts val="2100"/>
                        <a:buFont typeface="Arial"/>
                        <a:buChar char="●"/>
                      </a:pPr>
                      <a:r>
                        <a:rPr lang="en-US" sz="2100" u="none" cap="none" strike="noStrike">
                          <a:latin typeface="Times New Roman"/>
                          <a:ea typeface="Times New Roman"/>
                          <a:cs typeface="Times New Roman"/>
                          <a:sym typeface="Times New Roman"/>
                        </a:rPr>
                        <a:t>Report of the Project</a:t>
                      </a:r>
                      <a:endParaRPr sz="2100" u="none" cap="none" strike="noStrike">
                        <a:latin typeface="Times New Roman"/>
                        <a:ea typeface="Times New Roman"/>
                        <a:cs typeface="Times New Roman"/>
                        <a:sym typeface="Times New Roman"/>
                      </a:endParaRPr>
                    </a:p>
                  </a:txBody>
                  <a:tcPr marT="8900" marB="0" marR="0" marL="0">
                    <a:lnL cap="flat" cmpd="sng" w="9525">
                      <a:solidFill>
                        <a:srgbClr val="9E9E9E"/>
                      </a:solidFill>
                      <a:prstDash val="solid"/>
                      <a:round/>
                      <a:headEnd len="sm" w="sm" type="none"/>
                      <a:tailEnd len="sm" w="sm" type="none"/>
                    </a:lnL>
                    <a:lnR cap="flat" cmpd="sng" w="19050">
                      <a:solidFill>
                        <a:srgbClr val="1482AA"/>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t/>
                      </a:r>
                      <a:endParaRPr sz="2000" u="none" cap="none" strike="noStrike">
                        <a:latin typeface="Times New Roman"/>
                        <a:ea typeface="Times New Roman"/>
                        <a:cs typeface="Times New Roman"/>
                        <a:sym typeface="Times New Roman"/>
                      </a:endParaRPr>
                    </a:p>
                  </a:txBody>
                  <a:tcPr marT="0" marB="0" marR="0" marL="0">
                    <a:lnL cap="flat" cmpd="sng" w="19050">
                      <a:solidFill>
                        <a:srgbClr val="1482AA"/>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r h="516200">
                <a:tc gridSpan="2">
                  <a:txBody>
                    <a:bodyPr/>
                    <a:lstStyle/>
                    <a:p>
                      <a:pPr indent="0" lvl="0" marL="0" marR="0" rtl="0" algn="l">
                        <a:lnSpc>
                          <a:spcPct val="100000"/>
                        </a:lnSpc>
                        <a:spcBef>
                          <a:spcPts val="0"/>
                        </a:spcBef>
                        <a:spcAft>
                          <a:spcPts val="0"/>
                        </a:spcAft>
                        <a:buClr>
                          <a:srgbClr val="000000"/>
                        </a:buClr>
                        <a:buSzPts val="2000"/>
                        <a:buFont typeface="Arial"/>
                        <a:buNone/>
                      </a:pPr>
                      <a:r>
                        <a:t/>
                      </a:r>
                      <a:endParaRPr sz="2000" u="none" cap="none" strike="noStrike">
                        <a:latin typeface="Times New Roman"/>
                        <a:ea typeface="Times New Roman"/>
                        <a:cs typeface="Times New Roman"/>
                        <a:sym typeface="Times New Roman"/>
                      </a:endParaRPr>
                    </a:p>
                  </a:txBody>
                  <a:tcPr marT="0" marB="0" marR="0" marL="0">
                    <a:lnR cap="flat" cmpd="sng" w="19050">
                      <a:solidFill>
                        <a:srgbClr val="1482AA"/>
                      </a:solidFill>
                      <a:prstDash val="solid"/>
                      <a:round/>
                      <a:headEnd len="sm" w="sm" type="none"/>
                      <a:tailEnd len="sm" w="sm" type="none"/>
                    </a:lnR>
                    <a:lnT cap="flat" cmpd="sng" w="9525">
                      <a:solidFill>
                        <a:srgbClr val="9E9E9E"/>
                      </a:solidFill>
                      <a:prstDash val="solid"/>
                      <a:round/>
                      <a:headEnd len="sm" w="sm" type="none"/>
                      <a:tailEnd len="sm" w="sm" type="none"/>
                    </a:lnT>
                  </a:tcPr>
                </a:tc>
                <a:tc hMerge="1"/>
                <a:tc>
                  <a:txBody>
                    <a:bodyPr/>
                    <a:lstStyle/>
                    <a:p>
                      <a:pPr indent="0" lvl="0" marL="0" marR="0" rtl="0" algn="l">
                        <a:lnSpc>
                          <a:spcPct val="100000"/>
                        </a:lnSpc>
                        <a:spcBef>
                          <a:spcPts val="0"/>
                        </a:spcBef>
                        <a:spcAft>
                          <a:spcPts val="0"/>
                        </a:spcAft>
                        <a:buClr>
                          <a:srgbClr val="000000"/>
                        </a:buClr>
                        <a:buSzPts val="2000"/>
                        <a:buFont typeface="Arial"/>
                        <a:buNone/>
                      </a:pPr>
                      <a:r>
                        <a:t/>
                      </a:r>
                      <a:endParaRPr sz="2000" u="none" cap="none" strike="noStrike">
                        <a:latin typeface="Times New Roman"/>
                        <a:ea typeface="Times New Roman"/>
                        <a:cs typeface="Times New Roman"/>
                        <a:sym typeface="Times New Roman"/>
                      </a:endParaRPr>
                    </a:p>
                  </a:txBody>
                  <a:tcPr marT="0" marB="0" marR="0" marL="0">
                    <a:lnL cap="flat" cmpd="sng" w="19050">
                      <a:solidFill>
                        <a:srgbClr val="1482AA"/>
                      </a:solidFill>
                      <a:prstDash val="solid"/>
                      <a:round/>
                      <a:headEnd len="sm" w="sm" type="none"/>
                      <a:tailEnd len="sm" w="sm" type="none"/>
                    </a:lnL>
                    <a:lnT cap="flat" cmpd="sng" w="9525">
                      <a:solidFill>
                        <a:srgbClr val="9E9E9E"/>
                      </a:solidFill>
                      <a:prstDash val="solid"/>
                      <a:round/>
                      <a:headEnd len="sm" w="sm" type="none"/>
                      <a:tailEnd len="sm" w="sm" type="none"/>
                    </a:lnT>
                  </a:tcPr>
                </a:tc>
              </a:tr>
            </a:tbl>
          </a:graphicData>
        </a:graphic>
      </p:graphicFrame>
      <p:sp>
        <p:nvSpPr>
          <p:cNvPr id="192" name="Google Shape;192;gd3821475b0_0_2"/>
          <p:cNvSpPr txBox="1"/>
          <p:nvPr/>
        </p:nvSpPr>
        <p:spPr>
          <a:xfrm>
            <a:off x="1915950" y="161150"/>
            <a:ext cx="8415900" cy="1077300"/>
          </a:xfrm>
          <a:prstGeom prst="rect">
            <a:avLst/>
          </a:prstGeom>
          <a:noFill/>
          <a:ln>
            <a:noFill/>
          </a:ln>
        </p:spPr>
        <p:txBody>
          <a:bodyPr anchorCtr="0" anchor="t" bIns="91425" lIns="91425" spcFirstLastPara="1" rIns="91425" wrap="square" tIns="91425">
            <a:spAutoFit/>
          </a:bodyPr>
          <a:lstStyle/>
          <a:p>
            <a:pPr indent="0" lvl="0" marL="12700" marR="0" rtl="0" algn="l">
              <a:lnSpc>
                <a:spcPct val="100000"/>
              </a:lnSpc>
              <a:spcBef>
                <a:spcPts val="0"/>
              </a:spcBef>
              <a:spcAft>
                <a:spcPts val="0"/>
              </a:spcAft>
              <a:buClr>
                <a:schemeClr val="dk1"/>
              </a:buClr>
              <a:buSzPts val="4400"/>
              <a:buFont typeface="Arial"/>
              <a:buNone/>
            </a:pPr>
            <a:r>
              <a:rPr b="0" i="0" lang="en-US" sz="4400" u="none" cap="none" strike="noStrike">
                <a:solidFill>
                  <a:schemeClr val="dk1"/>
                </a:solidFill>
                <a:latin typeface="Times New Roman"/>
                <a:ea typeface="Times New Roman"/>
                <a:cs typeface="Times New Roman"/>
                <a:sym typeface="Times New Roman"/>
              </a:rPr>
              <a:t>                     TIMELINE</a:t>
            </a:r>
            <a:endParaRPr b="1" i="0" sz="4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2020-08-08T03:55:20Z</dcterms:created>
  <dc:creator>Srinivasa Reddy Konda</dc:creator>
</cp:coreProperties>
</file>