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5" r:id="rId3"/>
    <p:sldId id="277" r:id="rId4"/>
    <p:sldId id="275" r:id="rId5"/>
    <p:sldId id="279" r:id="rId6"/>
    <p:sldId id="276" r:id="rId7"/>
    <p:sldId id="278" r:id="rId8"/>
    <p:sldId id="274" r:id="rId9"/>
    <p:sldId id="2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garlamudi mrudula" userId="1481ecad1582e3ab" providerId="LiveId" clId="{C60014B8-BC41-4C5E-8369-971812B0646B}"/>
    <pc:docChg chg="addSld modSld">
      <pc:chgData name="jagarlamudi mrudula" userId="1481ecad1582e3ab" providerId="LiveId" clId="{C60014B8-BC41-4C5E-8369-971812B0646B}" dt="2021-04-08T04:52:38.346" v="297" actId="20577"/>
      <pc:docMkLst>
        <pc:docMk/>
      </pc:docMkLst>
      <pc:sldChg chg="modSp mod">
        <pc:chgData name="jagarlamudi mrudula" userId="1481ecad1582e3ab" providerId="LiveId" clId="{C60014B8-BC41-4C5E-8369-971812B0646B}" dt="2021-04-07T15:28:52.245" v="10" actId="20577"/>
        <pc:sldMkLst>
          <pc:docMk/>
          <pc:sldMk cId="3820519257" sldId="256"/>
        </pc:sldMkLst>
        <pc:spChg chg="mod">
          <ac:chgData name="jagarlamudi mrudula" userId="1481ecad1582e3ab" providerId="LiveId" clId="{C60014B8-BC41-4C5E-8369-971812B0646B}" dt="2021-04-07T15:28:52.245" v="10" actId="20577"/>
          <ac:spMkLst>
            <pc:docMk/>
            <pc:sldMk cId="3820519257" sldId="256"/>
            <ac:spMk id="2" creationId="{01A603F7-17A2-4539-A2F5-2D940EAD4BD0}"/>
          </ac:spMkLst>
        </pc:spChg>
      </pc:sldChg>
      <pc:sldChg chg="modSp new mod">
        <pc:chgData name="jagarlamudi mrudula" userId="1481ecad1582e3ab" providerId="LiveId" clId="{C60014B8-BC41-4C5E-8369-971812B0646B}" dt="2021-04-08T04:52:38.346" v="297" actId="20577"/>
        <pc:sldMkLst>
          <pc:docMk/>
          <pc:sldMk cId="489269635" sldId="276"/>
        </pc:sldMkLst>
        <pc:spChg chg="mod">
          <ac:chgData name="jagarlamudi mrudula" userId="1481ecad1582e3ab" providerId="LiveId" clId="{C60014B8-BC41-4C5E-8369-971812B0646B}" dt="2021-04-08T04:48:06.392" v="35" actId="2711"/>
          <ac:spMkLst>
            <pc:docMk/>
            <pc:sldMk cId="489269635" sldId="276"/>
            <ac:spMk id="2" creationId="{31E841F5-7D1C-4FE9-B035-437DB98131D2}"/>
          </ac:spMkLst>
        </pc:spChg>
        <pc:spChg chg="mod">
          <ac:chgData name="jagarlamudi mrudula" userId="1481ecad1582e3ab" providerId="LiveId" clId="{C60014B8-BC41-4C5E-8369-971812B0646B}" dt="2021-04-08T04:52:38.346" v="297" actId="20577"/>
          <ac:spMkLst>
            <pc:docMk/>
            <pc:sldMk cId="489269635" sldId="276"/>
            <ac:spMk id="3" creationId="{4E07B81B-EED0-4EC1-86F7-F18C6297137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02FC1E5-1806-490F-A32D-F59D312B7971}"/>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a:extLst>
              <a:ext uri="{FF2B5EF4-FFF2-40B4-BE49-F238E27FC236}">
                <a16:creationId xmlns:a16="http://schemas.microsoft.com/office/drawing/2014/main" xmlns="" id="{CEFDC17C-402E-4C6A-9D91-1E0D68CD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3209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E9809D3-ADDE-4409-AB15-400904A2D19A}"/>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a:extLst>
              <a:ext uri="{FF2B5EF4-FFF2-40B4-BE49-F238E27FC236}">
                <a16:creationId xmlns:a16="http://schemas.microsoft.com/office/drawing/2014/main" xmlns="" id="{17DE37D2-F7DA-45F4-B780-49E471585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2988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C40F784-B990-4B12-B8E8-644C75318B2E}"/>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a:extLst>
              <a:ext uri="{FF2B5EF4-FFF2-40B4-BE49-F238E27FC236}">
                <a16:creationId xmlns:a16="http://schemas.microsoft.com/office/drawing/2014/main" xmlns="" id="{8CC04032-0D30-41D7-B43E-D6E0D955D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19744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E12548D-5787-4208-A3EA-2785B5875303}"/>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a:extLst>
              <a:ext uri="{FF2B5EF4-FFF2-40B4-BE49-F238E27FC236}">
                <a16:creationId xmlns:a16="http://schemas.microsoft.com/office/drawing/2014/main" xmlns="" id="{56A97C58-C114-49DC-9DC8-DA78FDD2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59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48E3F51-0102-4A10-9615-3BA272B8AF43}"/>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a:extLst>
              <a:ext uri="{FF2B5EF4-FFF2-40B4-BE49-F238E27FC236}">
                <a16:creationId xmlns:a16="http://schemas.microsoft.com/office/drawing/2014/main" xmlns="" id="{696563C4-CBD3-4AC5-B968-CF5EE739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270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C75C530-D5B8-47BA-B47D-D56C3D39223E}"/>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6" name="Footer Placeholder 5">
            <a:extLst>
              <a:ext uri="{FF2B5EF4-FFF2-40B4-BE49-F238E27FC236}">
                <a16:creationId xmlns:a16="http://schemas.microsoft.com/office/drawing/2014/main" xmlns="" id="{C7E3DDD1-EA81-4FC7-9CE8-6C58CBAAE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4668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5D85C9A-408E-4FF5-B667-7FA2525C0F8D}"/>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8" name="Footer Placeholder 7">
            <a:extLst>
              <a:ext uri="{FF2B5EF4-FFF2-40B4-BE49-F238E27FC236}">
                <a16:creationId xmlns:a16="http://schemas.microsoft.com/office/drawing/2014/main" xmlns="" id="{B057A230-1FF7-4EC7-8FD7-13C009500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8675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2F69193-DB2A-4E12-8817-E6587A66B7FF}"/>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4" name="Footer Placeholder 3">
            <a:extLst>
              <a:ext uri="{FF2B5EF4-FFF2-40B4-BE49-F238E27FC236}">
                <a16:creationId xmlns:a16="http://schemas.microsoft.com/office/drawing/2014/main" xmlns="" id="{B32C1ACD-E937-4FA1-A10E-C2471077B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5126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14C951E-E7CC-4F01-94D7-EE5B9DD35C3F}"/>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3" name="Footer Placeholder 2">
            <a:extLst>
              <a:ext uri="{FF2B5EF4-FFF2-40B4-BE49-F238E27FC236}">
                <a16:creationId xmlns:a16="http://schemas.microsoft.com/office/drawing/2014/main" xmlns="" id="{B084C1BD-3325-402B-86F2-C90AC69BD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44335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9ADC5F9-2F54-4533-8CF8-6C43FC1FC0DF}"/>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6" name="Footer Placeholder 5">
            <a:extLst>
              <a:ext uri="{FF2B5EF4-FFF2-40B4-BE49-F238E27FC236}">
                <a16:creationId xmlns:a16="http://schemas.microsoft.com/office/drawing/2014/main" xmlns="" id="{5FC9CE0D-1363-4FA3-B747-B41C32E6E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5018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851845E-EEB1-4A14-A776-89D23CDBA86C}"/>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6" name="Footer Placeholder 5">
            <a:extLst>
              <a:ext uri="{FF2B5EF4-FFF2-40B4-BE49-F238E27FC236}">
                <a16:creationId xmlns:a16="http://schemas.microsoft.com/office/drawing/2014/main" xmlns="" id="{4F0E8321-CE00-4D0C-81FE-CC81BB74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2571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5/30/2021</a:t>
            </a:fld>
            <a:endParaRPr lang="en-US"/>
          </a:p>
        </p:txBody>
      </p:sp>
      <p:sp>
        <p:nvSpPr>
          <p:cNvPr id="5" name="Footer Placeholder 4">
            <a:extLst>
              <a:ext uri="{FF2B5EF4-FFF2-40B4-BE49-F238E27FC236}">
                <a16:creationId xmlns:a16="http://schemas.microsoft.com/office/drawing/2014/main" xmlns=""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BCB1A7F4-10E9-4679-8443-2185CAB50292}"/>
              </a:ext>
            </a:extLst>
          </p:cNvPr>
          <p:cNvSpPr/>
          <p:nvPr/>
        </p:nvSpPr>
        <p:spPr>
          <a:xfrm>
            <a:off x="0" y="6580910"/>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a16="http://schemas.microsoft.com/office/drawing/2014/main" xmlns="" id="{8CBB8F91-3261-41D8-94CB-22FBE8683557}"/>
              </a:ext>
            </a:extLst>
          </p:cNvPr>
          <p:cNvSpPr/>
          <p:nvPr/>
        </p:nvSpPr>
        <p:spPr>
          <a:xfrm>
            <a:off x="0" y="929478"/>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01A603F7-17A2-4539-A2F5-2D940EAD4BD0}"/>
              </a:ext>
            </a:extLst>
          </p:cNvPr>
          <p:cNvSpPr txBox="1"/>
          <p:nvPr/>
        </p:nvSpPr>
        <p:spPr>
          <a:xfrm>
            <a:off x="109686" y="1216080"/>
            <a:ext cx="11972626" cy="4278094"/>
          </a:xfrm>
          <a:prstGeom prst="rect">
            <a:avLst/>
          </a:prstGeom>
          <a:noFill/>
        </p:spPr>
        <p:txBody>
          <a:bodyPr wrap="square" rtlCol="0">
            <a:spAutoFit/>
          </a:bodyPr>
          <a:lstStyle/>
          <a:p>
            <a:pPr algn="ctr">
              <a:spcBef>
                <a:spcPct val="0"/>
              </a:spcBef>
              <a:defRPr/>
            </a:pPr>
            <a:r>
              <a:rPr lang="en-IN" sz="2800" b="1" dirty="0">
                <a:effectLst/>
                <a:latin typeface="Arial" panose="020B0604020202020204" pitchFamily="34" charset="0"/>
              </a:rPr>
              <a:t>COVID-19 Future Forecasting</a:t>
            </a:r>
          </a:p>
          <a:p>
            <a:pPr algn="ctr">
              <a:spcBef>
                <a:spcPct val="0"/>
              </a:spcBef>
              <a:defRPr/>
            </a:pPr>
            <a:endParaRPr lang="en-US" sz="2800" b="1" dirty="0">
              <a:latin typeface="Times New Roman" panose="02020603050405020304" pitchFamily="18" charset="0"/>
              <a:cs typeface="Times New Roman" panose="02020603050405020304" pitchFamily="18" charset="0"/>
            </a:endParaRPr>
          </a:p>
          <a:p>
            <a:pPr algn="ctr">
              <a:spcBef>
                <a:spcPct val="0"/>
              </a:spcBef>
              <a:defRPr/>
            </a:pPr>
            <a:r>
              <a:rPr lang="en-US" sz="2400" b="1" dirty="0">
                <a:latin typeface="Times New Roman" pitchFamily="18" charset="0"/>
                <a:cs typeface="Times New Roman" pitchFamily="18" charset="0"/>
              </a:rPr>
              <a:t>Date: 22 April 2021</a:t>
            </a:r>
          </a:p>
          <a:p>
            <a:pPr algn="ctr">
              <a:spcBef>
                <a:spcPct val="0"/>
              </a:spcBef>
              <a:defRPr/>
            </a:pPr>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M. NAVYA NIHITHA : 17WH1A0510</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J. MRUDULA: 18WH5A0507</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K. JAGADISHWARI : 18WH5A0510</a:t>
            </a:r>
          </a:p>
          <a:p>
            <a:r>
              <a:rPr lang="en-US" sz="2400" b="1" dirty="0">
                <a:latin typeface="Times New Roman" pitchFamily="18" charset="0"/>
                <a:cs typeface="Times New Roman" pitchFamily="18" charset="0"/>
              </a:rPr>
              <a:t>					</a:t>
            </a:r>
          </a:p>
          <a:p>
            <a:pPr algn="r"/>
            <a:r>
              <a:rPr lang="en-US" sz="2400" b="1" dirty="0">
                <a:latin typeface="Times New Roman" pitchFamily="18" charset="0"/>
                <a:cs typeface="Times New Roman" pitchFamily="18" charset="0"/>
              </a:rPr>
              <a:t>					    			 Internal Guide: </a:t>
            </a:r>
            <a:r>
              <a:rPr lang="en-IN" sz="2400" b="1" dirty="0" err="1">
                <a:effectLst/>
                <a:latin typeface="Times New Roman" panose="02020603050405020304" pitchFamily="18" charset="0"/>
                <a:cs typeface="Times New Roman" panose="02020603050405020304" pitchFamily="18" charset="0"/>
              </a:rPr>
              <a:t>Mr.Shivamurthy</a:t>
            </a:r>
            <a:r>
              <a:rPr lang="en-IN" sz="2400" b="1" dirty="0">
                <a:effectLst/>
                <a:latin typeface="Times New Roman" panose="02020603050405020304" pitchFamily="18" charset="0"/>
                <a:cs typeface="Times New Roman" panose="02020603050405020304" pitchFamily="18" charset="0"/>
              </a:rPr>
              <a:t>                                                                                                                                                           Hiremath</a:t>
            </a:r>
            <a:endParaRPr lang="en-US" sz="2400" b="1" dirty="0">
              <a:latin typeface="Times New Roman" panose="02020603050405020304" pitchFamily="18" charset="0"/>
              <a:cs typeface="Times New Roman" pitchFamily="18" charset="0"/>
            </a:endParaRPr>
          </a:p>
          <a:p>
            <a:pPr algn="ctr"/>
            <a:r>
              <a:rPr lang="en-IN" sz="2400" b="1" dirty="0">
                <a:latin typeface="Times New Roman" pitchFamily="18" charset="0"/>
                <a:cs typeface="Times New Roman" pitchFamily="18" charset="0"/>
              </a:rPr>
              <a:t>         				    			          </a:t>
            </a:r>
            <a:r>
              <a:rPr lang="en-US" sz="2400" b="1" dirty="0">
                <a:latin typeface="Times New Roman" pitchFamily="18" charset="0"/>
                <a:cs typeface="Times New Roman" pitchFamily="18" charset="0"/>
              </a:rPr>
              <a:t>Designation: Assistant Professor</a:t>
            </a:r>
            <a:endParaRPr lang="en-US" sz="3200" b="1" dirty="0">
              <a:latin typeface="Times New Roman" pitchFamily="18" charset="0"/>
              <a:cs typeface="Times New Roman" pitchFamily="18" charset="0"/>
            </a:endParaRPr>
          </a:p>
        </p:txBody>
      </p:sp>
      <p:sp>
        <p:nvSpPr>
          <p:cNvPr id="6" name="Title 1"/>
          <p:cNvSpPr txBox="1">
            <a:spLocks/>
          </p:cNvSpPr>
          <p:nvPr/>
        </p:nvSpPr>
        <p:spPr>
          <a:xfrm>
            <a:off x="214744"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0" y="6040581"/>
            <a:ext cx="12191999"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Department of Computer Science &amp; Engineering</a:t>
            </a: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xmlns="" id="{71EBFC90-3267-4BE7-8369-7BCBE8EFA191}"/>
              </a:ext>
            </a:extLst>
          </p:cNvPr>
          <p:cNvSpPr txBox="1"/>
          <p:nvPr/>
        </p:nvSpPr>
        <p:spPr>
          <a:xfrm>
            <a:off x="1882066" y="230819"/>
            <a:ext cx="7226423" cy="584775"/>
          </a:xfrm>
          <a:prstGeom prst="rect">
            <a:avLst/>
          </a:prstGeom>
          <a:noFill/>
        </p:spPr>
        <p:txBody>
          <a:bodyPr wrap="square" rtlCol="0">
            <a:spAutoFit/>
          </a:bodyPr>
          <a:lstStyle/>
          <a:p>
            <a:r>
              <a:rPr lang="en-IN" sz="3200" b="1" dirty="0">
                <a:effectLst/>
                <a:latin typeface="Times New Roman" panose="02020603050405020304" pitchFamily="18" charset="0"/>
                <a:cs typeface="Times New Roman" panose="02020603050405020304" pitchFamily="18" charset="0"/>
              </a:rPr>
              <a:t>          COVID-19 Future Forecasting</a:t>
            </a:r>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8B6B222A-2EF9-46AA-B999-5211DA5390DB}"/>
              </a:ext>
            </a:extLst>
          </p:cNvPr>
          <p:cNvSpPr txBox="1"/>
          <p:nvPr/>
        </p:nvSpPr>
        <p:spPr>
          <a:xfrm>
            <a:off x="790113" y="1535837"/>
            <a:ext cx="9845336" cy="3385542"/>
          </a:xfrm>
          <a:prstGeom prst="rect">
            <a:avLst/>
          </a:prstGeom>
          <a:noFill/>
        </p:spPr>
        <p:txBody>
          <a:bodyPr wrap="square" rtlCol="0">
            <a:spAutoFit/>
          </a:bodyPr>
          <a:lstStyle/>
          <a:p>
            <a:r>
              <a:rPr lang="en-US" sz="2800" u="sng" dirty="0"/>
              <a:t>ABSTRACT:</a:t>
            </a:r>
          </a:p>
          <a:p>
            <a:endParaRPr lang="en-US" sz="2400" dirty="0"/>
          </a:p>
          <a:p>
            <a:r>
              <a:rPr lang="en-US" dirty="0">
                <a:effectLst/>
                <a:latin typeface="Arial" panose="020B0604020202020204" pitchFamily="34" charset="0"/>
              </a:rPr>
              <a:t>Machine learning (ML) based forecasting mechanisms have proved their significance to anticipate outcomes to improve the decision making on the future course of actions. The ML models have been used in many application domains which needed the identification and prioritization of adverse factors for a threat. Several prediction methods are being popularly used to handle forecasting problems. This Project demonstrates the capability of ML models to forecast the number of upcoming patients affected by COVID-19 which is presently considered as a potential threat to mankind.. Three types of predictions can be made such as the number of newly infected cases, the number of deaths, and the number of recoveries in the next 10 days. By Using the resultant of the data we are going forecast the COVID-19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982412"/>
          </a:xfrm>
        </p:spPr>
        <p:txBody>
          <a:bodyPr>
            <a:normAutofit fontScale="90000"/>
          </a:bodyPr>
          <a:lstStyle/>
          <a:p>
            <a:pPr algn="ctr"/>
            <a:r>
              <a:rPr lang="en-IN" sz="4000" b="1" dirty="0">
                <a:latin typeface="Times New Roman" pitchFamily="18" charset="0"/>
                <a:cs typeface="Times New Roman" pitchFamily="18" charset="0"/>
              </a:rPr>
              <a:t>Dataset</a:t>
            </a:r>
            <a:r>
              <a:rPr lang="en-IN" dirty="0"/>
              <a:t/>
            </a:r>
            <a:br>
              <a:rPr lang="en-IN" dirty="0"/>
            </a:br>
            <a:endParaRPr lang="en-IN" dirty="0"/>
          </a:p>
        </p:txBody>
      </p:sp>
      <p:sp>
        <p:nvSpPr>
          <p:cNvPr id="6" name="Content Placeholder 5"/>
          <p:cNvSpPr>
            <a:spLocks noGrp="1"/>
          </p:cNvSpPr>
          <p:nvPr>
            <p:ph idx="1"/>
          </p:nvPr>
        </p:nvSpPr>
        <p:spPr>
          <a:xfrm>
            <a:off x="779755" y="1053217"/>
            <a:ext cx="10515600" cy="5067254"/>
          </a:xfrm>
        </p:spPr>
        <p:txBody>
          <a:bodyPr/>
          <a:lstStyle/>
          <a:p>
            <a:pPr marL="0" indent="0">
              <a:buNone/>
            </a:pPr>
            <a:r>
              <a:rPr lang="en-IN" sz="2400" b="1" u="sng" dirty="0"/>
              <a:t>Dataset Description:</a:t>
            </a:r>
          </a:p>
          <a:p>
            <a:pPr marL="0" indent="0">
              <a:buNone/>
            </a:pPr>
            <a:r>
              <a:rPr lang="en-IN" sz="1800" dirty="0"/>
              <a:t>This dataset has daily level information on the number of affected cases, deaths and recovery from 2019 novel </a:t>
            </a:r>
            <a:r>
              <a:rPr lang="en-IN" sz="1800" dirty="0" smtClean="0"/>
              <a:t>coronavirus</a:t>
            </a:r>
          </a:p>
          <a:p>
            <a:pPr marL="0" indent="0">
              <a:buNone/>
            </a:pPr>
            <a:r>
              <a:rPr lang="en-IN" sz="1800" dirty="0" smtClean="0"/>
              <a:t>We have three </a:t>
            </a:r>
            <a:r>
              <a:rPr lang="en-IN" sz="1800" dirty="0" err="1" smtClean="0"/>
              <a:t>Datsets</a:t>
            </a:r>
            <a:r>
              <a:rPr lang="en-IN" sz="1800" dirty="0" smtClean="0"/>
              <a:t> of Deaths, Recoveries and Confirmed time series.</a:t>
            </a:r>
            <a:endParaRPr lang="en-IN" sz="2400" dirty="0"/>
          </a:p>
          <a:p>
            <a:pPr marL="0" indent="0">
              <a:buNone/>
            </a:pP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3812095118"/>
              </p:ext>
            </p:extLst>
          </p:nvPr>
        </p:nvGraphicFramePr>
        <p:xfrm>
          <a:off x="767856" y="2485623"/>
          <a:ext cx="8265110" cy="2771264"/>
        </p:xfrm>
        <a:graphic>
          <a:graphicData uri="http://schemas.openxmlformats.org/drawingml/2006/table">
            <a:tbl>
              <a:tblPr firstRow="1" bandRow="1">
                <a:tableStyleId>{5C22544A-7EE6-4342-B048-85BDC9FD1C3A}</a:tableStyleId>
              </a:tblPr>
              <a:tblGrid>
                <a:gridCol w="2729662">
                  <a:extLst>
                    <a:ext uri="{9D8B030D-6E8A-4147-A177-3AD203B41FA5}">
                      <a16:colId xmlns:a16="http://schemas.microsoft.com/office/drawing/2014/main" xmlns="" val="20000"/>
                    </a:ext>
                  </a:extLst>
                </a:gridCol>
                <a:gridCol w="5535448">
                  <a:extLst>
                    <a:ext uri="{9D8B030D-6E8A-4147-A177-3AD203B41FA5}">
                      <a16:colId xmlns:a16="http://schemas.microsoft.com/office/drawing/2014/main" xmlns="" val="20001"/>
                    </a:ext>
                  </a:extLst>
                </a:gridCol>
              </a:tblGrid>
              <a:tr h="476518">
                <a:tc>
                  <a:txBody>
                    <a:bodyPr/>
                    <a:lstStyle/>
                    <a:p>
                      <a:r>
                        <a:rPr lang="en-IN" dirty="0"/>
                        <a:t>Attribute</a:t>
                      </a:r>
                    </a:p>
                  </a:txBody>
                  <a:tcPr/>
                </a:tc>
                <a:tc>
                  <a:txBody>
                    <a:bodyPr/>
                    <a:lstStyle/>
                    <a:p>
                      <a:r>
                        <a:rPr lang="en-IN" dirty="0"/>
                        <a:t>Description</a:t>
                      </a:r>
                    </a:p>
                  </a:txBody>
                  <a:tcPr/>
                </a:tc>
                <a:extLst>
                  <a:ext uri="{0D108BD9-81ED-4DB2-BD59-A6C34878D82A}">
                    <a16:rowId xmlns:a16="http://schemas.microsoft.com/office/drawing/2014/main" xmlns="" val="10000"/>
                  </a:ext>
                </a:extLst>
              </a:tr>
              <a:tr h="318506">
                <a:tc>
                  <a:txBody>
                    <a:bodyPr/>
                    <a:lstStyle/>
                    <a:p>
                      <a:r>
                        <a:rPr lang="en-IN" dirty="0" smtClean="0"/>
                        <a:t>Province/State</a:t>
                      </a:r>
                      <a:endParaRPr lang="en-IN" dirty="0"/>
                    </a:p>
                  </a:txBody>
                  <a:tcPr/>
                </a:tc>
                <a:tc>
                  <a:txBody>
                    <a:bodyPr/>
                    <a:lstStyle/>
                    <a:p>
                      <a:r>
                        <a:rPr lang="en-IN" dirty="0" smtClean="0"/>
                        <a:t>Name</a:t>
                      </a:r>
                      <a:r>
                        <a:rPr lang="en-IN" baseline="0" dirty="0" smtClean="0"/>
                        <a:t> of State</a:t>
                      </a:r>
                      <a:endParaRPr lang="en-IN" dirty="0"/>
                    </a:p>
                  </a:txBody>
                  <a:tcPr/>
                </a:tc>
                <a:extLst>
                  <a:ext uri="{0D108BD9-81ED-4DB2-BD59-A6C34878D82A}">
                    <a16:rowId xmlns:a16="http://schemas.microsoft.com/office/drawing/2014/main" xmlns="" val="10001"/>
                  </a:ext>
                </a:extLst>
              </a:tr>
              <a:tr h="318506">
                <a:tc>
                  <a:txBody>
                    <a:bodyPr/>
                    <a:lstStyle/>
                    <a:p>
                      <a:r>
                        <a:rPr lang="en-IN" dirty="0" smtClean="0"/>
                        <a:t>Country</a:t>
                      </a:r>
                      <a:endParaRPr lang="en-IN" dirty="0"/>
                    </a:p>
                  </a:txBody>
                  <a:tcPr/>
                </a:tc>
                <a:tc>
                  <a:txBody>
                    <a:bodyPr/>
                    <a:lstStyle/>
                    <a:p>
                      <a:r>
                        <a:rPr lang="en-IN" dirty="0" smtClean="0"/>
                        <a:t>Name</a:t>
                      </a:r>
                      <a:r>
                        <a:rPr lang="en-IN" baseline="0" dirty="0" smtClean="0"/>
                        <a:t> of Country</a:t>
                      </a:r>
                      <a:endParaRPr lang="en-IN" dirty="0"/>
                    </a:p>
                  </a:txBody>
                  <a:tcPr/>
                </a:tc>
                <a:extLst>
                  <a:ext uri="{0D108BD9-81ED-4DB2-BD59-A6C34878D82A}">
                    <a16:rowId xmlns:a16="http://schemas.microsoft.com/office/drawing/2014/main" xmlns="" val="10002"/>
                  </a:ext>
                </a:extLst>
              </a:tr>
              <a:tr h="318506">
                <a:tc>
                  <a:txBody>
                    <a:bodyPr/>
                    <a:lstStyle/>
                    <a:p>
                      <a:r>
                        <a:rPr lang="en-IN" dirty="0" smtClean="0"/>
                        <a:t>Latitude</a:t>
                      </a:r>
                      <a:endParaRPr lang="en-IN" dirty="0"/>
                    </a:p>
                  </a:txBody>
                  <a:tcPr/>
                </a:tc>
                <a:tc>
                  <a:txBody>
                    <a:bodyPr/>
                    <a:lstStyle/>
                    <a:p>
                      <a:r>
                        <a:rPr lang="en-IN" dirty="0" smtClean="0"/>
                        <a:t>Degree</a:t>
                      </a:r>
                      <a:r>
                        <a:rPr lang="en-IN" baseline="0" dirty="0" smtClean="0"/>
                        <a:t> of Latitude</a:t>
                      </a:r>
                      <a:endParaRPr lang="en-IN" dirty="0"/>
                    </a:p>
                  </a:txBody>
                  <a:tcPr/>
                </a:tc>
                <a:extLst>
                  <a:ext uri="{0D108BD9-81ED-4DB2-BD59-A6C34878D82A}">
                    <a16:rowId xmlns:a16="http://schemas.microsoft.com/office/drawing/2014/main" xmlns="" val="10003"/>
                  </a:ext>
                </a:extLst>
              </a:tr>
              <a:tr h="486821">
                <a:tc>
                  <a:txBody>
                    <a:bodyPr/>
                    <a:lstStyle/>
                    <a:p>
                      <a:r>
                        <a:rPr lang="en-IN" dirty="0" smtClean="0"/>
                        <a:t>Longitude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Degree</a:t>
                      </a:r>
                      <a:r>
                        <a:rPr lang="en-IN" baseline="0" dirty="0" smtClean="0"/>
                        <a:t> of Longitude</a:t>
                      </a:r>
                      <a:endParaRPr lang="en-IN" dirty="0" smtClean="0"/>
                    </a:p>
                    <a:p>
                      <a:endParaRPr lang="en-IN" dirty="0"/>
                    </a:p>
                  </a:txBody>
                  <a:tcPr/>
                </a:tc>
                <a:extLst>
                  <a:ext uri="{0D108BD9-81ED-4DB2-BD59-A6C34878D82A}">
                    <a16:rowId xmlns:a16="http://schemas.microsoft.com/office/drawing/2014/main" xmlns="" val="10004"/>
                  </a:ext>
                </a:extLst>
              </a:tr>
              <a:tr h="557386">
                <a:tc>
                  <a:txBody>
                    <a:bodyPr/>
                    <a:lstStyle/>
                    <a:p>
                      <a:r>
                        <a:rPr lang="en-IN" dirty="0" smtClean="0"/>
                        <a:t>Dates</a:t>
                      </a:r>
                      <a:endParaRPr lang="en-IN" dirty="0"/>
                    </a:p>
                  </a:txBody>
                  <a:tcPr/>
                </a:tc>
                <a:tc>
                  <a:txBody>
                    <a:bodyPr/>
                    <a:lstStyle/>
                    <a:p>
                      <a:r>
                        <a:rPr lang="en-IN" dirty="0" smtClean="0"/>
                        <a:t>Timeseries</a:t>
                      </a:r>
                      <a:r>
                        <a:rPr lang="en-IN" baseline="0" dirty="0" smtClean="0"/>
                        <a:t> Dates</a:t>
                      </a:r>
                      <a:endParaRPr lang="en-IN" dirty="0"/>
                    </a:p>
                  </a:txBody>
                  <a:tcPr/>
                </a:tc>
                <a:extLst>
                  <a:ext uri="{0D108BD9-81ED-4DB2-BD59-A6C34878D82A}">
                    <a16:rowId xmlns:a16="http://schemas.microsoft.com/office/drawing/2014/main" xmlns="" val="10005"/>
                  </a:ext>
                </a:extLst>
              </a:tr>
            </a:tbl>
          </a:graphicData>
        </a:graphic>
      </p:graphicFrame>
      <p:sp>
        <p:nvSpPr>
          <p:cNvPr id="8" name="Rectangle 7">
            <a:extLst>
              <a:ext uri="{FF2B5EF4-FFF2-40B4-BE49-F238E27FC236}">
                <a16:creationId xmlns:a16="http://schemas.microsoft.com/office/drawing/2014/main" xmlns="" id="{8861E42E-58ED-4511-A7C3-7857DFEE412E}"/>
              </a:ext>
            </a:extLst>
          </p:cNvPr>
          <p:cNvSpPr/>
          <p:nvPr/>
        </p:nvSpPr>
        <p:spPr>
          <a:xfrm>
            <a:off x="0" y="996665"/>
            <a:ext cx="12192000" cy="45719"/>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9" name="Picture 4">
            <a:extLst>
              <a:ext uri="{FF2B5EF4-FFF2-40B4-BE49-F238E27FC236}">
                <a16:creationId xmlns:a16="http://schemas.microsoft.com/office/drawing/2014/main" xmlns="" id="{7B25F293-5E7D-4AD4-8939-CD9F95DAB6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7931" y="34263"/>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xmlns="" id="{EB30C86C-2744-4441-92DF-2296DC7A3B03}"/>
              </a:ext>
            </a:extLst>
          </p:cNvPr>
          <p:cNvSpPr/>
          <p:nvPr/>
        </p:nvSpPr>
        <p:spPr>
          <a:xfrm>
            <a:off x="0" y="6580910"/>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11" name="TextBox 10">
            <a:extLst>
              <a:ext uri="{FF2B5EF4-FFF2-40B4-BE49-F238E27FC236}">
                <a16:creationId xmlns:a16="http://schemas.microsoft.com/office/drawing/2014/main" xmlns="" id="{7A073340-1F80-4224-92F1-2056014EB4B9}"/>
              </a:ext>
            </a:extLst>
          </p:cNvPr>
          <p:cNvSpPr txBox="1"/>
          <p:nvPr/>
        </p:nvSpPr>
        <p:spPr>
          <a:xfrm>
            <a:off x="1882067" y="6166024"/>
            <a:ext cx="6902387" cy="400110"/>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26328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xmlns="" id="{F3BE8CD0-8CFC-4DBF-9B76-DE2CED919A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7903" y="1147264"/>
            <a:ext cx="4719649" cy="5029700"/>
          </a:xfrm>
        </p:spPr>
      </p:pic>
      <p:sp>
        <p:nvSpPr>
          <p:cNvPr id="10" name="TextBox 9">
            <a:extLst>
              <a:ext uri="{FF2B5EF4-FFF2-40B4-BE49-F238E27FC236}">
                <a16:creationId xmlns:a16="http://schemas.microsoft.com/office/drawing/2014/main" xmlns="" id="{AB840ED5-AC65-44BB-9427-B8618F787174}"/>
              </a:ext>
            </a:extLst>
          </p:cNvPr>
          <p:cNvSpPr txBox="1"/>
          <p:nvPr/>
        </p:nvSpPr>
        <p:spPr>
          <a:xfrm>
            <a:off x="798990" y="230819"/>
            <a:ext cx="9570127" cy="584775"/>
          </a:xfrm>
          <a:prstGeom prst="rect">
            <a:avLst/>
          </a:prstGeom>
          <a:noFill/>
        </p:spPr>
        <p:txBody>
          <a:bodyPr wrap="square" rtlCol="0">
            <a:spAutoFit/>
          </a:bodyPr>
          <a:lstStyle/>
          <a:p>
            <a:r>
              <a:rPr lang="en-US" sz="3200" dirty="0"/>
              <a:t>                                        </a:t>
            </a:r>
            <a:r>
              <a:rPr lang="en-US" sz="3200" dirty="0">
                <a:latin typeface="Times New Roman" panose="02020603050405020304" pitchFamily="18" charset="0"/>
                <a:cs typeface="Times New Roman" panose="02020603050405020304" pitchFamily="18" charset="0"/>
              </a:rPr>
              <a:t>FLOW CHART</a:t>
            </a:r>
            <a:endParaRPr lang="en-IN" sz="32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E7B38DBF-D73E-4ACC-ACE7-7D968EB46C44}"/>
              </a:ext>
            </a:extLst>
          </p:cNvPr>
          <p:cNvSpPr/>
          <p:nvPr/>
        </p:nvSpPr>
        <p:spPr>
          <a:xfrm>
            <a:off x="0" y="6580910"/>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5" name="Picture 4">
            <a:extLst>
              <a:ext uri="{FF2B5EF4-FFF2-40B4-BE49-F238E27FC236}">
                <a16:creationId xmlns:a16="http://schemas.microsoft.com/office/drawing/2014/main" xmlns="" id="{2451D485-AD23-49E0-A38B-B9DF55A5DC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xmlns="" id="{E83574E4-237C-4907-9AC6-9D0FB328C23D}"/>
              </a:ext>
            </a:extLst>
          </p:cNvPr>
          <p:cNvSpPr/>
          <p:nvPr/>
        </p:nvSpPr>
        <p:spPr>
          <a:xfrm>
            <a:off x="0" y="929478"/>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8713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6E1D9FD-E375-436D-9759-A9F2AB89969D}"/>
              </a:ext>
            </a:extLst>
          </p:cNvPr>
          <p:cNvSpPr/>
          <p:nvPr/>
        </p:nvSpPr>
        <p:spPr>
          <a:xfrm>
            <a:off x="0" y="929478"/>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3" name="Picture 4">
            <a:extLst>
              <a:ext uri="{FF2B5EF4-FFF2-40B4-BE49-F238E27FC236}">
                <a16:creationId xmlns:a16="http://schemas.microsoft.com/office/drawing/2014/main" xmlns="" id="{2A448E97-14AF-4A87-850E-E2304ABD40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xmlns="" id="{DDAC8AE7-E712-4337-B936-49754BFA6966}"/>
              </a:ext>
            </a:extLst>
          </p:cNvPr>
          <p:cNvSpPr/>
          <p:nvPr/>
        </p:nvSpPr>
        <p:spPr>
          <a:xfrm>
            <a:off x="0" y="6580910"/>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6" name="TextBox 5">
            <a:extLst>
              <a:ext uri="{FF2B5EF4-FFF2-40B4-BE49-F238E27FC236}">
                <a16:creationId xmlns:a16="http://schemas.microsoft.com/office/drawing/2014/main" xmlns="" id="{F55160E9-FFDF-495C-BDC8-FD95CBD6748B}"/>
              </a:ext>
            </a:extLst>
          </p:cNvPr>
          <p:cNvSpPr txBox="1"/>
          <p:nvPr/>
        </p:nvSpPr>
        <p:spPr>
          <a:xfrm>
            <a:off x="3533313" y="244559"/>
            <a:ext cx="4412202" cy="584775"/>
          </a:xfrm>
          <a:prstGeom prst="rect">
            <a:avLst/>
          </a:prstGeom>
          <a:noFill/>
        </p:spPr>
        <p:txBody>
          <a:bodyPr wrap="square" rtlCol="0">
            <a:spAutoFit/>
          </a:bodyPr>
          <a:lstStyle/>
          <a:p>
            <a:r>
              <a:rPr lang="en-IN" sz="3200" dirty="0"/>
              <a:t>      </a:t>
            </a:r>
            <a:r>
              <a:rPr lang="en-IN" sz="3200" b="1" dirty="0">
                <a:latin typeface="Times New Roman" panose="02020603050405020304" pitchFamily="18" charset="0"/>
                <a:cs typeface="Times New Roman" panose="02020603050405020304" pitchFamily="18" charset="0"/>
              </a:rPr>
              <a:t>Technology Stack</a:t>
            </a:r>
          </a:p>
        </p:txBody>
      </p:sp>
      <p:sp>
        <p:nvSpPr>
          <p:cNvPr id="8" name="TextBox 7">
            <a:extLst>
              <a:ext uri="{FF2B5EF4-FFF2-40B4-BE49-F238E27FC236}">
                <a16:creationId xmlns:a16="http://schemas.microsoft.com/office/drawing/2014/main" xmlns="" id="{A710D29B-2F0B-41A0-92C2-90363F475F40}"/>
              </a:ext>
            </a:extLst>
          </p:cNvPr>
          <p:cNvSpPr txBox="1"/>
          <p:nvPr/>
        </p:nvSpPr>
        <p:spPr>
          <a:xfrm>
            <a:off x="1038687" y="1386116"/>
            <a:ext cx="8109751" cy="1569660"/>
          </a:xfrm>
          <a:prstGeom prst="rect">
            <a:avLst/>
          </a:prstGeom>
          <a:noFill/>
        </p:spPr>
        <p:txBody>
          <a:bodyPr wrap="square">
            <a:spAutoFit/>
          </a:bodyPr>
          <a:lstStyle/>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supervised Machine Learning </a:t>
            </a:r>
          </a:p>
          <a:p>
            <a:pPr marL="285750" indent="-285750">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Python Language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2005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E841F5-7D1C-4FE9-B035-437DB98131D2}"/>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System Requirements</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E07B81B-EED0-4EC1-86F7-F18C62971375}"/>
              </a:ext>
            </a:extLst>
          </p:cNvPr>
          <p:cNvSpPr>
            <a:spLocks noGrp="1"/>
          </p:cNvSpPr>
          <p:nvPr>
            <p:ph idx="1"/>
          </p:nvPr>
        </p:nvSpPr>
        <p:spPr/>
        <p:txBody>
          <a:bodyPr>
            <a:normAutofit/>
          </a:bodyPr>
          <a:lstStyle/>
          <a:p>
            <a:pPr marL="0" indent="0">
              <a:buNone/>
            </a:pPr>
            <a:r>
              <a:rPr lang="en-US" sz="2000" dirty="0"/>
              <a:t>Hardware Specification:</a:t>
            </a:r>
          </a:p>
          <a:p>
            <a:r>
              <a:rPr lang="en-US" sz="2000" dirty="0"/>
              <a:t>Operating System: Windows 10</a:t>
            </a:r>
          </a:p>
          <a:p>
            <a:r>
              <a:rPr lang="en-US" sz="2000" dirty="0"/>
              <a:t>Processor: Intel Core i3</a:t>
            </a:r>
          </a:p>
          <a:p>
            <a:r>
              <a:rPr lang="en-US" sz="2000" dirty="0"/>
              <a:t>Memory: 2GB(RAM)</a:t>
            </a:r>
          </a:p>
          <a:p>
            <a:pPr marL="0" indent="0">
              <a:buNone/>
            </a:pPr>
            <a:endParaRPr lang="en-US" sz="2000" dirty="0"/>
          </a:p>
          <a:p>
            <a:pPr marL="0" indent="0">
              <a:buNone/>
            </a:pPr>
            <a:r>
              <a:rPr lang="en-US" sz="2000" dirty="0"/>
              <a:t>Software Specification:</a:t>
            </a:r>
          </a:p>
          <a:p>
            <a:r>
              <a:rPr lang="en-US" sz="1800" dirty="0"/>
              <a:t> Machine Learning</a:t>
            </a:r>
          </a:p>
          <a:p>
            <a:r>
              <a:rPr lang="en-US" sz="1800" dirty="0"/>
              <a:t>Python</a:t>
            </a:r>
          </a:p>
        </p:txBody>
      </p:sp>
      <p:sp>
        <p:nvSpPr>
          <p:cNvPr id="4" name="Rectangle 3">
            <a:extLst>
              <a:ext uri="{FF2B5EF4-FFF2-40B4-BE49-F238E27FC236}">
                <a16:creationId xmlns:a16="http://schemas.microsoft.com/office/drawing/2014/main" xmlns="" id="{3341C81E-D0FD-4F98-BF45-ECF00D1AC532}"/>
              </a:ext>
            </a:extLst>
          </p:cNvPr>
          <p:cNvSpPr/>
          <p:nvPr/>
        </p:nvSpPr>
        <p:spPr>
          <a:xfrm>
            <a:off x="0" y="1047565"/>
            <a:ext cx="12192000" cy="62144"/>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CE3D30C4-A05C-4840-9DAC-53DA316425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7931" y="34263"/>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xmlns="" id="{2175F98F-E7A5-4030-B326-C27427EA9C0B}"/>
              </a:ext>
            </a:extLst>
          </p:cNvPr>
          <p:cNvSpPr/>
          <p:nvPr/>
        </p:nvSpPr>
        <p:spPr>
          <a:xfrm>
            <a:off x="0" y="6580910"/>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Tree>
    <p:extLst>
      <p:ext uri="{BB962C8B-B14F-4D97-AF65-F5344CB8AC3E}">
        <p14:creationId xmlns:p14="http://schemas.microsoft.com/office/powerpoint/2010/main" val="489269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969" y="195309"/>
            <a:ext cx="12081769" cy="634355"/>
          </a:xfrm>
        </p:spPr>
        <p:txBody>
          <a:bodyPr>
            <a:normAutofit fontScale="90000"/>
          </a:bodyPr>
          <a:lstStyle/>
          <a:p>
            <a:pPr algn="ctr"/>
            <a:r>
              <a:rPr lang="en-IN" dirty="0">
                <a:latin typeface="Times New Roman" pitchFamily="18" charset="0"/>
                <a:cs typeface="Times New Roman" pitchFamily="18" charset="0"/>
              </a:rPr>
              <a:t>   </a:t>
            </a:r>
            <a:r>
              <a:rPr lang="en-IN" b="1" dirty="0">
                <a:latin typeface="Times New Roman" pitchFamily="18" charset="0"/>
                <a:cs typeface="Times New Roman" pitchFamily="18" charset="0"/>
              </a:rPr>
              <a:t>Timeline</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157727241"/>
              </p:ext>
            </p:extLst>
          </p:nvPr>
        </p:nvGraphicFramePr>
        <p:xfrm>
          <a:off x="861134" y="1615736"/>
          <a:ext cx="10492666" cy="4248679"/>
        </p:xfrm>
        <a:graphic>
          <a:graphicData uri="http://schemas.openxmlformats.org/drawingml/2006/table">
            <a:tbl>
              <a:tblPr firstRow="1" bandRow="1">
                <a:tableStyleId>{C083E6E3-FA7D-4D7B-A595-EF9225AFEA82}</a:tableStyleId>
              </a:tblPr>
              <a:tblGrid>
                <a:gridCol w="1937673">
                  <a:extLst>
                    <a:ext uri="{9D8B030D-6E8A-4147-A177-3AD203B41FA5}">
                      <a16:colId xmlns:a16="http://schemas.microsoft.com/office/drawing/2014/main" xmlns="" val="20000"/>
                    </a:ext>
                  </a:extLst>
                </a:gridCol>
                <a:gridCol w="8554993">
                  <a:extLst>
                    <a:ext uri="{9D8B030D-6E8A-4147-A177-3AD203B41FA5}">
                      <a16:colId xmlns:a16="http://schemas.microsoft.com/office/drawing/2014/main" xmlns="" val="20001"/>
                    </a:ext>
                  </a:extLst>
                </a:gridCol>
              </a:tblGrid>
              <a:tr h="802764">
                <a:tc>
                  <a:txBody>
                    <a:bodyPr/>
                    <a:lstStyle/>
                    <a:p>
                      <a:pPr>
                        <a:lnSpc>
                          <a:spcPct val="100000"/>
                        </a:lnSpc>
                        <a:spcBef>
                          <a:spcPts val="5"/>
                        </a:spcBef>
                      </a:pPr>
                      <a:endParaRPr sz="2600" dirty="0">
                        <a:latin typeface="Times New Roman"/>
                        <a:cs typeface="Times New Roman"/>
                      </a:endParaRPr>
                    </a:p>
                    <a:p>
                      <a:pPr algn="ctr">
                        <a:lnSpc>
                          <a:spcPct val="100000"/>
                        </a:lnSpc>
                      </a:pPr>
                      <a:r>
                        <a:rPr sz="2000" b="1" spc="-5" dirty="0">
                          <a:latin typeface="Lato"/>
                          <a:cs typeface="Lato"/>
                        </a:rPr>
                        <a:t>Review</a:t>
                      </a:r>
                      <a:r>
                        <a:rPr sz="2000" b="1" spc="-110" dirty="0">
                          <a:latin typeface="Lato"/>
                          <a:cs typeface="Lato"/>
                        </a:rPr>
                        <a:t> </a:t>
                      </a:r>
                      <a:r>
                        <a:rPr sz="2000" b="1" dirty="0">
                          <a:latin typeface="Lato"/>
                          <a:cs typeface="Lato"/>
                        </a:rPr>
                        <a:t>0</a:t>
                      </a:r>
                      <a:endParaRPr sz="2000" dirty="0">
                        <a:latin typeface="Lato"/>
                        <a:cs typeface="Lato"/>
                      </a:endParaRPr>
                    </a:p>
                  </a:txBody>
                  <a:tcPr marL="0" marR="0" marT="635" marB="0"/>
                </a:tc>
                <a:tc>
                  <a:txBody>
                    <a:bodyPr/>
                    <a:lstStyle/>
                    <a:p>
                      <a:pPr marL="542290" indent="-382270" algn="just">
                        <a:lnSpc>
                          <a:spcPct val="100000"/>
                        </a:lnSpc>
                        <a:spcBef>
                          <a:spcPts val="595"/>
                        </a:spcBef>
                        <a:buFont typeface="Arial"/>
                        <a:buChar char="●"/>
                        <a:tabLst>
                          <a:tab pos="542290" algn="l"/>
                          <a:tab pos="542925" algn="l"/>
                        </a:tabLst>
                      </a:pPr>
                      <a:r>
                        <a:rPr sz="2000" b="0" spc="5" dirty="0">
                          <a:latin typeface="Lato"/>
                          <a:cs typeface="Lato"/>
                        </a:rPr>
                        <a:t>Identifying </a:t>
                      </a:r>
                      <a:r>
                        <a:rPr lang="en-IN" sz="2000" b="0" spc="0" dirty="0">
                          <a:latin typeface="Lato"/>
                          <a:cs typeface="Lato"/>
                        </a:rPr>
                        <a:t>Problem</a:t>
                      </a:r>
                      <a:r>
                        <a:rPr lang="en-IN" sz="2000" b="0" spc="0" baseline="0" dirty="0">
                          <a:latin typeface="Lato"/>
                          <a:cs typeface="Lato"/>
                        </a:rPr>
                        <a:t> Statement</a:t>
                      </a:r>
                      <a:endParaRPr sz="2000" b="0" dirty="0">
                        <a:latin typeface="Lato"/>
                        <a:cs typeface="Lato"/>
                      </a:endParaRPr>
                    </a:p>
                    <a:p>
                      <a:pPr marL="542290" indent="-382270" algn="just">
                        <a:lnSpc>
                          <a:spcPct val="100000"/>
                        </a:lnSpc>
                        <a:buFont typeface="Arial"/>
                        <a:buChar char="●"/>
                        <a:tabLst>
                          <a:tab pos="542290" algn="l"/>
                          <a:tab pos="542925" algn="l"/>
                        </a:tabLst>
                      </a:pPr>
                      <a:r>
                        <a:rPr sz="2000" b="0" spc="10" dirty="0">
                          <a:latin typeface="Lato"/>
                          <a:cs typeface="Lato"/>
                        </a:rPr>
                        <a:t>Requirements </a:t>
                      </a:r>
                      <a:r>
                        <a:rPr sz="2000" b="0" spc="-20" dirty="0">
                          <a:latin typeface="Lato"/>
                          <a:cs typeface="Lato"/>
                        </a:rPr>
                        <a:t>&amp;</a:t>
                      </a:r>
                      <a:r>
                        <a:rPr sz="2000" b="0" spc="-275" dirty="0">
                          <a:latin typeface="Lato"/>
                          <a:cs typeface="Lato"/>
                        </a:rPr>
                        <a:t> </a:t>
                      </a:r>
                      <a:r>
                        <a:rPr sz="2000" b="0" spc="-5" dirty="0">
                          <a:latin typeface="Lato"/>
                          <a:cs typeface="Lato"/>
                        </a:rPr>
                        <a:t>Speciﬁcations</a:t>
                      </a:r>
                      <a:endParaRPr sz="2000" b="0" dirty="0">
                        <a:latin typeface="Lato"/>
                        <a:cs typeface="Lato"/>
                      </a:endParaRPr>
                    </a:p>
                  </a:txBody>
                  <a:tcPr marL="0" marR="0" marT="75565" marB="0"/>
                </a:tc>
                <a:extLst>
                  <a:ext uri="{0D108BD9-81ED-4DB2-BD59-A6C34878D82A}">
                    <a16:rowId xmlns:a16="http://schemas.microsoft.com/office/drawing/2014/main" xmlns="" val="10000"/>
                  </a:ext>
                </a:extLst>
              </a:tr>
              <a:tr h="802764">
                <a:tc>
                  <a:txBody>
                    <a:bodyPr/>
                    <a:lstStyle/>
                    <a:p>
                      <a:pPr>
                        <a:lnSpc>
                          <a:spcPct val="100000"/>
                        </a:lnSpc>
                        <a:spcBef>
                          <a:spcPts val="5"/>
                        </a:spcBef>
                      </a:pPr>
                      <a:endParaRPr sz="2600" dirty="0">
                        <a:latin typeface="Times New Roman"/>
                        <a:cs typeface="Times New Roman"/>
                      </a:endParaRPr>
                    </a:p>
                    <a:p>
                      <a:pPr algn="ctr">
                        <a:lnSpc>
                          <a:spcPct val="100000"/>
                        </a:lnSpc>
                      </a:pPr>
                      <a:r>
                        <a:rPr sz="2000" b="1" spc="-5" dirty="0">
                          <a:latin typeface="Lato"/>
                          <a:cs typeface="Lato"/>
                        </a:rPr>
                        <a:t>Review</a:t>
                      </a:r>
                      <a:r>
                        <a:rPr sz="2000" b="1" spc="-110" dirty="0">
                          <a:latin typeface="Lato"/>
                          <a:cs typeface="Lato"/>
                        </a:rPr>
                        <a:t> </a:t>
                      </a:r>
                      <a:r>
                        <a:rPr sz="2000" b="1" dirty="0">
                          <a:latin typeface="Lato"/>
                          <a:cs typeface="Lato"/>
                        </a:rPr>
                        <a:t>1</a:t>
                      </a:r>
                      <a:endParaRPr sz="2000" dirty="0">
                        <a:latin typeface="Lato"/>
                        <a:cs typeface="Lato"/>
                      </a:endParaRPr>
                    </a:p>
                  </a:txBody>
                  <a:tcPr marL="0" marR="0" marT="635" marB="0"/>
                </a:tc>
                <a:tc>
                  <a:txBody>
                    <a:bodyPr/>
                    <a:lstStyle/>
                    <a:p>
                      <a:pPr marL="542290" indent="-382270" algn="just">
                        <a:lnSpc>
                          <a:spcPct val="100000"/>
                        </a:lnSpc>
                        <a:spcBef>
                          <a:spcPts val="595"/>
                        </a:spcBef>
                        <a:buFont typeface="Arial"/>
                        <a:buChar char="●"/>
                        <a:tabLst>
                          <a:tab pos="542290" algn="l"/>
                          <a:tab pos="542925" algn="l"/>
                        </a:tabLst>
                      </a:pPr>
                      <a:r>
                        <a:rPr lang="en-IN" sz="2000" spc="10" dirty="0">
                          <a:latin typeface="Lato"/>
                          <a:cs typeface="Lato"/>
                        </a:rPr>
                        <a:t>Exploratory</a:t>
                      </a:r>
                      <a:r>
                        <a:rPr lang="en-IN" sz="2000" spc="10" baseline="0" dirty="0">
                          <a:latin typeface="Lato"/>
                          <a:cs typeface="Lato"/>
                        </a:rPr>
                        <a:t> Data Analysis</a:t>
                      </a:r>
                      <a:endParaRPr sz="2000" dirty="0">
                        <a:latin typeface="Lato"/>
                        <a:cs typeface="Lato"/>
                      </a:endParaRPr>
                    </a:p>
                    <a:p>
                      <a:pPr marL="542290" indent="-382270" algn="just">
                        <a:lnSpc>
                          <a:spcPct val="100000"/>
                        </a:lnSpc>
                        <a:buFont typeface="Arial"/>
                        <a:buChar char="●"/>
                        <a:tabLst>
                          <a:tab pos="542290" algn="l"/>
                          <a:tab pos="542925" algn="l"/>
                        </a:tabLst>
                      </a:pPr>
                      <a:r>
                        <a:rPr lang="en-IN" sz="2000" spc="10" dirty="0">
                          <a:latin typeface="Lato"/>
                          <a:cs typeface="Lato"/>
                        </a:rPr>
                        <a:t>Data </a:t>
                      </a:r>
                      <a:r>
                        <a:rPr lang="en-IN" sz="2000" spc="10" dirty="0" err="1">
                          <a:latin typeface="Lato"/>
                          <a:cs typeface="Lato"/>
                        </a:rPr>
                        <a:t>Preprocessing</a:t>
                      </a:r>
                      <a:endParaRPr sz="2000" dirty="0">
                        <a:latin typeface="Lato"/>
                        <a:cs typeface="Lato"/>
                      </a:endParaRPr>
                    </a:p>
                  </a:txBody>
                  <a:tcPr marL="0" marR="0" marT="75565" marB="0"/>
                </a:tc>
                <a:extLst>
                  <a:ext uri="{0D108BD9-81ED-4DB2-BD59-A6C34878D82A}">
                    <a16:rowId xmlns:a16="http://schemas.microsoft.com/office/drawing/2014/main" xmlns="" val="10001"/>
                  </a:ext>
                </a:extLst>
              </a:tr>
              <a:tr h="1840387">
                <a:tc>
                  <a:txBody>
                    <a:bodyPr/>
                    <a:lstStyle/>
                    <a:p>
                      <a:pPr algn="ctr">
                        <a:lnSpc>
                          <a:spcPct val="100000"/>
                        </a:lnSpc>
                      </a:pPr>
                      <a:endParaRPr lang="en-US" sz="2600" b="0" spc="0" dirty="0">
                        <a:latin typeface="Times New Roman"/>
                        <a:cs typeface="Times New Roman"/>
                      </a:endParaRPr>
                    </a:p>
                    <a:p>
                      <a:pPr algn="ctr">
                        <a:lnSpc>
                          <a:spcPct val="100000"/>
                        </a:lnSpc>
                      </a:pPr>
                      <a:endParaRPr lang="en-IN" sz="2600" b="0" spc="0" dirty="0">
                        <a:latin typeface="Times New Roman"/>
                        <a:cs typeface="Times New Roman"/>
                      </a:endParaRPr>
                    </a:p>
                    <a:p>
                      <a:pPr algn="ctr">
                        <a:lnSpc>
                          <a:spcPct val="100000"/>
                        </a:lnSpc>
                      </a:pPr>
                      <a:r>
                        <a:rPr sz="2000" b="1" spc="-5" dirty="0">
                          <a:latin typeface="Lato"/>
                          <a:cs typeface="Lato"/>
                        </a:rPr>
                        <a:t>Review</a:t>
                      </a:r>
                      <a:r>
                        <a:rPr sz="2000" b="1" spc="-110" dirty="0">
                          <a:latin typeface="Lato"/>
                          <a:cs typeface="Lato"/>
                        </a:rPr>
                        <a:t> </a:t>
                      </a:r>
                      <a:r>
                        <a:rPr sz="2000" b="1" dirty="0">
                          <a:latin typeface="Lato"/>
                          <a:cs typeface="Lato"/>
                        </a:rPr>
                        <a:t>2</a:t>
                      </a:r>
                      <a:endParaRPr sz="2000" dirty="0">
                        <a:latin typeface="Lato"/>
                        <a:cs typeface="Lato"/>
                      </a:endParaRPr>
                    </a:p>
                  </a:txBody>
                  <a:tcPr marL="0" marR="0" marT="635" marB="0"/>
                </a:tc>
                <a:tc>
                  <a:txBody>
                    <a:bodyPr/>
                    <a:lstStyle/>
                    <a:p>
                      <a:pPr marL="502920" indent="-342900" algn="just">
                        <a:lnSpc>
                          <a:spcPct val="100000"/>
                        </a:lnSpc>
                        <a:spcBef>
                          <a:spcPts val="595"/>
                        </a:spcBef>
                        <a:buSzPct val="190000"/>
                        <a:buFont typeface="Arial" panose="020B0604020202020204" pitchFamily="34" charset="0"/>
                        <a:buChar char="•"/>
                        <a:tabLst>
                          <a:tab pos="542290" algn="l"/>
                          <a:tab pos="542925" algn="l"/>
                        </a:tabLst>
                      </a:pPr>
                      <a:endParaRPr lang="en-IN" sz="2000" dirty="0">
                        <a:latin typeface="Lato"/>
                        <a:cs typeface="Lato"/>
                      </a:endParaRPr>
                    </a:p>
                    <a:p>
                      <a:pPr marL="502920" indent="-342900" algn="just">
                        <a:lnSpc>
                          <a:spcPct val="100000"/>
                        </a:lnSpc>
                        <a:spcBef>
                          <a:spcPts val="595"/>
                        </a:spcBef>
                        <a:buSzPct val="190000"/>
                        <a:buFont typeface="Arial" panose="020B0604020202020204" pitchFamily="34" charset="0"/>
                        <a:buChar char="•"/>
                        <a:tabLst>
                          <a:tab pos="542290" algn="l"/>
                          <a:tab pos="542925" algn="l"/>
                        </a:tabLst>
                      </a:pPr>
                      <a:r>
                        <a:rPr lang="en-IN" sz="2000" dirty="0">
                          <a:latin typeface="Lato"/>
                          <a:cs typeface="Lato"/>
                        </a:rPr>
                        <a:t>Regression Models will be used </a:t>
                      </a:r>
                    </a:p>
                    <a:p>
                      <a:pPr marL="502920" indent="-342900" algn="just">
                        <a:lnSpc>
                          <a:spcPct val="100000"/>
                        </a:lnSpc>
                        <a:spcBef>
                          <a:spcPts val="595"/>
                        </a:spcBef>
                        <a:buSzPct val="190000"/>
                        <a:buFont typeface="Arial" panose="020B0604020202020204" pitchFamily="34" charset="0"/>
                        <a:buChar char="•"/>
                        <a:tabLst>
                          <a:tab pos="542290" algn="l"/>
                          <a:tab pos="542925" algn="l"/>
                        </a:tabLst>
                      </a:pPr>
                      <a:r>
                        <a:rPr lang="en-IN" sz="2000" dirty="0">
                          <a:latin typeface="Lato"/>
                          <a:cs typeface="Lato"/>
                        </a:rPr>
                        <a:t>Evaluation</a:t>
                      </a:r>
                      <a:r>
                        <a:rPr lang="en-IN" sz="2000" baseline="0" dirty="0">
                          <a:latin typeface="Lato"/>
                          <a:cs typeface="Lato"/>
                        </a:rPr>
                        <a:t> Parameters</a:t>
                      </a:r>
                      <a:endParaRPr lang="en-IN" sz="2000" dirty="0">
                        <a:latin typeface="Lato"/>
                        <a:cs typeface="Lato"/>
                      </a:endParaRPr>
                    </a:p>
                    <a:p>
                      <a:pPr marL="160020" indent="0" algn="just">
                        <a:lnSpc>
                          <a:spcPct val="100000"/>
                        </a:lnSpc>
                        <a:spcBef>
                          <a:spcPts val="595"/>
                        </a:spcBef>
                        <a:buFont typeface="Arial"/>
                        <a:buNone/>
                        <a:tabLst>
                          <a:tab pos="542290" algn="l"/>
                          <a:tab pos="542925" algn="l"/>
                        </a:tabLst>
                      </a:pPr>
                      <a:endParaRPr lang="en-IN" sz="2000" dirty="0">
                        <a:latin typeface="Lato"/>
                        <a:cs typeface="Lato"/>
                      </a:endParaRPr>
                    </a:p>
                  </a:txBody>
                  <a:tcPr marL="0" marR="0" marT="75565" marB="0"/>
                </a:tc>
                <a:extLst>
                  <a:ext uri="{0D108BD9-81ED-4DB2-BD59-A6C34878D82A}">
                    <a16:rowId xmlns:a16="http://schemas.microsoft.com/office/drawing/2014/main" xmlns="" val="10002"/>
                  </a:ext>
                </a:extLst>
              </a:tr>
              <a:tr h="8027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1" spc="-5" dirty="0">
                          <a:latin typeface="Lato"/>
                          <a:cs typeface="Lato"/>
                        </a:rPr>
                        <a:t>Review</a:t>
                      </a:r>
                      <a:r>
                        <a:rPr lang="en-IN" sz="2000" b="1" spc="-110" dirty="0">
                          <a:latin typeface="Lato"/>
                          <a:cs typeface="Lato"/>
                        </a:rPr>
                        <a:t> </a:t>
                      </a:r>
                      <a:r>
                        <a:rPr lang="en-IN" sz="2000" b="1" dirty="0">
                          <a:latin typeface="Lato"/>
                          <a:cs typeface="Lato"/>
                        </a:rPr>
                        <a:t>3</a:t>
                      </a:r>
                      <a:endParaRPr lang="en-IN" sz="2000" dirty="0">
                        <a:latin typeface="Lato"/>
                        <a:cs typeface="Lato"/>
                      </a:endParaRPr>
                    </a:p>
                    <a:p>
                      <a:pPr algn="ctr">
                        <a:lnSpc>
                          <a:spcPct val="100000"/>
                        </a:lnSpc>
                      </a:pPr>
                      <a:endParaRPr sz="2000" dirty="0">
                        <a:latin typeface="Lato"/>
                        <a:cs typeface="Lato"/>
                      </a:endParaRPr>
                    </a:p>
                  </a:txBody>
                  <a:tcPr marL="0" marR="0" marT="635" marB="0"/>
                </a:tc>
                <a:tc>
                  <a:txBody>
                    <a:bodyPr/>
                    <a:lstStyle/>
                    <a:p>
                      <a:pPr marL="542290" indent="-382270" algn="just">
                        <a:lnSpc>
                          <a:spcPts val="2230"/>
                        </a:lnSpc>
                        <a:spcBef>
                          <a:spcPts val="595"/>
                        </a:spcBef>
                        <a:buFont typeface="Arial"/>
                        <a:buChar char="●"/>
                        <a:tabLst>
                          <a:tab pos="542290" algn="l"/>
                          <a:tab pos="542925" algn="l"/>
                        </a:tabLst>
                      </a:pPr>
                      <a:r>
                        <a:rPr lang="en-IN" sz="2000" spc="10" dirty="0">
                          <a:latin typeface="Lato"/>
                          <a:cs typeface="Lato"/>
                        </a:rPr>
                        <a:t>Results</a:t>
                      </a:r>
                      <a:r>
                        <a:rPr lang="en-IN" sz="2000" spc="-135" dirty="0">
                          <a:latin typeface="Lato"/>
                          <a:cs typeface="Lato"/>
                        </a:rPr>
                        <a:t> </a:t>
                      </a:r>
                      <a:r>
                        <a:rPr lang="en-IN" sz="2000" dirty="0">
                          <a:latin typeface="Lato"/>
                          <a:cs typeface="Lato"/>
                        </a:rPr>
                        <a:t>and </a:t>
                      </a:r>
                      <a:r>
                        <a:rPr lang="en-IN" sz="2000" spc="-130" dirty="0">
                          <a:latin typeface="Lato"/>
                          <a:cs typeface="Lato"/>
                        </a:rPr>
                        <a:t> </a:t>
                      </a:r>
                      <a:r>
                        <a:rPr lang="en-IN" sz="2000" spc="20" dirty="0" smtClean="0">
                          <a:latin typeface="Lato"/>
                          <a:cs typeface="Lato"/>
                        </a:rPr>
                        <a:t>Prediction using </a:t>
                      </a:r>
                      <a:r>
                        <a:rPr lang="en-IN" sz="2000" spc="20" dirty="0" err="1" smtClean="0">
                          <a:latin typeface="Lato"/>
                          <a:cs typeface="Lato"/>
                        </a:rPr>
                        <a:t>Arima</a:t>
                      </a:r>
                      <a:r>
                        <a:rPr lang="en-IN" sz="2000" spc="20" dirty="0" smtClean="0">
                          <a:latin typeface="Lato"/>
                          <a:cs typeface="Lato"/>
                        </a:rPr>
                        <a:t> Model </a:t>
                      </a:r>
                      <a:endParaRPr lang="en-IN" sz="2000" spc="20" dirty="0">
                        <a:latin typeface="Lato"/>
                        <a:cs typeface="Lato"/>
                      </a:endParaRPr>
                    </a:p>
                    <a:p>
                      <a:pPr marL="542290" marR="0" indent="-382270" algn="just" defTabSz="914400" rtl="0" eaLnBrk="1" fontAlgn="auto" latinLnBrk="0" hangingPunct="1">
                        <a:lnSpc>
                          <a:spcPts val="2230"/>
                        </a:lnSpc>
                        <a:spcBef>
                          <a:spcPts val="595"/>
                        </a:spcBef>
                        <a:spcAft>
                          <a:spcPts val="0"/>
                        </a:spcAft>
                        <a:buClrTx/>
                        <a:buSzTx/>
                        <a:buFont typeface="Arial"/>
                        <a:buChar char="●"/>
                        <a:tabLst>
                          <a:tab pos="542290" algn="l"/>
                          <a:tab pos="542925" algn="l"/>
                        </a:tabLst>
                        <a:defRPr/>
                      </a:pPr>
                      <a:r>
                        <a:rPr lang="en-IN" sz="2000" spc="-400" dirty="0">
                          <a:latin typeface="Lato"/>
                          <a:cs typeface="Lato"/>
                        </a:rPr>
                        <a:t> </a:t>
                      </a:r>
                      <a:r>
                        <a:rPr lang="en-IN" sz="2000" spc="15" dirty="0">
                          <a:latin typeface="Lato"/>
                          <a:cs typeface="Lato"/>
                        </a:rPr>
                        <a:t>Project report</a:t>
                      </a:r>
                      <a:endParaRPr lang="en-IN" sz="2000" dirty="0">
                        <a:latin typeface="Lato"/>
                        <a:cs typeface="Lato"/>
                      </a:endParaRPr>
                    </a:p>
                  </a:txBody>
                  <a:tcPr marL="0" marR="0" marT="75565" marB="0"/>
                </a:tc>
                <a:extLst>
                  <a:ext uri="{0D108BD9-81ED-4DB2-BD59-A6C34878D82A}">
                    <a16:rowId xmlns:a16="http://schemas.microsoft.com/office/drawing/2014/main" xmlns="" val="10003"/>
                  </a:ext>
                </a:extLst>
              </a:tr>
            </a:tbl>
          </a:graphicData>
        </a:graphic>
      </p:graphicFrame>
      <p:sp>
        <p:nvSpPr>
          <p:cNvPr id="4" name="Rectangle 3">
            <a:extLst>
              <a:ext uri="{FF2B5EF4-FFF2-40B4-BE49-F238E27FC236}">
                <a16:creationId xmlns:a16="http://schemas.microsoft.com/office/drawing/2014/main" xmlns="" id="{A737DA39-D233-4B2D-84D5-E2F66D9FB163}"/>
              </a:ext>
            </a:extLst>
          </p:cNvPr>
          <p:cNvSpPr/>
          <p:nvPr/>
        </p:nvSpPr>
        <p:spPr>
          <a:xfrm>
            <a:off x="0" y="6580910"/>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5" name="Picture 4">
            <a:extLst>
              <a:ext uri="{FF2B5EF4-FFF2-40B4-BE49-F238E27FC236}">
                <a16:creationId xmlns:a16="http://schemas.microsoft.com/office/drawing/2014/main" xmlns="" id="{75A5B54E-AEE7-4764-BDEE-A307DD17D6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xmlns="" id="{FF696A26-66F3-4695-93DC-4D8A025C4A74}"/>
              </a:ext>
            </a:extLst>
          </p:cNvPr>
          <p:cNvSpPr/>
          <p:nvPr/>
        </p:nvSpPr>
        <p:spPr>
          <a:xfrm>
            <a:off x="0" y="929478"/>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440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D79B366F-32B6-4A6D-A91B-4D5DE012D4E3}"/>
              </a:ext>
            </a:extLst>
          </p:cNvPr>
          <p:cNvSpPr txBox="1"/>
          <p:nvPr/>
        </p:nvSpPr>
        <p:spPr>
          <a:xfrm>
            <a:off x="435006" y="1012228"/>
            <a:ext cx="10031767" cy="2954655"/>
          </a:xfrm>
          <a:prstGeom prst="rect">
            <a:avLst/>
          </a:prstGeom>
          <a:noFill/>
        </p:spPr>
        <p:txBody>
          <a:bodyPr wrap="square" rtlCol="0">
            <a:spAutoFit/>
          </a:bodyPr>
          <a:lstStyle/>
          <a:p>
            <a:endParaRPr lang="en-US" sz="2400" dirty="0"/>
          </a:p>
          <a:p>
            <a:pPr marL="342900" indent="-34290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G. </a:t>
            </a:r>
            <a:r>
              <a:rPr lang="en-US" dirty="0" err="1">
                <a:effectLst/>
                <a:latin typeface="Times New Roman" panose="02020603050405020304" pitchFamily="18" charset="0"/>
                <a:cs typeface="Times New Roman" panose="02020603050405020304" pitchFamily="18" charset="0"/>
              </a:rPr>
              <a:t>Bontempi</a:t>
            </a:r>
            <a:r>
              <a:rPr lang="en-US" dirty="0">
                <a:effectLst/>
                <a:latin typeface="Times New Roman" panose="02020603050405020304" pitchFamily="18" charset="0"/>
                <a:cs typeface="Times New Roman" panose="02020603050405020304" pitchFamily="18" charset="0"/>
              </a:rPr>
              <a:t>, S. B. </a:t>
            </a:r>
            <a:r>
              <a:rPr lang="en-US" dirty="0" err="1">
                <a:effectLst/>
                <a:latin typeface="Times New Roman" panose="02020603050405020304" pitchFamily="18" charset="0"/>
                <a:cs typeface="Times New Roman" panose="02020603050405020304" pitchFamily="18" charset="0"/>
              </a:rPr>
              <a:t>Taieb</a:t>
            </a:r>
            <a:r>
              <a:rPr lang="en-US" dirty="0">
                <a:effectLst/>
                <a:latin typeface="Times New Roman" panose="02020603050405020304" pitchFamily="18" charset="0"/>
                <a:cs typeface="Times New Roman" panose="02020603050405020304" pitchFamily="18" charset="0"/>
              </a:rPr>
              <a:t>, and Y.-A. Le Borgne, “Machine </a:t>
            </a:r>
            <a:r>
              <a:rPr lang="en-US" dirty="0" err="1">
                <a:effectLst/>
                <a:latin typeface="Times New Roman" panose="02020603050405020304" pitchFamily="18" charset="0"/>
                <a:cs typeface="Times New Roman" panose="02020603050405020304" pitchFamily="18" charset="0"/>
              </a:rPr>
              <a:t>learningstrategies</a:t>
            </a:r>
            <a:r>
              <a:rPr lang="en-US" dirty="0">
                <a:effectLst/>
                <a:latin typeface="Times New Roman" panose="02020603050405020304" pitchFamily="18" charset="0"/>
                <a:cs typeface="Times New Roman" panose="02020603050405020304" pitchFamily="18" charset="0"/>
              </a:rPr>
              <a:t> for time series forecasting,” in European business </a:t>
            </a:r>
            <a:r>
              <a:rPr lang="en-US" dirty="0" err="1">
                <a:effectLst/>
                <a:latin typeface="Times New Roman" panose="02020603050405020304" pitchFamily="18" charset="0"/>
                <a:cs typeface="Times New Roman" panose="02020603050405020304" pitchFamily="18" charset="0"/>
              </a:rPr>
              <a:t>intelligencesummer</a:t>
            </a:r>
            <a:r>
              <a:rPr lang="en-US" dirty="0">
                <a:effectLst/>
                <a:latin typeface="Times New Roman" panose="02020603050405020304" pitchFamily="18" charset="0"/>
                <a:cs typeface="Times New Roman" panose="02020603050405020304" pitchFamily="18" charset="0"/>
              </a:rPr>
              <a:t> school. Springer, 2012, pp. 62–77</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G. </a:t>
            </a:r>
            <a:r>
              <a:rPr lang="en-IN" dirty="0" err="1">
                <a:effectLst/>
                <a:latin typeface="Times New Roman" panose="02020603050405020304" pitchFamily="18" charset="0"/>
                <a:cs typeface="Times New Roman" panose="02020603050405020304" pitchFamily="18" charset="0"/>
              </a:rPr>
              <a:t>Grasselli</a:t>
            </a:r>
            <a:r>
              <a:rPr lang="en-IN" dirty="0">
                <a:effectLst/>
                <a:latin typeface="Times New Roman" panose="02020603050405020304" pitchFamily="18" charset="0"/>
                <a:cs typeface="Times New Roman" panose="02020603050405020304" pitchFamily="18" charset="0"/>
              </a:rPr>
              <a:t>, A. </a:t>
            </a:r>
            <a:r>
              <a:rPr lang="en-IN" dirty="0" err="1">
                <a:effectLst/>
                <a:latin typeface="Times New Roman" panose="02020603050405020304" pitchFamily="18" charset="0"/>
                <a:cs typeface="Times New Roman" panose="02020603050405020304" pitchFamily="18" charset="0"/>
              </a:rPr>
              <a:t>Pesenti</a:t>
            </a:r>
            <a:r>
              <a:rPr lang="en-IN" dirty="0">
                <a:effectLst/>
                <a:latin typeface="Times New Roman" panose="02020603050405020304" pitchFamily="18" charset="0"/>
                <a:cs typeface="Times New Roman" panose="02020603050405020304" pitchFamily="18" charset="0"/>
              </a:rPr>
              <a:t>, and M. </a:t>
            </a:r>
            <a:r>
              <a:rPr lang="en-IN" dirty="0" err="1">
                <a:effectLst/>
                <a:latin typeface="Times New Roman" panose="02020603050405020304" pitchFamily="18" charset="0"/>
                <a:cs typeface="Times New Roman" panose="02020603050405020304" pitchFamily="18" charset="0"/>
              </a:rPr>
              <a:t>Cecconi</a:t>
            </a:r>
            <a:r>
              <a:rPr lang="en-IN" dirty="0">
                <a:effectLst/>
                <a:latin typeface="Times New Roman" panose="02020603050405020304" pitchFamily="18" charset="0"/>
                <a:cs typeface="Times New Roman" panose="02020603050405020304" pitchFamily="18" charset="0"/>
              </a:rPr>
              <a:t>, “Critical care utilization for thecovid-19 outbreak in </a:t>
            </a:r>
            <a:r>
              <a:rPr lang="en-IN" dirty="0" err="1">
                <a:effectLst/>
                <a:latin typeface="Times New Roman" panose="02020603050405020304" pitchFamily="18" charset="0"/>
                <a:cs typeface="Times New Roman" panose="02020603050405020304" pitchFamily="18" charset="0"/>
              </a:rPr>
              <a:t>lombardy</a:t>
            </a:r>
            <a:r>
              <a:rPr lang="en-IN" dirty="0">
                <a:effectLst/>
                <a:latin typeface="Times New Roman" panose="02020603050405020304" pitchFamily="18" charset="0"/>
                <a:cs typeface="Times New Roman" panose="02020603050405020304" pitchFamily="18" charset="0"/>
              </a:rPr>
              <a:t>, </a:t>
            </a:r>
            <a:r>
              <a:rPr lang="en-IN" dirty="0" err="1">
                <a:effectLst/>
                <a:latin typeface="Times New Roman" panose="02020603050405020304" pitchFamily="18" charset="0"/>
                <a:cs typeface="Times New Roman" panose="02020603050405020304" pitchFamily="18" charset="0"/>
              </a:rPr>
              <a:t>italy</a:t>
            </a:r>
            <a:r>
              <a:rPr lang="en-IN" dirty="0">
                <a:effectLst/>
                <a:latin typeface="Times New Roman" panose="02020603050405020304" pitchFamily="18" charset="0"/>
                <a:cs typeface="Times New Roman" panose="02020603050405020304" pitchFamily="18" charset="0"/>
              </a:rPr>
              <a:t>: early experience and forecast </a:t>
            </a:r>
            <a:r>
              <a:rPr lang="en-IN" dirty="0" err="1">
                <a:effectLst/>
                <a:latin typeface="Times New Roman" panose="02020603050405020304" pitchFamily="18" charset="0"/>
                <a:cs typeface="Times New Roman" panose="02020603050405020304" pitchFamily="18" charset="0"/>
              </a:rPr>
              <a:t>duringan</a:t>
            </a:r>
            <a:r>
              <a:rPr lang="en-IN" dirty="0">
                <a:effectLst/>
                <a:latin typeface="Times New Roman" panose="02020603050405020304" pitchFamily="18" charset="0"/>
                <a:cs typeface="Times New Roman" panose="02020603050405020304" pitchFamily="18" charset="0"/>
              </a:rPr>
              <a:t> emergency response,” Jama, 2020.</a:t>
            </a:r>
          </a:p>
          <a:p>
            <a:pPr marL="342900" indent="-342900">
              <a:buFont typeface="Arial" panose="020B0604020202020204" pitchFamily="34" charset="0"/>
              <a:buChar char="•"/>
            </a:pPr>
            <a:endParaRPr lang="en-IN"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 WHO. Naming the coronavirus disease (covid-19) and the virus that </a:t>
            </a:r>
            <a:r>
              <a:rPr lang="en-IN" dirty="0" err="1">
                <a:effectLst/>
                <a:latin typeface="Times New Roman" panose="02020603050405020304" pitchFamily="18" charset="0"/>
                <a:cs typeface="Times New Roman" panose="02020603050405020304" pitchFamily="18" charset="0"/>
              </a:rPr>
              <a:t>causesit</a:t>
            </a:r>
            <a:r>
              <a:rPr lang="en-IN" dirty="0">
                <a:effectLst/>
                <a:latin typeface="Times New Roman" panose="02020603050405020304" pitchFamily="18" charset="0"/>
                <a:cs typeface="Times New Roman" panose="02020603050405020304" pitchFamily="18" charset="0"/>
              </a:rPr>
              <a:t>. [Online]. Available: https://www.who.int/emergencies/diseases/novel-coronavirus-2019/technical-guidance/naming-the-coronavirus-disease-(covid-2019)-and-the-virus-that-causes-it</a:t>
            </a:r>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xmlns="" id="{712C81DE-0BC6-45E0-A485-96DDD4DEE119}"/>
              </a:ext>
            </a:extLst>
          </p:cNvPr>
          <p:cNvSpPr/>
          <p:nvPr/>
        </p:nvSpPr>
        <p:spPr>
          <a:xfrm>
            <a:off x="0" y="929478"/>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784946CF-39A8-40F5-AC1A-B9858C85C0EB}"/>
              </a:ext>
            </a:extLst>
          </p:cNvPr>
          <p:cNvSpPr txBox="1"/>
          <p:nvPr/>
        </p:nvSpPr>
        <p:spPr>
          <a:xfrm>
            <a:off x="3773010" y="474505"/>
            <a:ext cx="3506679" cy="861774"/>
          </a:xfrm>
          <a:prstGeom prst="rect">
            <a:avLst/>
          </a:prstGeom>
          <a:noFill/>
        </p:spPr>
        <p:txBody>
          <a:bodyPr wrap="square" rtlCol="0">
            <a:spAutoFit/>
          </a:bodyPr>
          <a:lstStyle/>
          <a:p>
            <a:r>
              <a:rPr lang="en-US" sz="3200" dirty="0"/>
              <a:t>    </a:t>
            </a:r>
            <a:r>
              <a:rPr lang="en-US" sz="3200" b="1" dirty="0"/>
              <a:t>REFERENCES</a:t>
            </a:r>
          </a:p>
          <a:p>
            <a:endParaRPr lang="en-IN" dirty="0"/>
          </a:p>
        </p:txBody>
      </p:sp>
    </p:spTree>
    <p:extLst>
      <p:ext uri="{BB962C8B-B14F-4D97-AF65-F5344CB8AC3E}">
        <p14:creationId xmlns:p14="http://schemas.microsoft.com/office/powerpoint/2010/main" val="3683701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17767876-16B2-4096-AA5A-BEE8532517FB}"/>
              </a:ext>
            </a:extLst>
          </p:cNvPr>
          <p:cNvSpPr txBox="1"/>
          <p:nvPr/>
        </p:nvSpPr>
        <p:spPr>
          <a:xfrm>
            <a:off x="888591" y="2875002"/>
            <a:ext cx="10712567" cy="1107996"/>
          </a:xfrm>
          <a:prstGeom prst="rect">
            <a:avLst/>
          </a:prstGeom>
          <a:noFill/>
        </p:spPr>
        <p:txBody>
          <a:bodyPr wrap="square" rtlCol="0">
            <a:spAutoFit/>
          </a:bodyPr>
          <a:lstStyle/>
          <a:p>
            <a:pPr lvl="0" algn="ctr"/>
            <a:r>
              <a:rPr lang="en-US" sz="660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1524</TotalTime>
  <Words>477</Words>
  <Application>Microsoft Office PowerPoint</Application>
  <PresentationFormat>Custom</PresentationFormat>
  <Paragraphs>83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Dataset </vt:lpstr>
      <vt:lpstr>PowerPoint Presentation</vt:lpstr>
      <vt:lpstr>PowerPoint Presentation</vt:lpstr>
      <vt:lpstr>                                System Requirements </vt:lpstr>
      <vt:lpstr>   Timeline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CHANDRASHEKAR</cp:lastModifiedBy>
  <cp:revision>185</cp:revision>
  <dcterms:created xsi:type="dcterms:W3CDTF">2020-08-08T03:55:20Z</dcterms:created>
  <dcterms:modified xsi:type="dcterms:W3CDTF">2021-05-30T15:45:46Z</dcterms:modified>
</cp:coreProperties>
</file>