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5" r:id="rId4"/>
    <p:sldId id="279" r:id="rId5"/>
    <p:sldId id="276" r:id="rId6"/>
    <p:sldId id="277" r:id="rId7"/>
    <p:sldId id="280" r:id="rId8"/>
    <p:sldId id="281" r:id="rId9"/>
    <p:sldId id="274"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rlamudi mrudula" userId="1481ecad1582e3ab" providerId="LiveId" clId="{C60014B8-BC41-4C5E-8369-971812B0646B}"/>
    <pc:docChg chg="addSld modSld">
      <pc:chgData name="jagarlamudi mrudula" userId="1481ecad1582e3ab" providerId="LiveId" clId="{C60014B8-BC41-4C5E-8369-971812B0646B}" dt="2021-04-08T04:52:38.346" v="297" actId="20577"/>
      <pc:docMkLst>
        <pc:docMk/>
      </pc:docMkLst>
      <pc:sldChg chg="modSp mod">
        <pc:chgData name="jagarlamudi mrudula" userId="1481ecad1582e3ab" providerId="LiveId" clId="{C60014B8-BC41-4C5E-8369-971812B0646B}" dt="2021-04-07T15:28:52.245" v="10" actId="20577"/>
        <pc:sldMkLst>
          <pc:docMk/>
          <pc:sldMk cId="3820519257" sldId="256"/>
        </pc:sldMkLst>
        <pc:spChg chg="mod">
          <ac:chgData name="jagarlamudi mrudula" userId="1481ecad1582e3ab" providerId="LiveId" clId="{C60014B8-BC41-4C5E-8369-971812B0646B}" dt="2021-04-07T15:28:52.245" v="10" actId="20577"/>
          <ac:spMkLst>
            <pc:docMk/>
            <pc:sldMk cId="3820519257" sldId="256"/>
            <ac:spMk id="2" creationId="{01A603F7-17A2-4539-A2F5-2D940EAD4BD0}"/>
          </ac:spMkLst>
        </pc:spChg>
      </pc:sldChg>
      <pc:sldChg chg="modSp new mod">
        <pc:chgData name="jagarlamudi mrudula" userId="1481ecad1582e3ab" providerId="LiveId" clId="{C60014B8-BC41-4C5E-8369-971812B0646B}" dt="2021-04-08T04:52:38.346" v="297" actId="20577"/>
        <pc:sldMkLst>
          <pc:docMk/>
          <pc:sldMk cId="489269635" sldId="276"/>
        </pc:sldMkLst>
        <pc:spChg chg="mod">
          <ac:chgData name="jagarlamudi mrudula" userId="1481ecad1582e3ab" providerId="LiveId" clId="{C60014B8-BC41-4C5E-8369-971812B0646B}" dt="2021-04-08T04:48:06.392" v="35" actId="2711"/>
          <ac:spMkLst>
            <pc:docMk/>
            <pc:sldMk cId="489269635" sldId="276"/>
            <ac:spMk id="2" creationId="{31E841F5-7D1C-4FE9-B035-437DB98131D2}"/>
          </ac:spMkLst>
        </pc:spChg>
        <pc:spChg chg="mod">
          <ac:chgData name="jagarlamudi mrudula" userId="1481ecad1582e3ab" providerId="LiveId" clId="{C60014B8-BC41-4C5E-8369-971812B0646B}" dt="2021-04-08T04:52:38.346" v="297" actId="20577"/>
          <ac:spMkLst>
            <pc:docMk/>
            <pc:sldMk cId="489269635" sldId="276"/>
            <ac:spMk id="3" creationId="{4E07B81B-EED0-4EC1-86F7-F18C629713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5/13/2021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5/13/2021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09686" y="1216080"/>
            <a:ext cx="11972626" cy="4278094"/>
          </a:xfrm>
          <a:prstGeom prst="rect">
            <a:avLst/>
          </a:prstGeom>
          <a:noFill/>
        </p:spPr>
        <p:txBody>
          <a:bodyPr wrap="square" rtlCol="0">
            <a:spAutoFit/>
          </a:bodyPr>
          <a:lstStyle/>
          <a:p>
            <a:pPr algn="ctr">
              <a:spcBef>
                <a:spcPct val="0"/>
              </a:spcBef>
              <a:defRPr/>
            </a:pPr>
            <a:r>
              <a:rPr lang="en-IN" sz="2800" b="1" dirty="0">
                <a:effectLst/>
                <a:latin typeface="Arial" panose="020B0604020202020204" pitchFamily="34" charset="0"/>
              </a:rPr>
              <a:t>COVID-19 Future Forecasting</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13 May 2021</a:t>
            </a:r>
          </a:p>
          <a:p>
            <a:pPr algn="ctr">
              <a:spcBef>
                <a:spcPct val="0"/>
              </a:spcBef>
              <a:defRPr/>
            </a:pPr>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M. NAVYA NIHITHA : 17WH1A0510</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J. MRUDULA: 18WH5A0507</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K. JAGADISHWARI : 18WH5A0510</a:t>
            </a:r>
          </a:p>
          <a:p>
            <a:r>
              <a:rPr lang="en-US" sz="2400" b="1" dirty="0">
                <a:latin typeface="Times New Roman" pitchFamily="18" charset="0"/>
                <a:cs typeface="Times New Roman" pitchFamily="18" charset="0"/>
              </a:rPr>
              <a:t>					</a:t>
            </a:r>
          </a:p>
          <a:p>
            <a:pPr algn="r"/>
            <a:r>
              <a:rPr lang="en-US" sz="2400" b="1" dirty="0">
                <a:latin typeface="Times New Roman" pitchFamily="18" charset="0"/>
                <a:cs typeface="Times New Roman" pitchFamily="18" charset="0"/>
              </a:rPr>
              <a:t>					    			 Internal Guide: </a:t>
            </a:r>
            <a:r>
              <a:rPr lang="en-IN" sz="2400" b="1" dirty="0" err="1">
                <a:effectLst/>
                <a:latin typeface="Times New Roman" panose="02020603050405020304" pitchFamily="18" charset="0"/>
                <a:cs typeface="Times New Roman" panose="02020603050405020304" pitchFamily="18" charset="0"/>
              </a:rPr>
              <a:t>Mr.Shivamurthy</a:t>
            </a:r>
            <a:r>
              <a:rPr lang="en-IN" sz="2400" b="1" dirty="0">
                <a:effectLst/>
                <a:latin typeface="Times New Roman" panose="02020603050405020304" pitchFamily="18" charset="0"/>
                <a:cs typeface="Times New Roman" panose="02020603050405020304" pitchFamily="18" charset="0"/>
              </a:rPr>
              <a:t>                                                                                                                                                           Hiremath</a:t>
            </a:r>
            <a:endParaRPr lang="en-US" sz="2400" b="1" dirty="0">
              <a:latin typeface="Times New Roman" panose="02020603050405020304" pitchFamily="18" charset="0"/>
              <a:cs typeface="Times New Roman" pitchFamily="18" charset="0"/>
            </a:endParaRP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14744"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1EBFC90-3267-4BE7-8369-7BCBE8EFA191}"/>
              </a:ext>
            </a:extLst>
          </p:cNvPr>
          <p:cNvSpPr txBox="1"/>
          <p:nvPr/>
        </p:nvSpPr>
        <p:spPr>
          <a:xfrm>
            <a:off x="1882066" y="230819"/>
            <a:ext cx="7226423" cy="584775"/>
          </a:xfrm>
          <a:prstGeom prst="rect">
            <a:avLst/>
          </a:prstGeom>
          <a:noFill/>
        </p:spPr>
        <p:txBody>
          <a:bodyPr wrap="square" rtlCol="0">
            <a:spAutoFit/>
          </a:bodyPr>
          <a:lstStyle/>
          <a:p>
            <a:r>
              <a:rPr lang="en-IN" sz="3200" b="1" dirty="0">
                <a:effectLst/>
                <a:latin typeface="Times New Roman" panose="02020603050405020304" pitchFamily="18" charset="0"/>
                <a:cs typeface="Times New Roman" panose="02020603050405020304" pitchFamily="18" charset="0"/>
              </a:rPr>
              <a:t>          COVID-19 Future Forecasting</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6B222A-2EF9-46AA-B999-5211DA5390DB}"/>
              </a:ext>
            </a:extLst>
          </p:cNvPr>
          <p:cNvSpPr txBox="1"/>
          <p:nvPr/>
        </p:nvSpPr>
        <p:spPr>
          <a:xfrm>
            <a:off x="878889" y="1535837"/>
            <a:ext cx="9756560" cy="3939540"/>
          </a:xfrm>
          <a:prstGeom prst="rect">
            <a:avLst/>
          </a:prstGeom>
          <a:noFill/>
        </p:spPr>
        <p:txBody>
          <a:bodyPr wrap="square" rtlCol="0">
            <a:spAutoFit/>
          </a:bodyPr>
          <a:lstStyle/>
          <a:p>
            <a:r>
              <a:rPr lang="en-US" sz="2800" u="sng" dirty="0"/>
              <a:t>ABSTRACT:</a:t>
            </a:r>
          </a:p>
          <a:p>
            <a:endParaRPr lang="en-US" sz="2400" dirty="0"/>
          </a:p>
          <a:p>
            <a:pPr marL="285750" indent="-285750">
              <a:buFont typeface="Arial" panose="020B0604020202020204" pitchFamily="34" charset="0"/>
              <a:buChar char="•"/>
            </a:pPr>
            <a:r>
              <a:rPr lang="en-US" dirty="0">
                <a:effectLst/>
                <a:latin typeface="Arial" panose="020B0604020202020204" pitchFamily="34" charset="0"/>
              </a:rPr>
              <a:t>Machine learning (ML) based forecasting mechanisms have proved their significance to anticipate outcomes to improve the decision making on the future course of actions. </a:t>
            </a:r>
          </a:p>
          <a:p>
            <a:pPr marL="285750" indent="-285750">
              <a:buFont typeface="Arial" panose="020B0604020202020204" pitchFamily="34" charset="0"/>
              <a:buChar char="•"/>
            </a:pPr>
            <a:r>
              <a:rPr lang="en-US" dirty="0">
                <a:effectLst/>
                <a:latin typeface="Arial" panose="020B0604020202020204" pitchFamily="34" charset="0"/>
              </a:rPr>
              <a:t>The ML models have been used in many application domains which needed the identification and prioritization of adverse factors for a threat. </a:t>
            </a:r>
          </a:p>
          <a:p>
            <a:pPr marL="285750" indent="-285750">
              <a:buFont typeface="Arial" panose="020B0604020202020204" pitchFamily="34" charset="0"/>
              <a:buChar char="•"/>
            </a:pPr>
            <a:r>
              <a:rPr lang="en-US" dirty="0">
                <a:effectLst/>
                <a:latin typeface="Arial" panose="020B0604020202020204" pitchFamily="34" charset="0"/>
              </a:rPr>
              <a:t>Several prediction methods are being popularly used to handle forecasting problems. </a:t>
            </a:r>
          </a:p>
          <a:p>
            <a:pPr marL="285750" indent="-285750">
              <a:buFont typeface="Arial" panose="020B0604020202020204" pitchFamily="34" charset="0"/>
              <a:buChar char="•"/>
            </a:pPr>
            <a:r>
              <a:rPr lang="en-US" dirty="0">
                <a:effectLst/>
                <a:latin typeface="Arial" panose="020B0604020202020204" pitchFamily="34" charset="0"/>
              </a:rPr>
              <a:t>This Project demonstrates the capability of ML models to forecast the number of upcoming patients affected by COVID-19 which is presently considered as a potential threat to mankind..</a:t>
            </a:r>
          </a:p>
          <a:p>
            <a:pPr marL="285750" indent="-285750">
              <a:buFont typeface="Arial" panose="020B0604020202020204" pitchFamily="34" charset="0"/>
              <a:buChar char="•"/>
            </a:pPr>
            <a:r>
              <a:rPr lang="en-US" dirty="0">
                <a:effectLst/>
                <a:latin typeface="Arial" panose="020B0604020202020204" pitchFamily="34" charset="0"/>
              </a:rPr>
              <a:t>Three types of predictions can be made such as the number of newly infected cases, the number of deaths, and the number of recoveries in the next 10 days. By Using the resultant of the data we are going forecast the COVID-19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3BE8CD0-8CFC-4DBF-9B76-DE2CED91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141" y="1150600"/>
            <a:ext cx="7901126" cy="5120868"/>
          </a:xfrm>
        </p:spPr>
      </p:pic>
      <p:sp>
        <p:nvSpPr>
          <p:cNvPr id="10" name="TextBox 9">
            <a:extLst>
              <a:ext uri="{FF2B5EF4-FFF2-40B4-BE49-F238E27FC236}">
                <a16:creationId xmlns:a16="http://schemas.microsoft.com/office/drawing/2014/main" id="{AB840ED5-AC65-44BB-9427-B8618F787174}"/>
              </a:ext>
            </a:extLst>
          </p:cNvPr>
          <p:cNvSpPr txBox="1"/>
          <p:nvPr/>
        </p:nvSpPr>
        <p:spPr>
          <a:xfrm>
            <a:off x="746654" y="182117"/>
            <a:ext cx="957012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BLOCK DIAGRAM</a:t>
            </a:r>
            <a:endParaRPr lang="en-IN"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7B38DBF-D73E-4ACC-ACE7-7D968EB46C44}"/>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id="{2451D485-AD23-49E0-A38B-B9DF55A5DC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3574E4-237C-4907-9AC6-9D0FB328C23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7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1D9FD-E375-436D-9759-A9F2AB89969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2A448E97-14AF-4A87-850E-E2304ABD40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AC8AE7-E712-4337-B936-49754BFA6966}"/>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TextBox 5">
            <a:extLst>
              <a:ext uri="{FF2B5EF4-FFF2-40B4-BE49-F238E27FC236}">
                <a16:creationId xmlns:a16="http://schemas.microsoft.com/office/drawing/2014/main" id="{F55160E9-FFDF-495C-BDC8-FD95CBD6748B}"/>
              </a:ext>
            </a:extLst>
          </p:cNvPr>
          <p:cNvSpPr txBox="1"/>
          <p:nvPr/>
        </p:nvSpPr>
        <p:spPr>
          <a:xfrm>
            <a:off x="3533313" y="244559"/>
            <a:ext cx="4412202" cy="584775"/>
          </a:xfrm>
          <a:prstGeom prst="rect">
            <a:avLst/>
          </a:prstGeom>
          <a:noFill/>
        </p:spPr>
        <p:txBody>
          <a:bodyPr wrap="square" rtlCol="0">
            <a:spAutoFit/>
          </a:bodyPr>
          <a:lstStyle/>
          <a:p>
            <a:r>
              <a:rPr lang="en-IN" sz="3200" dirty="0"/>
              <a:t>      </a:t>
            </a:r>
            <a:r>
              <a:rPr lang="en-IN" sz="3200" b="1" dirty="0">
                <a:latin typeface="Times New Roman" panose="02020603050405020304" pitchFamily="18" charset="0"/>
                <a:cs typeface="Times New Roman" panose="02020603050405020304" pitchFamily="18" charset="0"/>
              </a:rPr>
              <a:t>Technology Stack</a:t>
            </a:r>
          </a:p>
        </p:txBody>
      </p:sp>
      <p:sp>
        <p:nvSpPr>
          <p:cNvPr id="8" name="TextBox 7">
            <a:extLst>
              <a:ext uri="{FF2B5EF4-FFF2-40B4-BE49-F238E27FC236}">
                <a16:creationId xmlns:a16="http://schemas.microsoft.com/office/drawing/2014/main" id="{A710D29B-2F0B-41A0-92C2-90363F475F40}"/>
              </a:ext>
            </a:extLst>
          </p:cNvPr>
          <p:cNvSpPr txBox="1"/>
          <p:nvPr/>
        </p:nvSpPr>
        <p:spPr>
          <a:xfrm>
            <a:off x="1038687" y="1386116"/>
            <a:ext cx="8109751" cy="1569660"/>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supervised Machine Learning </a:t>
            </a:r>
          </a:p>
          <a:p>
            <a:pPr marL="285750" indent="-28575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Python Language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0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41F5-7D1C-4FE9-B035-437DB98131D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System Requirements</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7B81B-EED0-4EC1-86F7-F18C62971375}"/>
              </a:ext>
            </a:extLst>
          </p:cNvPr>
          <p:cNvSpPr>
            <a:spLocks noGrp="1"/>
          </p:cNvSpPr>
          <p:nvPr>
            <p:ph idx="1"/>
          </p:nvPr>
        </p:nvSpPr>
        <p:spPr/>
        <p:txBody>
          <a:bodyPr>
            <a:normAutofit/>
          </a:bodyPr>
          <a:lstStyle/>
          <a:p>
            <a:pPr marL="0" indent="0">
              <a:buNone/>
            </a:pPr>
            <a:r>
              <a:rPr lang="en-US" sz="2000" dirty="0"/>
              <a:t>Hardware Specification:</a:t>
            </a:r>
          </a:p>
          <a:p>
            <a:r>
              <a:rPr lang="en-US" sz="2000" dirty="0"/>
              <a:t>Operating System: Windows 10</a:t>
            </a:r>
          </a:p>
          <a:p>
            <a:r>
              <a:rPr lang="en-US" sz="2000" dirty="0"/>
              <a:t>Processor: Intel Core i3</a:t>
            </a:r>
          </a:p>
          <a:p>
            <a:r>
              <a:rPr lang="en-US" sz="2000" dirty="0"/>
              <a:t>Memory: 2GB(RAM)</a:t>
            </a:r>
          </a:p>
          <a:p>
            <a:pPr marL="0" indent="0">
              <a:buNone/>
            </a:pPr>
            <a:endParaRPr lang="en-US" sz="2000" dirty="0"/>
          </a:p>
          <a:p>
            <a:pPr marL="0" indent="0">
              <a:buNone/>
            </a:pPr>
            <a:r>
              <a:rPr lang="en-US" sz="2000" dirty="0"/>
              <a:t>Software Specification:</a:t>
            </a:r>
          </a:p>
          <a:p>
            <a:r>
              <a:rPr lang="en-US" sz="1800" dirty="0"/>
              <a:t> Machine Learning</a:t>
            </a:r>
          </a:p>
          <a:p>
            <a:r>
              <a:rPr lang="en-US" sz="1800" dirty="0"/>
              <a:t>Python</a:t>
            </a:r>
          </a:p>
        </p:txBody>
      </p:sp>
      <p:sp>
        <p:nvSpPr>
          <p:cNvPr id="4" name="Rectangle 3">
            <a:extLst>
              <a:ext uri="{FF2B5EF4-FFF2-40B4-BE49-F238E27FC236}">
                <a16:creationId xmlns:a16="http://schemas.microsoft.com/office/drawing/2014/main" id="{3341C81E-D0FD-4F98-BF45-ECF00D1AC532}"/>
              </a:ext>
            </a:extLst>
          </p:cNvPr>
          <p:cNvSpPr/>
          <p:nvPr/>
        </p:nvSpPr>
        <p:spPr>
          <a:xfrm>
            <a:off x="0" y="1047565"/>
            <a:ext cx="12192000" cy="621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3D30C4-A05C-4840-9DAC-53DA316425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175F98F-E7A5-4030-B326-C27427EA9C0B}"/>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48926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82412"/>
          </a:xfrm>
        </p:spPr>
        <p:txBody>
          <a:bodyPr>
            <a:normAutofit fontScale="90000"/>
          </a:bodyPr>
          <a:lstStyle/>
          <a:p>
            <a:pPr algn="ctr"/>
            <a:br>
              <a:rPr lang="en-IN" dirty="0"/>
            </a:br>
            <a:endParaRPr lang="en-IN" dirty="0"/>
          </a:p>
        </p:txBody>
      </p:sp>
      <p:pic>
        <p:nvPicPr>
          <p:cNvPr id="3" name="Content Placeholder 2">
            <a:extLst>
              <a:ext uri="{FF2B5EF4-FFF2-40B4-BE49-F238E27FC236}">
                <a16:creationId xmlns:a16="http://schemas.microsoft.com/office/drawing/2014/main" id="{EA3EFDE1-FDB2-4211-9D0C-7E22E2AFB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094"/>
            <a:ext cx="8938333" cy="4023364"/>
          </a:xfrm>
        </p:spPr>
      </p:pic>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E28EB02-09DC-47A2-8903-741CACC540E9}"/>
              </a:ext>
            </a:extLst>
          </p:cNvPr>
          <p:cNvSpPr txBox="1"/>
          <p:nvPr/>
        </p:nvSpPr>
        <p:spPr>
          <a:xfrm>
            <a:off x="3151573" y="291866"/>
            <a:ext cx="5024761" cy="646331"/>
          </a:xfrm>
          <a:prstGeom prst="rect">
            <a:avLst/>
          </a:prstGeom>
          <a:noFill/>
        </p:spPr>
        <p:txBody>
          <a:bodyPr wrap="square" rtlCol="0">
            <a:spAutoFit/>
          </a:bodyPr>
          <a:lstStyle/>
          <a:p>
            <a:r>
              <a:rPr lang="en-US" sz="3600" b="1" dirty="0">
                <a:latin typeface="Times New Roman" pitchFamily="18" charset="0"/>
                <a:cs typeface="Times New Roman" pitchFamily="18" charset="0"/>
              </a:rPr>
              <a:t>        </a:t>
            </a:r>
            <a:r>
              <a:rPr lang="en-IN" sz="3600" b="1" dirty="0">
                <a:latin typeface="Times New Roman" pitchFamily="18" charset="0"/>
                <a:cs typeface="Times New Roman" pitchFamily="18" charset="0"/>
              </a:rPr>
              <a:t> Models</a:t>
            </a:r>
            <a:endParaRPr lang="en-IN" sz="3600" dirty="0"/>
          </a:p>
        </p:txBody>
      </p:sp>
    </p:spTree>
    <p:extLst>
      <p:ext uri="{BB962C8B-B14F-4D97-AF65-F5344CB8AC3E}">
        <p14:creationId xmlns:p14="http://schemas.microsoft.com/office/powerpoint/2010/main" val="162632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9899"/>
            <a:ext cx="9522041" cy="1075447"/>
          </a:xfrm>
        </p:spPr>
        <p:txBody>
          <a:bodyPr>
            <a:normAutofit/>
          </a:bodyPr>
          <a:lstStyle/>
          <a:p>
            <a:pPr algn="ctr"/>
            <a:r>
              <a:rPr lang="en-IN" sz="3600" b="1" dirty="0">
                <a:latin typeface="Times New Roman" pitchFamily="18" charset="0"/>
                <a:cs typeface="Times New Roman" pitchFamily="18" charset="0"/>
              </a:rPr>
              <a:t>Models</a:t>
            </a:r>
            <a:endParaRPr lang="en-IN" sz="3600" dirty="0"/>
          </a:p>
        </p:txBody>
      </p:sp>
      <p:pic>
        <p:nvPicPr>
          <p:cNvPr id="3" name="Content Placeholder 2">
            <a:extLst>
              <a:ext uri="{FF2B5EF4-FFF2-40B4-BE49-F238E27FC236}">
                <a16:creationId xmlns:a16="http://schemas.microsoft.com/office/drawing/2014/main" id="{AC3371C9-1E9C-4635-B02D-C78D9C795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788" y="1201532"/>
            <a:ext cx="8838554" cy="2419227"/>
          </a:xfrm>
        </p:spPr>
      </p:pic>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3EE0660-AC1B-431E-A552-B98631E54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788" y="3779907"/>
            <a:ext cx="8838554" cy="2640221"/>
          </a:xfrm>
          <a:prstGeom prst="rect">
            <a:avLst/>
          </a:prstGeom>
        </p:spPr>
      </p:pic>
    </p:spTree>
    <p:extLst>
      <p:ext uri="{BB962C8B-B14F-4D97-AF65-F5344CB8AC3E}">
        <p14:creationId xmlns:p14="http://schemas.microsoft.com/office/powerpoint/2010/main" val="2573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50891"/>
            <a:ext cx="10515600" cy="982412"/>
          </a:xfrm>
        </p:spPr>
        <p:txBody>
          <a:bodyPr>
            <a:normAutofit fontScale="90000"/>
          </a:bodyPr>
          <a:lstStyle/>
          <a:p>
            <a:pPr algn="ctr"/>
            <a:br>
              <a:rPr lang="en-IN" dirty="0"/>
            </a:br>
            <a:endParaRPr lang="en-IN" dirty="0"/>
          </a:p>
        </p:txBody>
      </p:sp>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pic>
        <p:nvPicPr>
          <p:cNvPr id="7" name="Content Placeholder 6">
            <a:extLst>
              <a:ext uri="{FF2B5EF4-FFF2-40B4-BE49-F238E27FC236}">
                <a16:creationId xmlns:a16="http://schemas.microsoft.com/office/drawing/2014/main" id="{199B6589-D04D-4D3C-9DFF-1C1FBECC5D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12314"/>
            <a:ext cx="9912658" cy="2034554"/>
          </a:xfrm>
        </p:spPr>
      </p:pic>
      <p:sp>
        <p:nvSpPr>
          <p:cNvPr id="15" name="TextBox 14">
            <a:extLst>
              <a:ext uri="{FF2B5EF4-FFF2-40B4-BE49-F238E27FC236}">
                <a16:creationId xmlns:a16="http://schemas.microsoft.com/office/drawing/2014/main" id="{18440561-3E52-427A-AEBD-97B6E8C39126}"/>
              </a:ext>
            </a:extLst>
          </p:cNvPr>
          <p:cNvSpPr txBox="1"/>
          <p:nvPr/>
        </p:nvSpPr>
        <p:spPr>
          <a:xfrm>
            <a:off x="772357" y="1221396"/>
            <a:ext cx="651621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with Multiplex Layer: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05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79B366F-32B6-4A6D-A91B-4D5DE012D4E3}"/>
              </a:ext>
            </a:extLst>
          </p:cNvPr>
          <p:cNvSpPr txBox="1"/>
          <p:nvPr/>
        </p:nvSpPr>
        <p:spPr>
          <a:xfrm>
            <a:off x="878888" y="1146934"/>
            <a:ext cx="9676661" cy="6001643"/>
          </a:xfrm>
          <a:prstGeom prst="rect">
            <a:avLst/>
          </a:prstGeom>
          <a:noFill/>
        </p:spPr>
        <p:txBody>
          <a:bodyPr wrap="square" rtlCol="0">
            <a:spAutoFit/>
          </a:bodyPr>
          <a:lstStyle/>
          <a:p>
            <a:r>
              <a:rPr lang="en-US" sz="2400" dirty="0"/>
              <a:t> </a:t>
            </a:r>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G. </a:t>
            </a:r>
            <a:r>
              <a:rPr lang="en-US" dirty="0" err="1">
                <a:effectLst/>
                <a:latin typeface="Times New Roman" panose="02020603050405020304" pitchFamily="18" charset="0"/>
                <a:cs typeface="Times New Roman" panose="02020603050405020304" pitchFamily="18" charset="0"/>
              </a:rPr>
              <a:t>Bontempi</a:t>
            </a:r>
            <a:r>
              <a:rPr lang="en-US" dirty="0">
                <a:effectLst/>
                <a:latin typeface="Times New Roman" panose="02020603050405020304" pitchFamily="18" charset="0"/>
                <a:cs typeface="Times New Roman" panose="02020603050405020304" pitchFamily="18" charset="0"/>
              </a:rPr>
              <a:t>, S. B. </a:t>
            </a:r>
            <a:r>
              <a:rPr lang="en-US" dirty="0" err="1">
                <a:effectLst/>
                <a:latin typeface="Times New Roman" panose="02020603050405020304" pitchFamily="18" charset="0"/>
                <a:cs typeface="Times New Roman" panose="02020603050405020304" pitchFamily="18" charset="0"/>
              </a:rPr>
              <a:t>Taieb</a:t>
            </a:r>
            <a:r>
              <a:rPr lang="en-US" dirty="0">
                <a:effectLst/>
                <a:latin typeface="Times New Roman" panose="02020603050405020304" pitchFamily="18" charset="0"/>
                <a:cs typeface="Times New Roman" panose="02020603050405020304" pitchFamily="18" charset="0"/>
              </a:rPr>
              <a:t>, and Y.-A. Le Borgne, “Machine </a:t>
            </a:r>
            <a:r>
              <a:rPr lang="en-US" dirty="0" err="1">
                <a:effectLst/>
                <a:latin typeface="Times New Roman" panose="02020603050405020304" pitchFamily="18" charset="0"/>
                <a:cs typeface="Times New Roman" panose="02020603050405020304" pitchFamily="18" charset="0"/>
              </a:rPr>
              <a:t>learningstrategies</a:t>
            </a:r>
            <a:r>
              <a:rPr lang="en-US" dirty="0">
                <a:effectLst/>
                <a:latin typeface="Times New Roman" panose="02020603050405020304" pitchFamily="18" charset="0"/>
                <a:cs typeface="Times New Roman" panose="02020603050405020304" pitchFamily="18" charset="0"/>
              </a:rPr>
              <a:t> for time series forecasting,” in European business </a:t>
            </a:r>
            <a:r>
              <a:rPr lang="en-US" dirty="0" err="1">
                <a:effectLst/>
                <a:latin typeface="Times New Roman" panose="02020603050405020304" pitchFamily="18" charset="0"/>
                <a:cs typeface="Times New Roman" panose="02020603050405020304" pitchFamily="18" charset="0"/>
              </a:rPr>
              <a:t>intelligencesummer</a:t>
            </a:r>
            <a:r>
              <a:rPr lang="en-US" dirty="0">
                <a:effectLst/>
                <a:latin typeface="Times New Roman" panose="02020603050405020304" pitchFamily="18" charset="0"/>
                <a:cs typeface="Times New Roman" panose="02020603050405020304" pitchFamily="18" charset="0"/>
              </a:rPr>
              <a:t> school. Springer, 2012, pp. 62–77</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G. </a:t>
            </a:r>
            <a:r>
              <a:rPr lang="en-IN" dirty="0" err="1">
                <a:effectLst/>
                <a:latin typeface="Times New Roman" panose="02020603050405020304" pitchFamily="18" charset="0"/>
                <a:cs typeface="Times New Roman" panose="02020603050405020304" pitchFamily="18" charset="0"/>
              </a:rPr>
              <a:t>Grasselli</a:t>
            </a:r>
            <a:r>
              <a:rPr lang="en-IN" dirty="0">
                <a:effectLst/>
                <a:latin typeface="Times New Roman" panose="02020603050405020304" pitchFamily="18" charset="0"/>
                <a:cs typeface="Times New Roman" panose="02020603050405020304" pitchFamily="18" charset="0"/>
              </a:rPr>
              <a:t>, A. </a:t>
            </a:r>
            <a:r>
              <a:rPr lang="en-IN" dirty="0" err="1">
                <a:effectLst/>
                <a:latin typeface="Times New Roman" panose="02020603050405020304" pitchFamily="18" charset="0"/>
                <a:cs typeface="Times New Roman" panose="02020603050405020304" pitchFamily="18" charset="0"/>
              </a:rPr>
              <a:t>Pesenti</a:t>
            </a:r>
            <a:r>
              <a:rPr lang="en-IN" dirty="0">
                <a:effectLst/>
                <a:latin typeface="Times New Roman" panose="02020603050405020304" pitchFamily="18" charset="0"/>
                <a:cs typeface="Times New Roman" panose="02020603050405020304" pitchFamily="18" charset="0"/>
              </a:rPr>
              <a:t>, and M. </a:t>
            </a:r>
            <a:r>
              <a:rPr lang="en-IN" dirty="0" err="1">
                <a:effectLst/>
                <a:latin typeface="Times New Roman" panose="02020603050405020304" pitchFamily="18" charset="0"/>
                <a:cs typeface="Times New Roman" panose="02020603050405020304" pitchFamily="18" charset="0"/>
              </a:rPr>
              <a:t>Cecconi</a:t>
            </a:r>
            <a:r>
              <a:rPr lang="en-IN" dirty="0">
                <a:effectLst/>
                <a:latin typeface="Times New Roman" panose="02020603050405020304" pitchFamily="18" charset="0"/>
                <a:cs typeface="Times New Roman" panose="02020603050405020304" pitchFamily="18" charset="0"/>
              </a:rPr>
              <a:t>, “Critical care utilization for thecovid-19 outbreak in </a:t>
            </a:r>
            <a:r>
              <a:rPr lang="en-IN" dirty="0" err="1">
                <a:effectLst/>
                <a:latin typeface="Times New Roman" panose="02020603050405020304" pitchFamily="18" charset="0"/>
                <a:cs typeface="Times New Roman" panose="02020603050405020304" pitchFamily="18" charset="0"/>
              </a:rPr>
              <a:t>lombardy</a:t>
            </a: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italy</a:t>
            </a:r>
            <a:r>
              <a:rPr lang="en-IN" dirty="0">
                <a:effectLst/>
                <a:latin typeface="Times New Roman" panose="02020603050405020304" pitchFamily="18" charset="0"/>
                <a:cs typeface="Times New Roman" panose="02020603050405020304" pitchFamily="18" charset="0"/>
              </a:rPr>
              <a:t>: early experience and forecast </a:t>
            </a:r>
            <a:r>
              <a:rPr lang="en-IN" dirty="0" err="1">
                <a:effectLst/>
                <a:latin typeface="Times New Roman" panose="02020603050405020304" pitchFamily="18" charset="0"/>
                <a:cs typeface="Times New Roman" panose="02020603050405020304" pitchFamily="18" charset="0"/>
              </a:rPr>
              <a:t>duringan</a:t>
            </a:r>
            <a:r>
              <a:rPr lang="en-IN" dirty="0">
                <a:effectLst/>
                <a:latin typeface="Times New Roman" panose="02020603050405020304" pitchFamily="18" charset="0"/>
                <a:cs typeface="Times New Roman" panose="02020603050405020304" pitchFamily="18" charset="0"/>
              </a:rPr>
              <a:t> emergency response,” Jama, 2020.</a:t>
            </a:r>
          </a:p>
          <a:p>
            <a:pPr marL="342900" indent="-342900">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WHO. Naming the coronavirus disease (covid-19) and the virus that </a:t>
            </a:r>
            <a:r>
              <a:rPr lang="en-IN" dirty="0" err="1">
                <a:effectLst/>
                <a:latin typeface="Times New Roman" panose="02020603050405020304" pitchFamily="18" charset="0"/>
                <a:cs typeface="Times New Roman" panose="02020603050405020304" pitchFamily="18" charset="0"/>
              </a:rPr>
              <a:t>causesit</a:t>
            </a:r>
            <a:r>
              <a:rPr lang="en-IN" dirty="0">
                <a:effectLst/>
                <a:latin typeface="Times New Roman" panose="02020603050405020304" pitchFamily="18" charset="0"/>
                <a:cs typeface="Times New Roman" panose="02020603050405020304" pitchFamily="18" charset="0"/>
              </a:rPr>
              <a:t>. [Online]. Available: </a:t>
            </a:r>
            <a:r>
              <a:rPr lang="en-IN" dirty="0">
                <a:latin typeface="Times New Roman" panose="02020603050405020304" pitchFamily="18" charset="0"/>
                <a:cs typeface="Times New Roman" panose="02020603050405020304" pitchFamily="18" charset="0"/>
              </a:rPr>
              <a:t>https://www.who.int/emergencies/diseases/novel-coronavirus-2019/technical-guidance/naming-the-coronavirus-disease-(covid-2019)-and-the-virus-that-causes-it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12C81DE-0BC6-45E0-A485-96DDD4DEE119}"/>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4946CF-39A8-40F5-AC1A-B9858C85C0EB}"/>
              </a:ext>
            </a:extLst>
          </p:cNvPr>
          <p:cNvSpPr txBox="1"/>
          <p:nvPr/>
        </p:nvSpPr>
        <p:spPr>
          <a:xfrm>
            <a:off x="3932808" y="221942"/>
            <a:ext cx="3346881" cy="861774"/>
          </a:xfrm>
          <a:prstGeom prst="rect">
            <a:avLst/>
          </a:prstGeom>
          <a:noFill/>
        </p:spPr>
        <p:txBody>
          <a:bodyPr wrap="square" rtlCol="0">
            <a:spAutoFit/>
          </a:bodyPr>
          <a:lstStyle/>
          <a:p>
            <a:r>
              <a:rPr lang="en-US" sz="3200" dirty="0"/>
              <a:t>    </a:t>
            </a:r>
            <a:r>
              <a:rPr lang="en-US" sz="3200" b="1" dirty="0"/>
              <a:t>REFERENCES</a:t>
            </a:r>
          </a:p>
          <a:p>
            <a:endParaRPr lang="en-IN" dirty="0"/>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1859</TotalTime>
  <Words>457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                                System Requirements </vt:lpstr>
      <vt:lpstr> </vt:lpstr>
      <vt:lpstr>Models</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jagarlamudi mrudula</cp:lastModifiedBy>
  <cp:revision>198</cp:revision>
  <dcterms:created xsi:type="dcterms:W3CDTF">2020-08-08T03:55:20Z</dcterms:created>
  <dcterms:modified xsi:type="dcterms:W3CDTF">2021-05-13T03:26:18Z</dcterms:modified>
</cp:coreProperties>
</file>