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75" r:id="rId4"/>
    <p:sldId id="279" r:id="rId5"/>
    <p:sldId id="277" r:id="rId6"/>
    <p:sldId id="280" r:id="rId7"/>
    <p:sldId id="282" r:id="rId8"/>
    <p:sldId id="281" r:id="rId9"/>
    <p:sldId id="278" r:id="rId10"/>
    <p:sldId id="274"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rlamudi mrudula" userId="1481ecad1582e3ab" providerId="LiveId" clId="{0509F2E5-F47A-408D-805A-545CA96037E2}"/>
    <pc:docChg chg="modSld">
      <pc:chgData name="jagarlamudi mrudula" userId="1481ecad1582e3ab" providerId="LiveId" clId="{0509F2E5-F47A-408D-805A-545CA96037E2}" dt="2021-05-27T07:30:27.898" v="3" actId="20577"/>
      <pc:docMkLst>
        <pc:docMk/>
      </pc:docMkLst>
      <pc:sldChg chg="modSp mod">
        <pc:chgData name="jagarlamudi mrudula" userId="1481ecad1582e3ab" providerId="LiveId" clId="{0509F2E5-F47A-408D-805A-545CA96037E2}" dt="2021-05-27T07:30:27.898" v="3" actId="20577"/>
        <pc:sldMkLst>
          <pc:docMk/>
          <pc:sldMk cId="3820519257" sldId="256"/>
        </pc:sldMkLst>
        <pc:spChg chg="mod">
          <ac:chgData name="jagarlamudi mrudula" userId="1481ecad1582e3ab" providerId="LiveId" clId="{0509F2E5-F47A-408D-805A-545CA96037E2}" dt="2021-05-27T07:30:27.898" v="3" actId="20577"/>
          <ac:spMkLst>
            <pc:docMk/>
            <pc:sldMk cId="3820519257" sldId="256"/>
            <ac:spMk id="2" creationId="{01A603F7-17A2-4539-A2F5-2D940EAD4BD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5/28/2021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5/28/2021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5/28/2021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5/28/2021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5/28/2021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5/28/2021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5/28/2021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5/28/2021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5/28/2021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5/28/2021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5/28/2021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5/28/2021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09686" y="1216080"/>
            <a:ext cx="11972626" cy="4339650"/>
          </a:xfrm>
          <a:prstGeom prst="rect">
            <a:avLst/>
          </a:prstGeom>
          <a:noFill/>
        </p:spPr>
        <p:txBody>
          <a:bodyPr wrap="square" rtlCol="0">
            <a:spAutoFit/>
          </a:bodyPr>
          <a:lstStyle/>
          <a:p>
            <a:pPr algn="ctr">
              <a:spcBef>
                <a:spcPct val="0"/>
              </a:spcBef>
              <a:defRPr/>
            </a:pPr>
            <a:r>
              <a:rPr lang="en-IN" sz="3200" b="1" dirty="0">
                <a:effectLst/>
                <a:latin typeface="Arial" panose="020B0604020202020204" pitchFamily="34" charset="0"/>
              </a:rPr>
              <a:t>COVID-19 Future Forecasting</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a:t>
            </a:r>
            <a:r>
              <a:rPr lang="en-US" sz="2400" b="1">
                <a:latin typeface="Times New Roman" pitchFamily="18" charset="0"/>
                <a:cs typeface="Times New Roman" pitchFamily="18" charset="0"/>
              </a:rPr>
              <a:t>: 28 </a:t>
            </a:r>
            <a:r>
              <a:rPr lang="en-US" sz="2400" b="1" dirty="0">
                <a:latin typeface="Times New Roman" pitchFamily="18" charset="0"/>
                <a:cs typeface="Times New Roman" pitchFamily="18" charset="0"/>
              </a:rPr>
              <a:t>May 2021</a:t>
            </a:r>
          </a:p>
          <a:p>
            <a:pPr algn="ctr">
              <a:spcBef>
                <a:spcPct val="0"/>
              </a:spcBef>
              <a:defRPr/>
            </a:pPr>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   M. NAVYA NIHITHA : 17WH1A0510</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   J. MRUDULA: 18WH5A0507</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   K. JAGADISHWARI : 18WH5A0510</a:t>
            </a:r>
          </a:p>
          <a:p>
            <a:r>
              <a:rPr lang="en-US" sz="2400" b="1" dirty="0">
                <a:latin typeface="Times New Roman" pitchFamily="18" charset="0"/>
                <a:cs typeface="Times New Roman" pitchFamily="18" charset="0"/>
              </a:rPr>
              <a:t>					</a:t>
            </a:r>
          </a:p>
          <a:p>
            <a:pPr algn="r"/>
            <a:r>
              <a:rPr lang="en-US" sz="2400" b="1" dirty="0">
                <a:latin typeface="Times New Roman" pitchFamily="18" charset="0"/>
                <a:cs typeface="Times New Roman" pitchFamily="18" charset="0"/>
              </a:rPr>
              <a:t>					    Internal Guide: </a:t>
            </a:r>
            <a:r>
              <a:rPr lang="en-IN" sz="2400" b="1" dirty="0" err="1">
                <a:effectLst/>
                <a:latin typeface="Times New Roman" panose="02020603050405020304" pitchFamily="18" charset="0"/>
                <a:cs typeface="Times New Roman" panose="02020603050405020304" pitchFamily="18" charset="0"/>
              </a:rPr>
              <a:t>Mr.Shivamurthy</a:t>
            </a:r>
            <a:r>
              <a:rPr lang="en-IN" sz="2400" b="1" dirty="0">
                <a:effectLst/>
                <a:latin typeface="Times New Roman" panose="02020603050405020304" pitchFamily="18" charset="0"/>
                <a:cs typeface="Times New Roman" panose="02020603050405020304" pitchFamily="18" charset="0"/>
              </a:rPr>
              <a:t>                                                                                                                                                           Hiremath</a:t>
            </a:r>
            <a:endParaRPr lang="en-US" sz="2400" b="1" dirty="0">
              <a:latin typeface="Times New Roman" panose="02020603050405020304" pitchFamily="18" charset="0"/>
              <a:cs typeface="Times New Roman" pitchFamily="18" charset="0"/>
            </a:endParaRP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14744"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79B366F-32B6-4A6D-A91B-4D5DE012D4E3}"/>
              </a:ext>
            </a:extLst>
          </p:cNvPr>
          <p:cNvSpPr txBox="1"/>
          <p:nvPr/>
        </p:nvSpPr>
        <p:spPr>
          <a:xfrm>
            <a:off x="878888" y="1146934"/>
            <a:ext cx="10387210" cy="6555641"/>
          </a:xfrm>
          <a:prstGeom prst="rect">
            <a:avLst/>
          </a:prstGeom>
          <a:noFill/>
        </p:spPr>
        <p:txBody>
          <a:bodyPr wrap="square" rtlCol="0">
            <a:spAutoFit/>
          </a:bodyPr>
          <a:lstStyle/>
          <a:p>
            <a:pPr algn="just"/>
            <a:endParaRPr lang="en-US" sz="2400" dirty="0"/>
          </a:p>
          <a:p>
            <a:pPr marL="342900" indent="-342900" algn="just">
              <a:buFont typeface="+mj-lt"/>
              <a:buAutoNum type="arabicPeriod"/>
            </a:pPr>
            <a:r>
              <a:rPr lang="en-US" b="1" dirty="0">
                <a:effectLst/>
                <a:latin typeface="Times New Roman" panose="02020603050405020304" pitchFamily="18" charset="0"/>
                <a:cs typeface="Times New Roman" panose="02020603050405020304" pitchFamily="18" charset="0"/>
              </a:rPr>
              <a:t>G. </a:t>
            </a:r>
            <a:r>
              <a:rPr lang="en-US" b="1" dirty="0" err="1">
                <a:effectLst/>
                <a:latin typeface="Times New Roman" panose="02020603050405020304" pitchFamily="18" charset="0"/>
                <a:cs typeface="Times New Roman" panose="02020603050405020304" pitchFamily="18" charset="0"/>
              </a:rPr>
              <a:t>Bontempi</a:t>
            </a:r>
            <a:r>
              <a:rPr lang="en-US" b="1" dirty="0">
                <a:effectLst/>
                <a:latin typeface="Times New Roman" panose="02020603050405020304" pitchFamily="18" charset="0"/>
                <a:cs typeface="Times New Roman" panose="02020603050405020304" pitchFamily="18" charset="0"/>
              </a:rPr>
              <a:t>, S. B. </a:t>
            </a:r>
            <a:r>
              <a:rPr lang="en-US" b="1" dirty="0" err="1">
                <a:effectLst/>
                <a:latin typeface="Times New Roman" panose="02020603050405020304" pitchFamily="18" charset="0"/>
                <a:cs typeface="Times New Roman" panose="02020603050405020304" pitchFamily="18" charset="0"/>
              </a:rPr>
              <a:t>Taieb</a:t>
            </a:r>
            <a:r>
              <a:rPr lang="en-US" b="1" dirty="0">
                <a:effectLst/>
                <a:latin typeface="Times New Roman" panose="02020603050405020304" pitchFamily="18" charset="0"/>
                <a:cs typeface="Times New Roman" panose="02020603050405020304" pitchFamily="18" charset="0"/>
              </a:rPr>
              <a:t>, and Y.-A. Le Borgne, “Machine learning strategies for time series forecasting,” in European business intelligence summer school. Springer, 2012, pp. 62–77.</a:t>
            </a:r>
          </a:p>
          <a:p>
            <a:pPr marL="342900" indent="-342900" algn="just">
              <a:buFont typeface="+mj-lt"/>
              <a:buAutoNum type="arabicPeriod"/>
            </a:pPr>
            <a:endParaRPr lang="en-US" b="1" dirty="0">
              <a:latin typeface="Times New Roman" panose="02020603050405020304" pitchFamily="18" charset="0"/>
              <a:cs typeface="Times New Roman" panose="02020603050405020304" pitchFamily="18" charset="0"/>
            </a:endParaRPr>
          </a:p>
          <a:p>
            <a:pPr marL="342900" indent="-342900" algn="just"/>
            <a:endParaRPr lang="en-US" b="1" dirty="0">
              <a:latin typeface="Times New Roman" panose="02020603050405020304" pitchFamily="18" charset="0"/>
              <a:cs typeface="Times New Roman" panose="02020603050405020304" pitchFamily="18" charset="0"/>
            </a:endParaRPr>
          </a:p>
          <a:p>
            <a:pPr marL="342900" indent="-342900" algn="just"/>
            <a:r>
              <a:rPr lang="en-IN" b="1" dirty="0">
                <a:effectLst/>
                <a:latin typeface="Times New Roman" panose="02020603050405020304" pitchFamily="18" charset="0"/>
                <a:cs typeface="Times New Roman" panose="02020603050405020304" pitchFamily="18" charset="0"/>
              </a:rPr>
              <a:t>2. G. </a:t>
            </a:r>
            <a:r>
              <a:rPr lang="en-IN" b="1" dirty="0" err="1">
                <a:effectLst/>
                <a:latin typeface="Times New Roman" panose="02020603050405020304" pitchFamily="18" charset="0"/>
                <a:cs typeface="Times New Roman" panose="02020603050405020304" pitchFamily="18" charset="0"/>
              </a:rPr>
              <a:t>Grasselli</a:t>
            </a:r>
            <a:r>
              <a:rPr lang="en-IN" b="1" dirty="0">
                <a:effectLst/>
                <a:latin typeface="Times New Roman" panose="02020603050405020304" pitchFamily="18" charset="0"/>
                <a:cs typeface="Times New Roman" panose="02020603050405020304" pitchFamily="18" charset="0"/>
              </a:rPr>
              <a:t>, A. </a:t>
            </a:r>
            <a:r>
              <a:rPr lang="en-IN" b="1" dirty="0" err="1">
                <a:effectLst/>
                <a:latin typeface="Times New Roman" panose="02020603050405020304" pitchFamily="18" charset="0"/>
                <a:cs typeface="Times New Roman" panose="02020603050405020304" pitchFamily="18" charset="0"/>
              </a:rPr>
              <a:t>Pesenti</a:t>
            </a:r>
            <a:r>
              <a:rPr lang="en-IN" b="1" dirty="0">
                <a:effectLst/>
                <a:latin typeface="Times New Roman" panose="02020603050405020304" pitchFamily="18" charset="0"/>
                <a:cs typeface="Times New Roman" panose="02020603050405020304" pitchFamily="18" charset="0"/>
              </a:rPr>
              <a:t>, and M. </a:t>
            </a:r>
            <a:r>
              <a:rPr lang="en-IN" b="1" dirty="0" err="1">
                <a:effectLst/>
                <a:latin typeface="Times New Roman" panose="02020603050405020304" pitchFamily="18" charset="0"/>
                <a:cs typeface="Times New Roman" panose="02020603050405020304" pitchFamily="18" charset="0"/>
              </a:rPr>
              <a:t>Cecconi</a:t>
            </a:r>
            <a:r>
              <a:rPr lang="en-IN" b="1" dirty="0">
                <a:effectLst/>
                <a:latin typeface="Times New Roman" panose="02020603050405020304" pitchFamily="18" charset="0"/>
                <a:cs typeface="Times New Roman" panose="02020603050405020304" pitchFamily="18" charset="0"/>
              </a:rPr>
              <a:t>, “Critical care utilization for thecovid-19 outbreak in </a:t>
            </a:r>
            <a:r>
              <a:rPr lang="en-IN" b="1" dirty="0" err="1">
                <a:effectLst/>
                <a:latin typeface="Times New Roman" panose="02020603050405020304" pitchFamily="18" charset="0"/>
                <a:cs typeface="Times New Roman" panose="02020603050405020304" pitchFamily="18" charset="0"/>
              </a:rPr>
              <a:t>lombardy</a:t>
            </a:r>
            <a:r>
              <a:rPr lang="en-IN" b="1" dirty="0">
                <a:effectLst/>
                <a:latin typeface="Times New Roman" panose="02020603050405020304" pitchFamily="18" charset="0"/>
                <a:cs typeface="Times New Roman" panose="02020603050405020304" pitchFamily="18" charset="0"/>
              </a:rPr>
              <a:t>, </a:t>
            </a:r>
            <a:r>
              <a:rPr lang="en-IN" b="1" dirty="0" err="1">
                <a:effectLst/>
                <a:latin typeface="Times New Roman" panose="02020603050405020304" pitchFamily="18" charset="0"/>
                <a:cs typeface="Times New Roman" panose="02020603050405020304" pitchFamily="18" charset="0"/>
              </a:rPr>
              <a:t>italy</a:t>
            </a:r>
            <a:r>
              <a:rPr lang="en-IN" b="1" dirty="0">
                <a:effectLst/>
                <a:latin typeface="Times New Roman" panose="02020603050405020304" pitchFamily="18" charset="0"/>
                <a:cs typeface="Times New Roman" panose="02020603050405020304" pitchFamily="18" charset="0"/>
              </a:rPr>
              <a:t>: early experience and forecast during an emergency response,” Jama, 2020.</a:t>
            </a:r>
          </a:p>
          <a:p>
            <a:pPr marL="342900" indent="-342900" algn="just">
              <a:buFont typeface="+mj-lt"/>
              <a:buAutoNum type="arabicPeriod"/>
            </a:pPr>
            <a:endParaRPr lang="en-IN" b="1"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b="1"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1" dirty="0">
                <a:effectLst/>
                <a:latin typeface="Times New Roman" panose="02020603050405020304" pitchFamily="18" charset="0"/>
                <a:cs typeface="Times New Roman" panose="02020603050405020304" pitchFamily="18" charset="0"/>
              </a:rPr>
              <a:t>WHO. Naming the coronavirus disease (covid-19) and the virus that </a:t>
            </a:r>
            <a:r>
              <a:rPr lang="en-IN" b="1" dirty="0" err="1">
                <a:effectLst/>
                <a:latin typeface="Times New Roman" panose="02020603050405020304" pitchFamily="18" charset="0"/>
                <a:cs typeface="Times New Roman" panose="02020603050405020304" pitchFamily="18" charset="0"/>
              </a:rPr>
              <a:t>causesit</a:t>
            </a:r>
            <a:r>
              <a:rPr lang="en-IN" b="1" dirty="0">
                <a:effectLst/>
                <a:latin typeface="Times New Roman" panose="02020603050405020304" pitchFamily="18" charset="0"/>
                <a:cs typeface="Times New Roman" panose="02020603050405020304" pitchFamily="18" charset="0"/>
              </a:rPr>
              <a:t>. [Online]. Available: </a:t>
            </a:r>
            <a:r>
              <a:rPr lang="en-IN" b="1" dirty="0">
                <a:latin typeface="Times New Roman" panose="02020603050405020304" pitchFamily="18" charset="0"/>
                <a:cs typeface="Times New Roman" panose="02020603050405020304" pitchFamily="18" charset="0"/>
              </a:rPr>
              <a:t>https://www.who.int/emergencies/diseases/novel-coronavirus-2019/technical-guidance/naming-the-coronavirus-disease-(covid-2019)-and-the-virus-that-causes-it</a:t>
            </a:r>
          </a:p>
          <a:p>
            <a:pPr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endParaRPr lang="en-IN" dirty="0">
              <a:effectLst/>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endParaRPr lang="en-IN" dirty="0">
              <a:effectLst/>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endParaRPr lang="en-IN" dirty="0">
              <a:latin typeface="Times New Roman" panose="02020603050405020304" pitchFamily="18" charset="0"/>
              <a:cs typeface="Times New Roman" panose="02020603050405020304" pitchFamily="18" charset="0"/>
            </a:endParaRPr>
          </a:p>
          <a:p>
            <a:pPr marL="342900" indent="-342900" algn="just">
              <a:buFont typeface="Wingdings" pitchFamily="2" charset="2"/>
              <a:buChar char="§"/>
            </a:pPr>
            <a:endParaRPr lang="en-IN"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12C81DE-0BC6-45E0-A485-96DDD4DEE119}"/>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84946CF-39A8-40F5-AC1A-B9858C85C0EB}"/>
              </a:ext>
            </a:extLst>
          </p:cNvPr>
          <p:cNvSpPr txBox="1"/>
          <p:nvPr/>
        </p:nvSpPr>
        <p:spPr>
          <a:xfrm>
            <a:off x="3932808" y="221942"/>
            <a:ext cx="3346881" cy="861774"/>
          </a:xfrm>
          <a:prstGeom prst="rect">
            <a:avLst/>
          </a:prstGeom>
          <a:noFill/>
        </p:spPr>
        <p:txBody>
          <a:bodyPr wrap="square" rtlCol="0">
            <a:spAutoFit/>
          </a:bodyPr>
          <a:lstStyle/>
          <a:p>
            <a:r>
              <a:rPr lang="en-US" sz="3200" dirty="0"/>
              <a:t>    </a:t>
            </a:r>
            <a:r>
              <a:rPr lang="en-US" sz="3200" b="1" dirty="0"/>
              <a:t>REFERENCES</a:t>
            </a:r>
          </a:p>
          <a:p>
            <a:endParaRPr lang="en-IN" dirty="0"/>
          </a:p>
        </p:txBody>
      </p:sp>
    </p:spTree>
    <p:extLst>
      <p:ext uri="{BB962C8B-B14F-4D97-AF65-F5344CB8AC3E}">
        <p14:creationId xmlns:p14="http://schemas.microsoft.com/office/powerpoint/2010/main" val="368370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a:latin typeface="Times New Roman" panose="02020603050405020304" pitchFamily="18" charset="0"/>
                <a:cs typeface="Times New Roman" panose="02020603050405020304" pitchFamily="18" charset="0"/>
              </a:rPr>
              <a:t>Thank you</a:t>
            </a:r>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1EBFC90-3267-4BE7-8369-7BCBE8EFA191}"/>
              </a:ext>
            </a:extLst>
          </p:cNvPr>
          <p:cNvSpPr txBox="1"/>
          <p:nvPr/>
        </p:nvSpPr>
        <p:spPr>
          <a:xfrm>
            <a:off x="1882066" y="230819"/>
            <a:ext cx="7226423" cy="584775"/>
          </a:xfrm>
          <a:prstGeom prst="rect">
            <a:avLst/>
          </a:prstGeom>
          <a:noFill/>
        </p:spPr>
        <p:txBody>
          <a:bodyPr wrap="square" rtlCol="0">
            <a:spAutoFit/>
          </a:bodyPr>
          <a:lstStyle/>
          <a:p>
            <a:r>
              <a:rPr lang="en-IN" sz="3200" b="1" dirty="0">
                <a:effectLst/>
                <a:latin typeface="Times New Roman" panose="02020603050405020304" pitchFamily="18" charset="0"/>
                <a:cs typeface="Times New Roman" panose="02020603050405020304" pitchFamily="18" charset="0"/>
              </a:rPr>
              <a:t>          COVID-19 Future Forecasting</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B6B222A-2EF9-46AA-B999-5211DA5390DB}"/>
              </a:ext>
            </a:extLst>
          </p:cNvPr>
          <p:cNvSpPr txBox="1"/>
          <p:nvPr/>
        </p:nvSpPr>
        <p:spPr>
          <a:xfrm>
            <a:off x="878888" y="1130061"/>
            <a:ext cx="10421715" cy="5324535"/>
          </a:xfrm>
          <a:prstGeom prst="rect">
            <a:avLst/>
          </a:prstGeom>
          <a:noFill/>
        </p:spPr>
        <p:txBody>
          <a:bodyPr wrap="square" rtlCol="0">
            <a:spAutoFit/>
          </a:bodyPr>
          <a:lstStyle/>
          <a:p>
            <a:pPr algn="just"/>
            <a:r>
              <a:rPr lang="en-US" sz="2000" b="1" u="sng" dirty="0">
                <a:latin typeface="Times New Roman" pitchFamily="18" charset="0"/>
                <a:cs typeface="Times New Roman" pitchFamily="18" charset="0"/>
              </a:rPr>
              <a:t>ABSTRACT:</a:t>
            </a:r>
          </a:p>
          <a:p>
            <a:pPr algn="just"/>
            <a:endParaRPr lang="en-US" sz="2000" b="1" dirty="0">
              <a:latin typeface="Times New Roman" pitchFamily="18" charset="0"/>
              <a:cs typeface="Times New Roman" pitchFamily="18" charset="0"/>
            </a:endParaRPr>
          </a:p>
          <a:p>
            <a:pPr marL="285750" indent="-285750" algn="just">
              <a:buFont typeface="Wingdings" pitchFamily="2" charset="2"/>
              <a:buChar char="§"/>
            </a:pPr>
            <a:r>
              <a:rPr lang="en-US" sz="2000" b="1" dirty="0">
                <a:effectLst/>
                <a:latin typeface="Times New Roman" pitchFamily="18" charset="0"/>
                <a:cs typeface="Times New Roman" pitchFamily="18" charset="0"/>
              </a:rPr>
              <a:t>Machine learning (ML) based forecasting mechanisms have proved their significance to anticipate outcomes to improve the decision making on the future course of actions. </a:t>
            </a:r>
          </a:p>
          <a:p>
            <a:pPr marL="285750" indent="-285750" algn="just"/>
            <a:endParaRPr lang="en-US" sz="2000" b="1" dirty="0">
              <a:effectLst/>
              <a:latin typeface="Times New Roman" pitchFamily="18" charset="0"/>
              <a:cs typeface="Times New Roman" pitchFamily="18" charset="0"/>
            </a:endParaRPr>
          </a:p>
          <a:p>
            <a:pPr marL="285750" indent="-285750" algn="just">
              <a:buFont typeface="Wingdings" pitchFamily="2" charset="2"/>
              <a:buChar char="§"/>
            </a:pPr>
            <a:r>
              <a:rPr lang="en-US" sz="2000" b="1" dirty="0">
                <a:effectLst/>
                <a:latin typeface="Times New Roman" pitchFamily="18" charset="0"/>
                <a:cs typeface="Times New Roman" pitchFamily="18" charset="0"/>
              </a:rPr>
              <a:t>The ML models have been used in many application domains which needed the identification and prioritization of adverse factors for a threat. </a:t>
            </a:r>
          </a:p>
          <a:p>
            <a:pPr marL="285750" indent="-285750" algn="just"/>
            <a:endParaRPr lang="en-US" sz="2000" b="1" dirty="0">
              <a:effectLst/>
              <a:latin typeface="Times New Roman" pitchFamily="18" charset="0"/>
              <a:cs typeface="Times New Roman" pitchFamily="18" charset="0"/>
            </a:endParaRPr>
          </a:p>
          <a:p>
            <a:pPr marL="285750" indent="-285750" algn="just">
              <a:buFont typeface="Wingdings" pitchFamily="2" charset="2"/>
              <a:buChar char="§"/>
            </a:pPr>
            <a:r>
              <a:rPr lang="en-US" sz="2000" b="1" dirty="0">
                <a:effectLst/>
                <a:latin typeface="Times New Roman" pitchFamily="18" charset="0"/>
                <a:cs typeface="Times New Roman" pitchFamily="18" charset="0"/>
              </a:rPr>
              <a:t>Several prediction methods are being popularly used to handle forecasting problems. </a:t>
            </a:r>
          </a:p>
          <a:p>
            <a:pPr marL="285750" indent="-285750" algn="just"/>
            <a:endParaRPr lang="en-US" sz="2000" b="1" dirty="0">
              <a:effectLst/>
              <a:latin typeface="Times New Roman" pitchFamily="18" charset="0"/>
              <a:cs typeface="Times New Roman" pitchFamily="18" charset="0"/>
            </a:endParaRPr>
          </a:p>
          <a:p>
            <a:pPr marL="285750" indent="-285750" algn="just">
              <a:buFont typeface="Wingdings" pitchFamily="2" charset="2"/>
              <a:buChar char="§"/>
            </a:pPr>
            <a:r>
              <a:rPr lang="en-US" sz="2000" b="1" dirty="0">
                <a:effectLst/>
                <a:latin typeface="Times New Roman" pitchFamily="18" charset="0"/>
                <a:cs typeface="Times New Roman" pitchFamily="18" charset="0"/>
              </a:rPr>
              <a:t>This Project demonstrates the capability of ML models to forecast the number of upcoming patients affected by COVID-19 which is presently considered as a potential threat to mankind.</a:t>
            </a:r>
          </a:p>
          <a:p>
            <a:pPr marL="285750" indent="-285750" algn="just">
              <a:buFont typeface="Wingdings" pitchFamily="2" charset="2"/>
              <a:buChar char="§"/>
            </a:pPr>
            <a:endParaRPr lang="en-US" sz="2000" b="1" dirty="0">
              <a:effectLst/>
              <a:latin typeface="Times New Roman" pitchFamily="18" charset="0"/>
              <a:cs typeface="Times New Roman" pitchFamily="18" charset="0"/>
            </a:endParaRPr>
          </a:p>
          <a:p>
            <a:pPr marL="285750" indent="-285750" algn="just">
              <a:buFont typeface="Wingdings" pitchFamily="2" charset="2"/>
              <a:buChar char="§"/>
            </a:pPr>
            <a:r>
              <a:rPr lang="en-US" sz="2000" b="1" dirty="0">
                <a:effectLst/>
                <a:latin typeface="Times New Roman" pitchFamily="18" charset="0"/>
                <a:cs typeface="Times New Roman" pitchFamily="18" charset="0"/>
              </a:rPr>
              <a:t>Three types of predictions can be made such as the number of newly infected cases, the number of deaths, and the number of recoveries in the next 10 days. By Using the resultant of the data we are going forecast the COVID-19 </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B840ED5-AC65-44BB-9427-B8618F787174}"/>
              </a:ext>
            </a:extLst>
          </p:cNvPr>
          <p:cNvSpPr txBox="1"/>
          <p:nvPr/>
        </p:nvSpPr>
        <p:spPr>
          <a:xfrm>
            <a:off x="746654" y="182117"/>
            <a:ext cx="9570127"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Architecture Diagram</a:t>
            </a:r>
            <a:endParaRPr lang="en-IN"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7B38DBF-D73E-4ACC-ACE7-7D968EB46C44}"/>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a:extLst>
              <a:ext uri="{FF2B5EF4-FFF2-40B4-BE49-F238E27FC236}">
                <a16:creationId xmlns:a16="http://schemas.microsoft.com/office/drawing/2014/main" id="{2451D485-AD23-49E0-A38B-B9DF55A5DC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83574E4-237C-4907-9AC6-9D0FB328C23D}"/>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EAF65E3-F663-40DE-BC5E-B982324B8E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02672" y="1561258"/>
            <a:ext cx="9283083" cy="4615705"/>
          </a:xfrm>
        </p:spPr>
      </p:pic>
    </p:spTree>
    <p:extLst>
      <p:ext uri="{BB962C8B-B14F-4D97-AF65-F5344CB8AC3E}">
        <p14:creationId xmlns:p14="http://schemas.microsoft.com/office/powerpoint/2010/main" val="15487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E1D9FD-E375-436D-9759-A9F2AB89969D}"/>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3" name="Picture 4">
            <a:extLst>
              <a:ext uri="{FF2B5EF4-FFF2-40B4-BE49-F238E27FC236}">
                <a16:creationId xmlns:a16="http://schemas.microsoft.com/office/drawing/2014/main" id="{2A448E97-14AF-4A87-850E-E2304ABD40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DAC8AE7-E712-4337-B936-49754BFA6966}"/>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TextBox 5">
            <a:extLst>
              <a:ext uri="{FF2B5EF4-FFF2-40B4-BE49-F238E27FC236}">
                <a16:creationId xmlns:a16="http://schemas.microsoft.com/office/drawing/2014/main" id="{F55160E9-FFDF-495C-BDC8-FD95CBD6748B}"/>
              </a:ext>
            </a:extLst>
          </p:cNvPr>
          <p:cNvSpPr txBox="1"/>
          <p:nvPr/>
        </p:nvSpPr>
        <p:spPr>
          <a:xfrm>
            <a:off x="3533313" y="244559"/>
            <a:ext cx="4412202" cy="584775"/>
          </a:xfrm>
          <a:prstGeom prst="rect">
            <a:avLst/>
          </a:prstGeom>
          <a:noFill/>
        </p:spPr>
        <p:txBody>
          <a:bodyPr wrap="square" rtlCol="0">
            <a:spAutoFit/>
          </a:bodyPr>
          <a:lstStyle/>
          <a:p>
            <a:r>
              <a:rPr lang="en-IN" sz="3200" dirty="0"/>
              <a:t>      </a:t>
            </a:r>
            <a:r>
              <a:rPr lang="en-IN" sz="3200" b="1" dirty="0">
                <a:latin typeface="Times New Roman" panose="02020603050405020304" pitchFamily="18" charset="0"/>
                <a:cs typeface="Times New Roman" panose="02020603050405020304" pitchFamily="18" charset="0"/>
              </a:rPr>
              <a:t>Technology Stack</a:t>
            </a:r>
          </a:p>
        </p:txBody>
      </p:sp>
      <p:sp>
        <p:nvSpPr>
          <p:cNvPr id="8" name="TextBox 7">
            <a:extLst>
              <a:ext uri="{FF2B5EF4-FFF2-40B4-BE49-F238E27FC236}">
                <a16:creationId xmlns:a16="http://schemas.microsoft.com/office/drawing/2014/main" id="{A710D29B-2F0B-41A0-92C2-90363F475F40}"/>
              </a:ext>
            </a:extLst>
          </p:cNvPr>
          <p:cNvSpPr txBox="1"/>
          <p:nvPr/>
        </p:nvSpPr>
        <p:spPr>
          <a:xfrm>
            <a:off x="1038687" y="1386116"/>
            <a:ext cx="8109751" cy="1569660"/>
          </a:xfrm>
          <a:prstGeom prst="rect">
            <a:avLst/>
          </a:prstGeom>
          <a:noFill/>
        </p:spPr>
        <p:txBody>
          <a:bodyPr wrap="square">
            <a:spAutoFit/>
          </a:bodyPr>
          <a:lstStyle/>
          <a:p>
            <a:pPr marL="285750" indent="-28575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Supervised Machine Learning </a:t>
            </a:r>
          </a:p>
          <a:p>
            <a:pPr marL="285750" indent="-285750">
              <a:buFont typeface="Wingdings" panose="05000000000000000000" pitchFamily="2" charset="2"/>
              <a:buChar char="Ø"/>
            </a:pPr>
            <a:endParaRPr lang="en-US" sz="32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Python Language </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00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982412"/>
          </a:xfrm>
        </p:spPr>
        <p:txBody>
          <a:bodyPr>
            <a:normAutofit fontScale="90000"/>
          </a:bodyPr>
          <a:lstStyle/>
          <a:p>
            <a:pPr algn="ctr"/>
            <a:br>
              <a:rPr lang="en-IN" dirty="0"/>
            </a:br>
            <a:endParaRPr lang="en-IN" dirty="0"/>
          </a:p>
        </p:txBody>
      </p:sp>
      <p:pic>
        <p:nvPicPr>
          <p:cNvPr id="3" name="Content Placeholder 2">
            <a:extLst>
              <a:ext uri="{FF2B5EF4-FFF2-40B4-BE49-F238E27FC236}">
                <a16:creationId xmlns:a16="http://schemas.microsoft.com/office/drawing/2014/main" id="{EA3EFDE1-FDB2-4211-9D0C-7E22E2AFB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41094"/>
            <a:ext cx="10565921" cy="5073442"/>
          </a:xfrm>
        </p:spPr>
      </p:pic>
      <p:sp>
        <p:nvSpPr>
          <p:cNvPr id="8" name="Rectangle 7">
            <a:extLst>
              <a:ext uri="{FF2B5EF4-FFF2-40B4-BE49-F238E27FC236}">
                <a16:creationId xmlns:a16="http://schemas.microsoft.com/office/drawing/2014/main" id="{8861E42E-58ED-4511-A7C3-7857DFEE412E}"/>
              </a:ext>
            </a:extLst>
          </p:cNvPr>
          <p:cNvSpPr/>
          <p:nvPr/>
        </p:nvSpPr>
        <p:spPr>
          <a:xfrm>
            <a:off x="0" y="996665"/>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7B25F293-5E7D-4AD4-8939-CD9F95DAB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7931" y="34263"/>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B30C86C-2744-4441-92DF-2296DC7A3B03}"/>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1" name="TextBox 10">
            <a:extLst>
              <a:ext uri="{FF2B5EF4-FFF2-40B4-BE49-F238E27FC236}">
                <a16:creationId xmlns:a16="http://schemas.microsoft.com/office/drawing/2014/main" id="{7A073340-1F80-4224-92F1-2056014EB4B9}"/>
              </a:ext>
            </a:extLst>
          </p:cNvPr>
          <p:cNvSpPr txBox="1"/>
          <p:nvPr/>
        </p:nvSpPr>
        <p:spPr>
          <a:xfrm>
            <a:off x="1882067" y="6166024"/>
            <a:ext cx="6902387"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CE28EB02-09DC-47A2-8903-741CACC540E9}"/>
              </a:ext>
            </a:extLst>
          </p:cNvPr>
          <p:cNvSpPr txBox="1"/>
          <p:nvPr/>
        </p:nvSpPr>
        <p:spPr>
          <a:xfrm>
            <a:off x="3151573" y="291866"/>
            <a:ext cx="5024761" cy="646331"/>
          </a:xfrm>
          <a:prstGeom prst="rect">
            <a:avLst/>
          </a:prstGeom>
          <a:noFill/>
        </p:spPr>
        <p:txBody>
          <a:bodyPr wrap="square" rtlCol="0">
            <a:spAutoFit/>
          </a:bodyPr>
          <a:lstStyle/>
          <a:p>
            <a:r>
              <a:rPr lang="en-US" sz="3600" b="1" dirty="0">
                <a:latin typeface="Times New Roman" pitchFamily="18" charset="0"/>
                <a:cs typeface="Times New Roman" pitchFamily="18" charset="0"/>
              </a:rPr>
              <a:t>               </a:t>
            </a:r>
            <a:r>
              <a:rPr lang="en-IN" sz="3600" b="1" dirty="0">
                <a:latin typeface="Times New Roman" pitchFamily="18" charset="0"/>
                <a:cs typeface="Times New Roman" pitchFamily="18" charset="0"/>
              </a:rPr>
              <a:t> Models</a:t>
            </a:r>
            <a:endParaRPr lang="en-IN" sz="3600" dirty="0"/>
          </a:p>
        </p:txBody>
      </p:sp>
    </p:spTree>
    <p:extLst>
      <p:ext uri="{BB962C8B-B14F-4D97-AF65-F5344CB8AC3E}">
        <p14:creationId xmlns:p14="http://schemas.microsoft.com/office/powerpoint/2010/main" val="162632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9899"/>
            <a:ext cx="9522041" cy="1075447"/>
          </a:xfrm>
        </p:spPr>
        <p:txBody>
          <a:bodyPr>
            <a:normAutofit/>
          </a:bodyPr>
          <a:lstStyle/>
          <a:p>
            <a:pPr algn="ctr"/>
            <a:r>
              <a:rPr lang="en-IN" sz="3600" b="1" dirty="0">
                <a:latin typeface="Times New Roman" pitchFamily="18" charset="0"/>
                <a:cs typeface="Times New Roman" pitchFamily="18" charset="0"/>
              </a:rPr>
              <a:t>Models</a:t>
            </a:r>
            <a:endParaRPr lang="en-IN" sz="3600" dirty="0"/>
          </a:p>
        </p:txBody>
      </p:sp>
      <p:pic>
        <p:nvPicPr>
          <p:cNvPr id="3" name="Content Placeholder 2">
            <a:extLst>
              <a:ext uri="{FF2B5EF4-FFF2-40B4-BE49-F238E27FC236}">
                <a16:creationId xmlns:a16="http://schemas.microsoft.com/office/drawing/2014/main" id="{AC3371C9-1E9C-4635-B02D-C78D9C7954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787" y="1677879"/>
            <a:ext cx="10039143" cy="4589755"/>
          </a:xfrm>
        </p:spPr>
      </p:pic>
      <p:sp>
        <p:nvSpPr>
          <p:cNvPr id="8" name="Rectangle 7">
            <a:extLst>
              <a:ext uri="{FF2B5EF4-FFF2-40B4-BE49-F238E27FC236}">
                <a16:creationId xmlns:a16="http://schemas.microsoft.com/office/drawing/2014/main" id="{8861E42E-58ED-4511-A7C3-7857DFEE412E}"/>
              </a:ext>
            </a:extLst>
          </p:cNvPr>
          <p:cNvSpPr/>
          <p:nvPr/>
        </p:nvSpPr>
        <p:spPr>
          <a:xfrm>
            <a:off x="0" y="996665"/>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7B25F293-5E7D-4AD4-8939-CD9F95DAB6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7931" y="34263"/>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B30C86C-2744-4441-92DF-2296DC7A3B03}"/>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1" name="TextBox 10">
            <a:extLst>
              <a:ext uri="{FF2B5EF4-FFF2-40B4-BE49-F238E27FC236}">
                <a16:creationId xmlns:a16="http://schemas.microsoft.com/office/drawing/2014/main" id="{7A073340-1F80-4224-92F1-2056014EB4B9}"/>
              </a:ext>
            </a:extLst>
          </p:cNvPr>
          <p:cNvSpPr txBox="1"/>
          <p:nvPr/>
        </p:nvSpPr>
        <p:spPr>
          <a:xfrm>
            <a:off x="1882067" y="6166024"/>
            <a:ext cx="6902387"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7330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9899"/>
            <a:ext cx="9522041" cy="1075447"/>
          </a:xfrm>
        </p:spPr>
        <p:txBody>
          <a:bodyPr>
            <a:normAutofit/>
          </a:bodyPr>
          <a:lstStyle/>
          <a:p>
            <a:pPr algn="ctr"/>
            <a:r>
              <a:rPr lang="en-IN" sz="3600" b="1" dirty="0">
                <a:latin typeface="Times New Roman" pitchFamily="18" charset="0"/>
                <a:cs typeface="Times New Roman" pitchFamily="18" charset="0"/>
              </a:rPr>
              <a:t>Models</a:t>
            </a:r>
            <a:endParaRPr lang="en-IN" sz="3600" dirty="0"/>
          </a:p>
        </p:txBody>
      </p:sp>
      <p:sp>
        <p:nvSpPr>
          <p:cNvPr id="8" name="Rectangle 7">
            <a:extLst>
              <a:ext uri="{FF2B5EF4-FFF2-40B4-BE49-F238E27FC236}">
                <a16:creationId xmlns:a16="http://schemas.microsoft.com/office/drawing/2014/main" id="{8861E42E-58ED-4511-A7C3-7857DFEE412E}"/>
              </a:ext>
            </a:extLst>
          </p:cNvPr>
          <p:cNvSpPr/>
          <p:nvPr/>
        </p:nvSpPr>
        <p:spPr>
          <a:xfrm>
            <a:off x="0" y="996665"/>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7B25F293-5E7D-4AD4-8939-CD9F95DAB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7931" y="34263"/>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B30C86C-2744-4441-92DF-2296DC7A3B03}"/>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1" name="TextBox 10">
            <a:extLst>
              <a:ext uri="{FF2B5EF4-FFF2-40B4-BE49-F238E27FC236}">
                <a16:creationId xmlns:a16="http://schemas.microsoft.com/office/drawing/2014/main" id="{7A073340-1F80-4224-92F1-2056014EB4B9}"/>
              </a:ext>
            </a:extLst>
          </p:cNvPr>
          <p:cNvSpPr txBox="1"/>
          <p:nvPr/>
        </p:nvSpPr>
        <p:spPr>
          <a:xfrm>
            <a:off x="1882067" y="6166024"/>
            <a:ext cx="6902387"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3EE0660-AC1B-431E-A552-B98631E54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82" y="1617068"/>
            <a:ext cx="9783609" cy="4294132"/>
          </a:xfrm>
          <a:prstGeom prst="rect">
            <a:avLst/>
          </a:prstGeom>
        </p:spPr>
      </p:pic>
    </p:spTree>
    <p:extLst>
      <p:ext uri="{BB962C8B-B14F-4D97-AF65-F5344CB8AC3E}">
        <p14:creationId xmlns:p14="http://schemas.microsoft.com/office/powerpoint/2010/main" val="140867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050891"/>
            <a:ext cx="10515600" cy="982412"/>
          </a:xfrm>
        </p:spPr>
        <p:txBody>
          <a:bodyPr>
            <a:normAutofit fontScale="90000"/>
          </a:bodyPr>
          <a:lstStyle/>
          <a:p>
            <a:pPr algn="ctr"/>
            <a:br>
              <a:rPr lang="en-IN" dirty="0"/>
            </a:br>
            <a:endParaRPr lang="en-IN" dirty="0"/>
          </a:p>
        </p:txBody>
      </p:sp>
      <p:sp>
        <p:nvSpPr>
          <p:cNvPr id="8" name="Rectangle 7">
            <a:extLst>
              <a:ext uri="{FF2B5EF4-FFF2-40B4-BE49-F238E27FC236}">
                <a16:creationId xmlns:a16="http://schemas.microsoft.com/office/drawing/2014/main" id="{8861E42E-58ED-4511-A7C3-7857DFEE412E}"/>
              </a:ext>
            </a:extLst>
          </p:cNvPr>
          <p:cNvSpPr/>
          <p:nvPr/>
        </p:nvSpPr>
        <p:spPr>
          <a:xfrm>
            <a:off x="0" y="996665"/>
            <a:ext cx="12192000" cy="45719"/>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7B25F293-5E7D-4AD4-8939-CD9F95DAB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7931" y="34263"/>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B30C86C-2744-4441-92DF-2296DC7A3B03}"/>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1" name="TextBox 10">
            <a:extLst>
              <a:ext uri="{FF2B5EF4-FFF2-40B4-BE49-F238E27FC236}">
                <a16:creationId xmlns:a16="http://schemas.microsoft.com/office/drawing/2014/main" id="{7A073340-1F80-4224-92F1-2056014EB4B9}"/>
              </a:ext>
            </a:extLst>
          </p:cNvPr>
          <p:cNvSpPr txBox="1"/>
          <p:nvPr/>
        </p:nvSpPr>
        <p:spPr>
          <a:xfrm>
            <a:off x="1882067" y="6166024"/>
            <a:ext cx="6902387"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         </a:t>
            </a:r>
          </a:p>
        </p:txBody>
      </p:sp>
      <p:pic>
        <p:nvPicPr>
          <p:cNvPr id="7" name="Content Placeholder 6">
            <a:extLst>
              <a:ext uri="{FF2B5EF4-FFF2-40B4-BE49-F238E27FC236}">
                <a16:creationId xmlns:a16="http://schemas.microsoft.com/office/drawing/2014/main" id="{199B6589-D04D-4D3C-9DFF-1C1FBECC5D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98143"/>
            <a:ext cx="9912658" cy="2426556"/>
          </a:xfrm>
        </p:spPr>
      </p:pic>
      <p:sp>
        <p:nvSpPr>
          <p:cNvPr id="15" name="TextBox 14">
            <a:extLst>
              <a:ext uri="{FF2B5EF4-FFF2-40B4-BE49-F238E27FC236}">
                <a16:creationId xmlns:a16="http://schemas.microsoft.com/office/drawing/2014/main" id="{18440561-3E52-427A-AEBD-97B6E8C39126}"/>
              </a:ext>
            </a:extLst>
          </p:cNvPr>
          <p:cNvSpPr txBox="1"/>
          <p:nvPr/>
        </p:nvSpPr>
        <p:spPr>
          <a:xfrm>
            <a:off x="772357" y="1221396"/>
            <a:ext cx="6516210"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Tensorflow</a:t>
            </a:r>
            <a:r>
              <a:rPr lang="en-US" sz="2400" b="1" dirty="0">
                <a:latin typeface="Times New Roman" panose="02020603050405020304" pitchFamily="18" charset="0"/>
                <a:cs typeface="Times New Roman" panose="02020603050405020304" pitchFamily="18" charset="0"/>
              </a:rPr>
              <a:t> with Multiplex Layer:</a:t>
            </a:r>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DC3181-57E8-412A-B578-C6B25F191C3A}"/>
              </a:ext>
            </a:extLst>
          </p:cNvPr>
          <p:cNvSpPr txBox="1"/>
          <p:nvPr/>
        </p:nvSpPr>
        <p:spPr>
          <a:xfrm>
            <a:off x="3888419" y="291867"/>
            <a:ext cx="324922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        Accuracy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05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69" y="195309"/>
            <a:ext cx="12081769" cy="634355"/>
          </a:xfrm>
        </p:spPr>
        <p:txBody>
          <a:bodyPr>
            <a:normAutofit fontScale="90000"/>
          </a:bodyPr>
          <a:lstStyle/>
          <a:p>
            <a:pPr algn="ctr"/>
            <a:r>
              <a:rPr lang="en-IN" dirty="0">
                <a:latin typeface="Times New Roman" pitchFamily="18" charset="0"/>
                <a:cs typeface="Times New Roman" pitchFamily="18" charset="0"/>
              </a:rPr>
              <a:t>       </a:t>
            </a:r>
            <a:r>
              <a:rPr lang="en-IN" sz="3600" b="1" dirty="0">
                <a:latin typeface="Times New Roman" pitchFamily="18" charset="0"/>
                <a:cs typeface="Times New Roman" pitchFamily="18" charset="0"/>
              </a:rPr>
              <a:t>Output</a:t>
            </a:r>
            <a:endParaRPr lang="en-IN"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737DA39-D233-4B2D-84D5-E2F66D9FB163}"/>
              </a:ext>
            </a:extLst>
          </p:cNvPr>
          <p:cNvSpPr/>
          <p:nvPr/>
        </p:nvSpPr>
        <p:spPr>
          <a:xfrm>
            <a:off x="0" y="6580910"/>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5" name="Picture 4">
            <a:extLst>
              <a:ext uri="{FF2B5EF4-FFF2-40B4-BE49-F238E27FC236}">
                <a16:creationId xmlns:a16="http://schemas.microsoft.com/office/drawing/2014/main" id="{75A5B54E-AEE7-4764-BDEE-A307DD17D6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F696A26-66F3-4695-93DC-4D8A025C4A74}"/>
              </a:ext>
            </a:extLst>
          </p:cNvPr>
          <p:cNvSpPr/>
          <p:nvPr/>
        </p:nvSpPr>
        <p:spPr>
          <a:xfrm>
            <a:off x="0" y="929478"/>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4F411E0-2F98-44D6-9D24-871831DADB21}"/>
              </a:ext>
            </a:extLst>
          </p:cNvPr>
          <p:cNvSpPr txBox="1"/>
          <p:nvPr/>
        </p:nvSpPr>
        <p:spPr>
          <a:xfrm>
            <a:off x="887768" y="1330262"/>
            <a:ext cx="5743852" cy="461665"/>
          </a:xfrm>
          <a:prstGeom prst="rect">
            <a:avLst/>
          </a:prstGeom>
          <a:noFill/>
        </p:spPr>
        <p:txBody>
          <a:bodyPr wrap="square" rtlCol="0">
            <a:spAutoFit/>
          </a:bodyPr>
          <a:lstStyle/>
          <a:p>
            <a:r>
              <a:rPr lang="en-US" sz="2400" b="1" dirty="0"/>
              <a:t>Arima Model:</a:t>
            </a:r>
            <a:endParaRPr lang="en-IN" sz="2400" b="1" dirty="0"/>
          </a:p>
        </p:txBody>
      </p:sp>
      <p:pic>
        <p:nvPicPr>
          <p:cNvPr id="9" name="Content Placeholder 8">
            <a:extLst>
              <a:ext uri="{FF2B5EF4-FFF2-40B4-BE49-F238E27FC236}">
                <a16:creationId xmlns:a16="http://schemas.microsoft.com/office/drawing/2014/main" id="{72AA1453-FD6D-4D92-B85C-1E00666168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0529" y="1825625"/>
            <a:ext cx="9722906" cy="4351338"/>
          </a:xfrm>
        </p:spPr>
      </p:pic>
    </p:spTree>
    <p:extLst>
      <p:ext uri="{BB962C8B-B14F-4D97-AF65-F5344CB8AC3E}">
        <p14:creationId xmlns:p14="http://schemas.microsoft.com/office/powerpoint/2010/main" val="998440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1874</TotalTime>
  <Words>445</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 </vt:lpstr>
      <vt:lpstr>Models</vt:lpstr>
      <vt:lpstr>Models</vt:lpstr>
      <vt:lpstr> </vt:lpstr>
      <vt:lpstr>       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jagarlamudi mrudula</cp:lastModifiedBy>
  <cp:revision>200</cp:revision>
  <dcterms:created xsi:type="dcterms:W3CDTF">2020-08-08T03:55:20Z</dcterms:created>
  <dcterms:modified xsi:type="dcterms:W3CDTF">2021-05-28T03:49:49Z</dcterms:modified>
</cp:coreProperties>
</file>