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0" roundtripDataSignature="AMtx7mjEOyoftnUkHzd2DwdbdriWSOgP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A85C20-18D2-4A61-9B72-E7591BC3C6BA}">
  <a:tblStyle styleId="{E4A85C20-18D2-4A61-9B72-E7591BC3C6B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80715ed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80715ed0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d80715ed0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ccd01b736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dccd01b736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436c3e1ba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d436c3e1ba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436c3e1ba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d436c3e1ba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436c3e1ba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d436c3e1b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436c3e1ba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d436c3e1ba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9f3754ab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d9f3754ab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ccd01b73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ccd01b73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dccd01b73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ccd01b73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ccd01b736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dccd01b736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hyperlink" Target="https://www.ijert.org/credit-card-fraud-detection-using-machine-learning-algorithms" TargetMode="External"/><Relationship Id="rId6" Type="http://schemas.openxmlformats.org/officeDocument/2006/relationships/hyperlink" Target="https://www.kaggle.com/mlg-ulb/creditcardfraud?select=creditcar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10840" y="1567586"/>
            <a:ext cx="11984100" cy="454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1" i="0" sz="2800" u="none" cap="none" strike="noStrike">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Arial"/>
              <a:buNone/>
            </a:pPr>
            <a:r>
              <a:rPr b="1" i="0" lang="en-US" sz="2900" u="none" cap="none" strike="noStrike">
                <a:solidFill>
                  <a:srgbClr val="0000FF"/>
                </a:solidFill>
                <a:latin typeface="Times New Roman"/>
                <a:ea typeface="Times New Roman"/>
                <a:cs typeface="Times New Roman"/>
                <a:sym typeface="Times New Roman"/>
              </a:rPr>
              <a:t>Credit Card Fraud Detection </a:t>
            </a:r>
            <a:endParaRPr b="1" i="0" sz="2900" u="none" cap="none" strike="noStrike">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a:t>
            </a:r>
            <a:r>
              <a:rPr b="1" lang="en-US" sz="2400">
                <a:solidFill>
                  <a:schemeClr val="dk1"/>
                </a:solidFill>
                <a:latin typeface="Times New Roman"/>
                <a:ea typeface="Times New Roman"/>
                <a:cs typeface="Times New Roman"/>
                <a:sym typeface="Times New Roman"/>
              </a:rPr>
              <a:t>29</a:t>
            </a:r>
            <a:r>
              <a:rPr b="1" i="0" lang="en-US" sz="2400" u="none" cap="none" strike="noStrike">
                <a:solidFill>
                  <a:schemeClr val="dk1"/>
                </a:solidFill>
                <a:latin typeface="Times New Roman"/>
                <a:ea typeface="Times New Roman"/>
                <a:cs typeface="Times New Roman"/>
                <a:sym typeface="Times New Roman"/>
              </a:rPr>
              <a:t> May 2021</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Arial"/>
              <a:buNone/>
            </a:pPr>
            <a:r>
              <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A G Pooja Manas : 17WH1A0537</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Times New Roman"/>
                <a:ea typeface="Times New Roman"/>
                <a:cs typeface="Times New Roman"/>
                <a:sym typeface="Times New Roman"/>
              </a:rPr>
              <a:t>M.Sreelekha : 17WH1A0553</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Times New Roman"/>
                <a:ea typeface="Times New Roman"/>
                <a:cs typeface="Times New Roman"/>
                <a:sym typeface="Times New Roman"/>
              </a:rPr>
              <a:t>K.Priyanka : 17WH1A0538</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 Ms. G. E. Padmavati</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 Assistant Professor</a:t>
            </a:r>
            <a:endParaRPr b="1" i="0" sz="2900" u="none" cap="none" strike="noStrike">
              <a:solidFill>
                <a:srgbClr val="0000FF"/>
              </a:solidFill>
              <a:latin typeface="Times New Roman"/>
              <a:ea typeface="Times New Roman"/>
              <a:cs typeface="Times New Roman"/>
              <a:sym typeface="Times New Roman"/>
            </a:endParaRPr>
          </a:p>
        </p:txBody>
      </p:sp>
      <p:sp>
        <p:nvSpPr>
          <p:cNvPr id="92" name="Google Shape;92;p1"/>
          <p:cNvSpPr/>
          <p:nvPr/>
        </p:nvSpPr>
        <p:spPr>
          <a:xfrm>
            <a:off x="0" y="1059043"/>
            <a:ext cx="121920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800" u="none" cap="none" strike="noStrike">
                <a:solidFill>
                  <a:schemeClr val="dk1"/>
                </a:solidFill>
                <a:latin typeface="Times New Roman"/>
                <a:ea typeface="Times New Roman"/>
                <a:cs typeface="Times New Roman"/>
                <a:sym typeface="Times New Roman"/>
              </a:rPr>
              <a:t>Department of Computer Science and Engineering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d80715ed09_0_0"/>
          <p:cNvSpPr txBox="1"/>
          <p:nvPr>
            <p:ph type="title"/>
          </p:nvPr>
        </p:nvSpPr>
        <p:spPr>
          <a:xfrm>
            <a:off x="838200" y="237950"/>
            <a:ext cx="10515600" cy="1307100"/>
          </a:xfrm>
          <a:prstGeom prst="rect">
            <a:avLst/>
          </a:prstGeom>
        </p:spPr>
        <p:txBody>
          <a:bodyPr anchorCtr="0" anchor="ctr" bIns="45700" lIns="91425" spcFirstLastPara="1" rIns="91425" wrap="square" tIns="45700">
            <a:normAutofit fontScale="90000"/>
          </a:bodyPr>
          <a:lstStyle/>
          <a:p>
            <a:pPr indent="-457200" lvl="0" marL="457200" rtl="0" algn="ctr">
              <a:lnSpc>
                <a:spcPct val="100000"/>
              </a:lnSpc>
              <a:spcBef>
                <a:spcPts val="0"/>
              </a:spcBef>
              <a:spcAft>
                <a:spcPts val="0"/>
              </a:spcAft>
              <a:buClr>
                <a:schemeClr val="dk1"/>
              </a:buClr>
              <a:buSzPct val="39285"/>
              <a:buFont typeface="Arial"/>
              <a:buNone/>
            </a:pPr>
            <a:r>
              <a:rPr b="1" lang="en-US">
                <a:latin typeface="Times New Roman"/>
                <a:ea typeface="Times New Roman"/>
                <a:cs typeface="Times New Roman"/>
                <a:sym typeface="Times New Roman"/>
              </a:rPr>
              <a:t>Visualisation</a:t>
            </a:r>
            <a:endParaRPr sz="2800">
              <a:latin typeface="Arial"/>
              <a:ea typeface="Arial"/>
              <a:cs typeface="Arial"/>
              <a:sym typeface="Arial"/>
            </a:endParaRPr>
          </a:p>
          <a:p>
            <a:pPr indent="0" lvl="0" marL="0" rtl="0" algn="l">
              <a:spcBef>
                <a:spcPts val="0"/>
              </a:spcBef>
              <a:spcAft>
                <a:spcPts val="0"/>
              </a:spcAft>
              <a:buNone/>
            </a:pPr>
            <a:r>
              <a:t/>
            </a:r>
            <a:endParaRPr/>
          </a:p>
        </p:txBody>
      </p:sp>
      <p:sp>
        <p:nvSpPr>
          <p:cNvPr id="185" name="Google Shape;185;gd80715ed09_0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86" name="Google Shape;186;gd80715ed09_0_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87" name="Google Shape;187;gd80715ed09_0_0"/>
          <p:cNvSpPr txBox="1"/>
          <p:nvPr>
            <p:ph idx="1" type="body"/>
          </p:nvPr>
        </p:nvSpPr>
        <p:spPr>
          <a:xfrm>
            <a:off x="838300" y="1147300"/>
            <a:ext cx="10642200" cy="5297100"/>
          </a:xfrm>
          <a:prstGeom prst="rect">
            <a:avLst/>
          </a:prstGeom>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Font typeface="Arial"/>
              <a:buNone/>
            </a:pPr>
            <a:r>
              <a:rPr b="1" lang="en-US">
                <a:latin typeface="Times New Roman"/>
                <a:ea typeface="Times New Roman"/>
                <a:cs typeface="Times New Roman"/>
                <a:sym typeface="Times New Roman"/>
              </a:rPr>
              <a:t>Tkinter : </a:t>
            </a:r>
            <a:endParaRPr b="1">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2000">
                <a:latin typeface="Times New Roman"/>
                <a:ea typeface="Times New Roman"/>
                <a:cs typeface="Times New Roman"/>
                <a:sym typeface="Times New Roman"/>
              </a:rPr>
              <a:t>TKinter is a python binding to the Tk GUI toolkit. It is the standard python interface to the Tk GUI toolkit and is python’s de facto standard GUI. Tkinter calls are transformed into Tcl commands, which are fed to this embedded interpreter. thus making it possible to mix python and Tcl in a single application.</a:t>
            </a:r>
            <a:endParaRPr sz="20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p:txBody>
      </p:sp>
      <p:pic>
        <p:nvPicPr>
          <p:cNvPr id="188" name="Google Shape;188;gd80715ed09_0_0"/>
          <p:cNvPicPr preferRelativeResize="0"/>
          <p:nvPr/>
        </p:nvPicPr>
        <p:blipFill>
          <a:blip r:embed="rId4">
            <a:alphaModFix/>
          </a:blip>
          <a:stretch>
            <a:fillRect/>
          </a:stretch>
        </p:blipFill>
        <p:spPr>
          <a:xfrm>
            <a:off x="644125" y="3577950"/>
            <a:ext cx="5039301" cy="2866450"/>
          </a:xfrm>
          <a:prstGeom prst="rect">
            <a:avLst/>
          </a:prstGeom>
          <a:noFill/>
          <a:ln>
            <a:noFill/>
          </a:ln>
        </p:spPr>
      </p:pic>
      <p:pic>
        <p:nvPicPr>
          <p:cNvPr id="189" name="Google Shape;189;gd80715ed09_0_0"/>
          <p:cNvPicPr preferRelativeResize="0"/>
          <p:nvPr/>
        </p:nvPicPr>
        <p:blipFill rotWithShape="1">
          <a:blip r:embed="rId5">
            <a:alphaModFix/>
          </a:blip>
          <a:srcRect b="0" l="-13173" r="0" t="-13173"/>
          <a:stretch/>
        </p:blipFill>
        <p:spPr>
          <a:xfrm>
            <a:off x="5550800" y="3060725"/>
            <a:ext cx="6346499" cy="367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dccd01b736_3_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5" name="Google Shape;195;gdccd01b736_3_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96" name="Google Shape;196;gdccd01b736_3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97" name="Google Shape;197;gdccd01b736_3_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98" name="Google Shape;198;gdccd01b736_3_6"/>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lang="en-US" sz="4400">
                <a:latin typeface="Times New Roman"/>
                <a:ea typeface="Times New Roman"/>
                <a:cs typeface="Times New Roman"/>
                <a:sym typeface="Times New Roman"/>
              </a:rPr>
              <a:t>Conclusion</a:t>
            </a:r>
            <a:endParaRPr b="1" i="0" sz="4400" u="none" cap="none" strike="noStrike">
              <a:solidFill>
                <a:srgbClr val="000000"/>
              </a:solidFill>
              <a:latin typeface="Times New Roman"/>
              <a:ea typeface="Times New Roman"/>
              <a:cs typeface="Times New Roman"/>
              <a:sym typeface="Times New Roman"/>
            </a:endParaRPr>
          </a:p>
        </p:txBody>
      </p:sp>
      <p:sp>
        <p:nvSpPr>
          <p:cNvPr id="199" name="Google Shape;199;gdccd01b736_3_6"/>
          <p:cNvSpPr txBox="1"/>
          <p:nvPr/>
        </p:nvSpPr>
        <p:spPr>
          <a:xfrm>
            <a:off x="942300" y="2067700"/>
            <a:ext cx="10307400" cy="4513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After </a:t>
            </a:r>
            <a:r>
              <a:rPr lang="en-US" sz="2000">
                <a:solidFill>
                  <a:schemeClr val="dk1"/>
                </a:solidFill>
                <a:latin typeface="Times New Roman"/>
                <a:ea typeface="Times New Roman"/>
                <a:cs typeface="Times New Roman"/>
                <a:sym typeface="Times New Roman"/>
              </a:rPr>
              <a:t>implementing the four algorithms namely: Random Forest, Decision tree algorithm, Naive Bayes Algorithm and Support Vector Machine algorithm, We came to a conclusion that:</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random forest algorithm is the best of four algorithms giving an accuracy of </a:t>
            </a:r>
            <a:r>
              <a:rPr b="1" lang="en-US" sz="2000">
                <a:solidFill>
                  <a:schemeClr val="dk1"/>
                </a:solidFill>
                <a:latin typeface="Times New Roman"/>
                <a:ea typeface="Times New Roman"/>
                <a:cs typeface="Times New Roman"/>
                <a:sym typeface="Times New Roman"/>
              </a:rPr>
              <a:t>99.948%</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algorithm which gave the least accuracy among the four algorithms is Naive Bayes algorithm with an accuracy of </a:t>
            </a:r>
            <a:r>
              <a:rPr b="1" lang="en-US" sz="2000">
                <a:solidFill>
                  <a:schemeClr val="dk1"/>
                </a:solidFill>
                <a:latin typeface="Times New Roman"/>
                <a:ea typeface="Times New Roman"/>
                <a:cs typeface="Times New Roman"/>
                <a:sym typeface="Times New Roman"/>
              </a:rPr>
              <a:t>97.849%.</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detected the fraudulent credit card transactions and displayed “Fraud Transaction” message, restricting the customer to withdraw the money.</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displayed the “Transaction successful” message for the credit card transactions which are not fraudulent allowing the user to withdraw the money.</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
        <p:nvSpPr>
          <p:cNvPr id="200" name="Google Shape;200;gdccd01b736_3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d436c3e1ba_1_2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06" name="Google Shape;206;gd436c3e1ba_1_2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07" name="Google Shape;207;gd436c3e1ba_1_2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08" name="Google Shape;208;gd436c3e1ba_1_20"/>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09" name="Google Shape;209;gd436c3e1ba_1_20"/>
          <p:cNvSpPr txBox="1"/>
          <p:nvPr/>
        </p:nvSpPr>
        <p:spPr>
          <a:xfrm>
            <a:off x="1745675" y="23795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i="0" lang="en-US" sz="4400" u="none" cap="none" strike="noStrike">
                <a:solidFill>
                  <a:srgbClr val="000000"/>
                </a:solidFill>
                <a:latin typeface="Times New Roman"/>
                <a:ea typeface="Times New Roman"/>
                <a:cs typeface="Times New Roman"/>
                <a:sym typeface="Times New Roman"/>
              </a:rPr>
              <a:t>References</a:t>
            </a:r>
            <a:endParaRPr b="1" i="0" sz="4400" u="none" cap="none" strike="noStrike">
              <a:solidFill>
                <a:srgbClr val="000000"/>
              </a:solidFill>
              <a:latin typeface="Times New Roman"/>
              <a:ea typeface="Times New Roman"/>
              <a:cs typeface="Times New Roman"/>
              <a:sym typeface="Times New Roman"/>
            </a:endParaRPr>
          </a:p>
        </p:txBody>
      </p:sp>
      <p:sp>
        <p:nvSpPr>
          <p:cNvPr id="210" name="Google Shape;210;gd436c3e1ba_1_20"/>
          <p:cNvSpPr txBox="1"/>
          <p:nvPr/>
        </p:nvSpPr>
        <p:spPr>
          <a:xfrm>
            <a:off x="438250" y="769500"/>
            <a:ext cx="11044800" cy="5128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349250" lvl="0" marL="457200" marR="0" rtl="0" algn="l">
              <a:lnSpc>
                <a:spcPct val="100000"/>
              </a:lnSpc>
              <a:spcBef>
                <a:spcPts val="400"/>
              </a:spcBef>
              <a:spcAft>
                <a:spcPts val="0"/>
              </a:spcAft>
              <a:buClr>
                <a:srgbClr val="000000"/>
              </a:buClr>
              <a:buSzPts val="1900"/>
              <a:buFont typeface="Times New Roman"/>
              <a:buChar char="●"/>
            </a:pPr>
            <a:r>
              <a:rPr b="0" i="0" lang="en-US" sz="1900" u="none" cap="none" strike="noStrike">
                <a:solidFill>
                  <a:srgbClr val="000000"/>
                </a:solidFill>
                <a:latin typeface="Times New Roman"/>
                <a:ea typeface="Times New Roman"/>
                <a:cs typeface="Times New Roman"/>
                <a:sym typeface="Times New Roman"/>
              </a:rPr>
              <a:t>Base Paper</a:t>
            </a:r>
            <a:endParaRPr b="0" i="0" sz="19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400"/>
              </a:spcBef>
              <a:spcAft>
                <a:spcPts val="0"/>
              </a:spcAft>
              <a:buClr>
                <a:srgbClr val="000000"/>
              </a:buClr>
              <a:buSzPts val="1900"/>
              <a:buFont typeface="Arial"/>
              <a:buNone/>
            </a:pPr>
            <a:r>
              <a:rPr b="0" i="0" lang="en-US" sz="1900" u="sng" cap="none" strike="noStrike">
                <a:solidFill>
                  <a:schemeClr val="hlink"/>
                </a:solidFill>
                <a:latin typeface="Times New Roman"/>
                <a:ea typeface="Times New Roman"/>
                <a:cs typeface="Times New Roman"/>
                <a:sym typeface="Times New Roman"/>
                <a:hlinkClick r:id="rId5"/>
              </a:rPr>
              <a:t>https://www.ijert.org/credit-card-fraud-detection-using-machine-learning-algorithms</a:t>
            </a:r>
            <a:endParaRPr b="0" i="0" sz="1900" u="none" cap="none" strike="noStrike">
              <a:solidFill>
                <a:srgbClr val="000000"/>
              </a:solidFill>
              <a:latin typeface="Times New Roman"/>
              <a:ea typeface="Times New Roman"/>
              <a:cs typeface="Times New Roman"/>
              <a:sym typeface="Times New Roman"/>
            </a:endParaRPr>
          </a:p>
          <a:p>
            <a:pPr indent="-349250" lvl="0" marL="457200" marR="0" rtl="0" algn="l">
              <a:lnSpc>
                <a:spcPct val="100000"/>
              </a:lnSpc>
              <a:spcBef>
                <a:spcPts val="400"/>
              </a:spcBef>
              <a:spcAft>
                <a:spcPts val="0"/>
              </a:spcAft>
              <a:buClr>
                <a:srgbClr val="000000"/>
              </a:buClr>
              <a:buSzPts val="1900"/>
              <a:buFont typeface="Times New Roman"/>
              <a:buChar char="●"/>
            </a:pPr>
            <a:r>
              <a:rPr b="0" i="0" lang="en-US" sz="1900" u="none" cap="none" strike="noStrike">
                <a:solidFill>
                  <a:srgbClr val="000000"/>
                </a:solidFill>
                <a:latin typeface="Times New Roman"/>
                <a:ea typeface="Times New Roman"/>
                <a:cs typeface="Times New Roman"/>
                <a:sym typeface="Times New Roman"/>
              </a:rPr>
              <a:t>Dataset</a:t>
            </a:r>
            <a:endParaRPr b="0" i="0" sz="19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400"/>
              </a:spcBef>
              <a:spcAft>
                <a:spcPts val="0"/>
              </a:spcAft>
              <a:buClr>
                <a:srgbClr val="000000"/>
              </a:buClr>
              <a:buSzPts val="1900"/>
              <a:buFont typeface="Arial"/>
              <a:buNone/>
            </a:pPr>
            <a:r>
              <a:rPr b="0" i="0" lang="en-US" sz="1900" u="sng" cap="none" strike="noStrike">
                <a:solidFill>
                  <a:schemeClr val="hlink"/>
                </a:solidFill>
                <a:latin typeface="Times New Roman"/>
                <a:ea typeface="Times New Roman"/>
                <a:cs typeface="Times New Roman"/>
                <a:sym typeface="Times New Roman"/>
                <a:hlinkClick r:id="rId6"/>
              </a:rPr>
              <a:t>https://www.kaggle.com/mlg-ulb/creditcardfraud?select=creditcard</a:t>
            </a:r>
            <a:endParaRPr b="0" i="0" sz="19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Credit Card Fraud Detection Based on Transaction Behaviour -by John Richard D. Kho, Larry A. Vea published by Proc. of the 2017 IEEE Region 10 Conference(TENCON), Malaysia, November 5-8,2019.</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Credit Card Fraud Detection: A Realistic Modeling and a Novel Learning Strategy” published by IEEE TRANSACTIONS ON NEURAL NETWORKS AND LEARNING SYSTEMS, VOL. 29, NO. 8, AUGUST 2018.</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Credit Card Fraud Detection through Parenclitic Network Analysis- By Massimiliano Zanin, Miguel Romance, Regino Criado, and Santiago Moral published by Hindawi Complexity Volume 2018, Article ID 5764370.</a:t>
            </a:r>
            <a:endParaRPr b="0" i="0" sz="1800" u="none" cap="none" strike="noStrike">
              <a:solidFill>
                <a:srgbClr val="000000"/>
              </a:solidFill>
              <a:latin typeface="Times New Roman"/>
              <a:ea typeface="Times New Roman"/>
              <a:cs typeface="Times New Roman"/>
              <a:sym typeface="Times New Roman"/>
            </a:endParaRPr>
          </a:p>
        </p:txBody>
      </p:sp>
      <p:sp>
        <p:nvSpPr>
          <p:cNvPr id="211" name="Google Shape;211;gd436c3e1ba_1_2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17" name="Google Shape;217;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18" name="Google Shape;218;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219" name="Google Shape;219;p4"/>
          <p:cNvSpPr txBox="1"/>
          <p:nvPr/>
        </p:nvSpPr>
        <p:spPr>
          <a:xfrm>
            <a:off x="888591" y="2875002"/>
            <a:ext cx="107127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d436c3e1ba_2_9"/>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8" name="Google Shape;98;gd436c3e1ba_2_9"/>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99" name="Google Shape;99;gd436c3e1ba_2_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0" name="Google Shape;100;gd436c3e1ba_2_9"/>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1" name="Google Shape;101;gd436c3e1ba_2_9"/>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400"/>
              <a:buFont typeface="Arial"/>
              <a:buNone/>
            </a:pPr>
            <a:r>
              <a:rPr b="1" i="0" lang="en-US" sz="4400" u="none" cap="none" strike="noStrike">
                <a:solidFill>
                  <a:schemeClr val="dk1"/>
                </a:solidFill>
                <a:latin typeface="Times New Roman"/>
                <a:ea typeface="Times New Roman"/>
                <a:cs typeface="Times New Roman"/>
                <a:sym typeface="Times New Roman"/>
              </a:rPr>
              <a:t>Abstract</a:t>
            </a:r>
            <a:endParaRPr b="0" i="0" sz="2800" u="none" cap="none" strike="noStrike">
              <a:solidFill>
                <a:srgbClr val="000000"/>
              </a:solidFill>
              <a:latin typeface="Arial"/>
              <a:ea typeface="Arial"/>
              <a:cs typeface="Arial"/>
              <a:sym typeface="Arial"/>
            </a:endParaRPr>
          </a:p>
        </p:txBody>
      </p:sp>
      <p:sp>
        <p:nvSpPr>
          <p:cNvPr id="102" name="Google Shape;102;gd436c3e1ba_2_9"/>
          <p:cNvSpPr txBox="1"/>
          <p:nvPr/>
        </p:nvSpPr>
        <p:spPr>
          <a:xfrm>
            <a:off x="457200" y="1371600"/>
            <a:ext cx="11044800" cy="50802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chemeClr val="dk1"/>
              </a:buClr>
              <a:buSzPts val="1100"/>
              <a:buFont typeface="Arial"/>
              <a:buNone/>
            </a:pPr>
            <a:r>
              <a:rPr b="1" i="0" lang="en-US" sz="2000" u="none" cap="none" strike="noStrike">
                <a:solidFill>
                  <a:srgbClr val="000000"/>
                </a:solidFill>
                <a:latin typeface="Times New Roman"/>
                <a:ea typeface="Times New Roman"/>
                <a:cs typeface="Times New Roman"/>
                <a:sym typeface="Times New Roman"/>
              </a:rPr>
              <a:t>Problem Statement :</a:t>
            </a:r>
            <a:endParaRPr b="1" i="0" sz="20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0" i="0" lang="en-US" sz="2000" u="none" cap="none" strike="noStrike">
                <a:solidFill>
                  <a:srgbClr val="000000"/>
                </a:solidFill>
                <a:latin typeface="Times New Roman"/>
                <a:ea typeface="Times New Roman"/>
                <a:cs typeface="Times New Roman"/>
                <a:sym typeface="Times New Roman"/>
              </a:rPr>
              <a:t>It is vital that credit card companies are able to identify fraudulent credit card transactions so that customers are not charged for items that they did not purchase.The Credit Card Fraud Detection Problem includes modelling past credit card transactions with the data of the ones that turned out to be fraud. This model is then used to recognize whether a new transaction is fraudulent or not.</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1" i="0" lang="en-US" sz="2000" u="none" cap="none" strike="noStrike">
                <a:solidFill>
                  <a:srgbClr val="000000"/>
                </a:solidFill>
                <a:latin typeface="Times New Roman"/>
                <a:ea typeface="Times New Roman"/>
                <a:cs typeface="Times New Roman"/>
                <a:sym typeface="Times New Roman"/>
              </a:rPr>
              <a:t>Project Objective :</a:t>
            </a:r>
            <a:endParaRPr b="1" i="0" sz="20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0" i="0" lang="en-US" sz="2000" u="none" cap="none" strike="noStrike">
                <a:solidFill>
                  <a:srgbClr val="000000"/>
                </a:solidFill>
                <a:latin typeface="Times New Roman"/>
                <a:ea typeface="Times New Roman"/>
                <a:cs typeface="Times New Roman"/>
                <a:sym typeface="Times New Roman"/>
              </a:rPr>
              <a:t>Our objective here is to detect 100 percent of the fraudulent transactions while minimizing the incorrect fraud classifications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215900" lvl="0" marL="34290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03" name="Google Shape;103;gd436c3e1ba_2_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09" name="Google Shape;109;p18"/>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1" name="Google Shape;111;p18"/>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2" name="Google Shape;112;p18"/>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3000"/>
              <a:buFont typeface="Arial"/>
              <a:buNone/>
            </a:pPr>
            <a:r>
              <a:rPr b="1" i="0" lang="en-US" sz="4400" u="none" cap="none" strike="noStrike">
                <a:solidFill>
                  <a:schemeClr val="dk1"/>
                </a:solidFill>
                <a:latin typeface="Times New Roman"/>
                <a:ea typeface="Times New Roman"/>
                <a:cs typeface="Times New Roman"/>
                <a:sym typeface="Times New Roman"/>
              </a:rPr>
              <a:t>Dataset</a:t>
            </a:r>
            <a:endParaRPr b="0" i="0" sz="2800" u="none" cap="none" strike="noStrike">
              <a:solidFill>
                <a:srgbClr val="000000"/>
              </a:solidFill>
              <a:latin typeface="Arial"/>
              <a:ea typeface="Arial"/>
              <a:cs typeface="Arial"/>
              <a:sym typeface="Arial"/>
            </a:endParaRPr>
          </a:p>
        </p:txBody>
      </p:sp>
      <p:sp>
        <p:nvSpPr>
          <p:cNvPr id="113" name="Google Shape;113;p18"/>
          <p:cNvSpPr txBox="1"/>
          <p:nvPr/>
        </p:nvSpPr>
        <p:spPr>
          <a:xfrm>
            <a:off x="457200" y="1371600"/>
            <a:ext cx="11044800" cy="50802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342900" lvl="0" marL="342900" marR="0" rtl="0" algn="just">
              <a:lnSpc>
                <a:spcPct val="115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dataset contains transactions made by European cardholders. The dataset contains 492 frauds out of 186,000 transactions. Thus, it is highly unbalanced, with the positive (frauds) accounting for only 0.17%.</a:t>
            </a:r>
            <a:endParaRPr b="0" i="0" sz="1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15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There are a total of 31 attributes since the data is highly confidential the attributes are taken as V1 to V28 all being numerical data. The remaining three attributes are time, amount which remains untransformed.</a:t>
            </a:r>
            <a:endParaRPr b="0" i="0" sz="1400" u="none" cap="none" strike="noStrike">
              <a:solidFill>
                <a:srgbClr val="000000"/>
              </a:solidFill>
              <a:latin typeface="Times New Roman"/>
              <a:ea typeface="Times New Roman"/>
              <a:cs typeface="Times New Roman"/>
              <a:sym typeface="Times New Roman"/>
            </a:endParaRPr>
          </a:p>
          <a:p>
            <a:pPr indent="-215900" lvl="0" marL="34290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aphicFrame>
        <p:nvGraphicFramePr>
          <p:cNvPr id="114" name="Google Shape;114;p18"/>
          <p:cNvGraphicFramePr/>
          <p:nvPr/>
        </p:nvGraphicFramePr>
        <p:xfrm>
          <a:off x="952500" y="4178625"/>
          <a:ext cx="3000000" cy="3000000"/>
        </p:xfrm>
        <a:graphic>
          <a:graphicData uri="http://schemas.openxmlformats.org/drawingml/2006/table">
            <a:tbl>
              <a:tblPr>
                <a:noFill/>
                <a:tableStyleId>{E4A85C20-18D2-4A61-9B72-E7591BC3C6BA}</a:tableStyleId>
              </a:tblPr>
              <a:tblGrid>
                <a:gridCol w="5143500"/>
                <a:gridCol w="5143500"/>
              </a:tblGrid>
              <a:tr h="1861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Attribute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Description</a:t>
                      </a:r>
                      <a:endParaRPr sz="1400" u="none" cap="none" strike="noStrike"/>
                    </a:p>
                  </a:txBody>
                  <a:tcPr marT="91425" marB="91425" marR="91425" marL="91425"/>
                </a:tc>
              </a:tr>
              <a:tr h="1861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V1 to V28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Numerical Data</a:t>
                      </a:r>
                      <a:endParaRPr sz="1400" u="none" cap="none" strike="noStrike"/>
                    </a:p>
                  </a:txBody>
                  <a:tcPr marT="91425" marB="91425" marR="91425" marL="91425"/>
                </a:tc>
              </a:tr>
              <a:tr h="1861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Seconds elapsed between each transition</a:t>
                      </a:r>
                      <a:endParaRPr sz="1400" u="none" cap="none" strike="noStrike"/>
                    </a:p>
                  </a:txBody>
                  <a:tcPr marT="91425" marB="91425" marR="91425" marL="91425"/>
                </a:tc>
              </a:tr>
              <a:tr h="1861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Amount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Transaction amount</a:t>
                      </a:r>
                      <a:endParaRPr sz="1400" u="none" cap="none" strike="noStrike"/>
                    </a:p>
                  </a:txBody>
                  <a:tcPr marT="91425" marB="91425" marR="91425" marL="91425"/>
                </a:tc>
              </a:tr>
              <a:tr h="1861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Class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Response variable with 1 as fraud and 0 otherwise.</a:t>
                      </a:r>
                      <a:endParaRPr sz="1400" u="none" cap="none" strike="noStrike"/>
                    </a:p>
                  </a:txBody>
                  <a:tcPr marT="91425" marB="91425" marR="91425" marL="91425"/>
                </a:tc>
              </a:tr>
            </a:tbl>
          </a:graphicData>
        </a:graphic>
      </p:graphicFrame>
      <p:sp>
        <p:nvSpPr>
          <p:cNvPr id="115" name="Google Shape;115;p1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1" name="Google Shape;121;p1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3" name="Google Shape;123;p1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4" name="Google Shape;124;p17"/>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Times New Roman"/>
                <a:ea typeface="Times New Roman"/>
                <a:cs typeface="Times New Roman"/>
                <a:sym typeface="Times New Roman"/>
              </a:rPr>
              <a:t>Architecture</a:t>
            </a:r>
            <a:endParaRPr b="0" i="0" sz="2800" u="none" cap="none" strike="noStrike">
              <a:solidFill>
                <a:schemeClr val="dk1"/>
              </a:solidFill>
              <a:latin typeface="Arial"/>
              <a:ea typeface="Arial"/>
              <a:cs typeface="Arial"/>
              <a:sym typeface="Arial"/>
            </a:endParaRPr>
          </a:p>
        </p:txBody>
      </p:sp>
      <p:sp>
        <p:nvSpPr>
          <p:cNvPr id="125" name="Google Shape;125;p17"/>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pic>
        <p:nvPicPr>
          <p:cNvPr descr="Diagram&#10;&#10;Description automatically generated" id="126" name="Google Shape;126;p17"/>
          <p:cNvPicPr preferRelativeResize="0"/>
          <p:nvPr/>
        </p:nvPicPr>
        <p:blipFill rotWithShape="1">
          <a:blip r:embed="rId5">
            <a:alphaModFix/>
          </a:blip>
          <a:srcRect b="0" l="0" r="0" t="0"/>
          <a:stretch/>
        </p:blipFill>
        <p:spPr>
          <a:xfrm>
            <a:off x="1656862" y="1461626"/>
            <a:ext cx="8682891" cy="4530672"/>
          </a:xfrm>
          <a:prstGeom prst="rect">
            <a:avLst/>
          </a:prstGeom>
          <a:noFill/>
          <a:ln>
            <a:noFill/>
          </a:ln>
        </p:spPr>
      </p:pic>
      <p:sp>
        <p:nvSpPr>
          <p:cNvPr id="127" name="Google Shape;127;p17"/>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d436c3e1ba_2_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33" name="Google Shape;133;gd436c3e1ba_2_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4" name="Google Shape;134;gd436c3e1ba_2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35" name="Google Shape;135;gd436c3e1ba_2_0"/>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36" name="Google Shape;136;gd436c3e1ba_2_0"/>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i="0" lang="en-US" sz="4400" u="none" cap="none" strike="noStrike">
                <a:solidFill>
                  <a:srgbClr val="000000"/>
                </a:solidFill>
                <a:latin typeface="Times New Roman"/>
                <a:ea typeface="Times New Roman"/>
                <a:cs typeface="Times New Roman"/>
                <a:sym typeface="Times New Roman"/>
              </a:rPr>
              <a:t>Timeline</a:t>
            </a:r>
            <a:endParaRPr b="1" i="0" sz="4400" u="none" cap="none" strike="noStrike">
              <a:solidFill>
                <a:srgbClr val="000000"/>
              </a:solidFill>
              <a:latin typeface="Times New Roman"/>
              <a:ea typeface="Times New Roman"/>
              <a:cs typeface="Times New Roman"/>
              <a:sym typeface="Times New Roman"/>
            </a:endParaRPr>
          </a:p>
        </p:txBody>
      </p:sp>
      <p:sp>
        <p:nvSpPr>
          <p:cNvPr id="137" name="Google Shape;137;gd436c3e1ba_2_0"/>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38" name="Google Shape;138;gd436c3e1ba_2_0"/>
          <p:cNvGraphicFramePr/>
          <p:nvPr/>
        </p:nvGraphicFramePr>
        <p:xfrm>
          <a:off x="933575" y="1532550"/>
          <a:ext cx="3000000" cy="3000000"/>
        </p:xfrm>
        <a:graphic>
          <a:graphicData uri="http://schemas.openxmlformats.org/drawingml/2006/table">
            <a:tbl>
              <a:tblPr>
                <a:noFill/>
                <a:tableStyleId>{E4A85C20-18D2-4A61-9B72-E7591BC3C6BA}</a:tableStyleId>
              </a:tblPr>
              <a:tblGrid>
                <a:gridCol w="5162425"/>
                <a:gridCol w="5143500"/>
              </a:tblGrid>
              <a:tr h="90912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0</a:t>
                      </a:r>
                      <a:endParaRPr b="1" sz="2000" u="none" cap="none" strike="noStrike">
                        <a:latin typeface="Times New Roman"/>
                        <a:ea typeface="Times New Roman"/>
                        <a:cs typeface="Times New Roman"/>
                        <a:sym typeface="Times New Roman"/>
                      </a:endParaRPr>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Times New Roman"/>
                        <a:buChar char="●"/>
                      </a:pPr>
                      <a:r>
                        <a:rPr lang="en-US" sz="2000" u="none" cap="none" strike="noStrike">
                          <a:latin typeface="Times New Roman"/>
                          <a:ea typeface="Times New Roman"/>
                          <a:cs typeface="Times New Roman"/>
                          <a:sym typeface="Times New Roman"/>
                        </a:rPr>
                        <a:t>Identifying Business Case</a:t>
                      </a:r>
                      <a:endParaRPr sz="2000" u="none" cap="none" strike="noStrike">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lang="en-US" sz="2000" u="none" cap="none" strike="noStrike">
                          <a:latin typeface="Times New Roman"/>
                          <a:ea typeface="Times New Roman"/>
                          <a:cs typeface="Times New Roman"/>
                          <a:sym typeface="Times New Roman"/>
                        </a:rPr>
                        <a:t>Requirement and Specifications</a:t>
                      </a:r>
                      <a:endParaRPr sz="2000" u="none" cap="none" strike="noStrike">
                        <a:latin typeface="Times New Roman"/>
                        <a:ea typeface="Times New Roman"/>
                        <a:cs typeface="Times New Roman"/>
                        <a:sym typeface="Times New Roman"/>
                      </a:endParaRPr>
                    </a:p>
                  </a:txBody>
                  <a:tcPr marT="91425" marB="91425" marR="91425" marL="91425"/>
                </a:tc>
              </a:tr>
              <a:tr h="909125">
                <a:tc>
                  <a:txBody>
                    <a:bodyPr/>
                    <a:lstStyle/>
                    <a:p>
                      <a:pPr indent="0" lvl="0" marL="0" marR="0" rtl="0" algn="l">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Times New Roman"/>
                          <a:ea typeface="Times New Roman"/>
                          <a:cs typeface="Times New Roman"/>
                          <a:sym typeface="Times New Roman"/>
                        </a:rPr>
                        <a:t>Review 1</a:t>
                      </a:r>
                      <a:endParaRPr sz="2000" u="none" cap="none" strike="noStrike">
                        <a:latin typeface="Times New Roman"/>
                        <a:ea typeface="Times New Roman"/>
                        <a:cs typeface="Times New Roman"/>
                        <a:sym typeface="Times New Roman"/>
                      </a:endParaRPr>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Times New Roman"/>
                        <a:buChar char="●"/>
                      </a:pPr>
                      <a:r>
                        <a:rPr lang="en-US" sz="2000" u="none" cap="none" strike="noStrike">
                          <a:latin typeface="Times New Roman"/>
                          <a:ea typeface="Times New Roman"/>
                          <a:cs typeface="Times New Roman"/>
                          <a:sym typeface="Times New Roman"/>
                        </a:rPr>
                        <a:t>Studying and gathering the data </a:t>
                      </a:r>
                      <a:endParaRPr sz="2000" u="none" cap="none" strike="noStrike">
                        <a:latin typeface="Times New Roman"/>
                        <a:ea typeface="Times New Roman"/>
                        <a:cs typeface="Times New Roman"/>
                        <a:sym typeface="Times New Roman"/>
                      </a:endParaRPr>
                    </a:p>
                  </a:txBody>
                  <a:tcPr marT="91425" marB="91425" marR="91425" marL="91425"/>
                </a:tc>
              </a:tr>
              <a:tr h="909125">
                <a:tc>
                  <a:txBody>
                    <a:bodyPr/>
                    <a:lstStyle/>
                    <a:p>
                      <a:pPr indent="0" lvl="0" marL="0" marR="0" rtl="0" algn="l">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Times New Roman"/>
                          <a:ea typeface="Times New Roman"/>
                          <a:cs typeface="Times New Roman"/>
                          <a:sym typeface="Times New Roman"/>
                        </a:rPr>
                        <a:t>Review 2</a:t>
                      </a:r>
                      <a:endParaRPr sz="2000" u="none" cap="none" strike="noStrike">
                        <a:latin typeface="Times New Roman"/>
                        <a:ea typeface="Times New Roman"/>
                        <a:cs typeface="Times New Roman"/>
                        <a:sym typeface="Times New Roman"/>
                      </a:endParaRPr>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Times New Roman"/>
                        <a:buChar char="●"/>
                      </a:pPr>
                      <a:r>
                        <a:rPr lang="en-US" sz="2000" u="none" cap="none" strike="noStrike">
                          <a:latin typeface="Times New Roman"/>
                          <a:ea typeface="Times New Roman"/>
                          <a:cs typeface="Times New Roman"/>
                          <a:sym typeface="Times New Roman"/>
                        </a:rPr>
                        <a:t>Data Preprocessing and Training the model</a:t>
                      </a:r>
                      <a:endParaRPr sz="2000" u="none" cap="none" strike="noStrike">
                        <a:latin typeface="Times New Roman"/>
                        <a:ea typeface="Times New Roman"/>
                        <a:cs typeface="Times New Roman"/>
                        <a:sym typeface="Times New Roman"/>
                      </a:endParaRPr>
                    </a:p>
                  </a:txBody>
                  <a:tcPr marT="91425" marB="91425" marR="91425" marL="91425"/>
                </a:tc>
              </a:tr>
              <a:tr h="1258775">
                <a:tc>
                  <a:txBody>
                    <a:bodyPr/>
                    <a:lstStyle/>
                    <a:p>
                      <a:pPr indent="0" lvl="0" marL="0" marR="0" rtl="0" algn="l">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Times New Roman"/>
                          <a:ea typeface="Times New Roman"/>
                          <a:cs typeface="Times New Roman"/>
                          <a:sym typeface="Times New Roman"/>
                        </a:rPr>
                        <a:t>Review 3</a:t>
                      </a:r>
                      <a:endParaRPr sz="2000" u="none" cap="none" strike="noStrike">
                        <a:latin typeface="Times New Roman"/>
                        <a:ea typeface="Times New Roman"/>
                        <a:cs typeface="Times New Roman"/>
                        <a:sym typeface="Times New Roman"/>
                      </a:endParaRPr>
                    </a:p>
                  </a:txBody>
                  <a:tcPr marT="91425" marB="91425" marR="91425" marL="91425"/>
                </a:tc>
                <a:tc>
                  <a:txBody>
                    <a:bodyPr/>
                    <a:lstStyle/>
                    <a:p>
                      <a:pPr indent="-355600" lvl="0" marL="457200" marR="0" rtl="0" algn="l">
                        <a:lnSpc>
                          <a:spcPct val="100000"/>
                        </a:lnSpc>
                        <a:spcBef>
                          <a:spcPts val="0"/>
                        </a:spcBef>
                        <a:spcAft>
                          <a:spcPts val="0"/>
                        </a:spcAft>
                        <a:buClr>
                          <a:srgbClr val="000000"/>
                        </a:buClr>
                        <a:buSzPts val="2000"/>
                        <a:buFont typeface="Times New Roman"/>
                        <a:buChar char="●"/>
                      </a:pPr>
                      <a:r>
                        <a:rPr lang="en-US" sz="2000" u="none" cap="none" strike="noStrike">
                          <a:latin typeface="Times New Roman"/>
                          <a:ea typeface="Times New Roman"/>
                          <a:cs typeface="Times New Roman"/>
                          <a:sym typeface="Times New Roman"/>
                        </a:rPr>
                        <a:t>Visualisation and Interpretation of the results</a:t>
                      </a:r>
                      <a:endParaRPr sz="2000" u="none" cap="none" strike="noStrike">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lang="en-US" sz="2000" u="none" cap="none" strike="noStrike">
                          <a:latin typeface="Times New Roman"/>
                          <a:ea typeface="Times New Roman"/>
                          <a:cs typeface="Times New Roman"/>
                          <a:sym typeface="Times New Roman"/>
                        </a:rPr>
                        <a:t>Report of the project </a:t>
                      </a:r>
                      <a:endParaRPr sz="20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39" name="Google Shape;139;gd436c3e1ba_2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d436c3e1ba_1_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45" name="Google Shape;145;gd436c3e1ba_1_8"/>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46" name="Google Shape;146;gd436c3e1ba_1_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47" name="Google Shape;147;gd436c3e1ba_1_8"/>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48" name="Google Shape;148;gd436c3e1ba_1_8"/>
          <p:cNvSpPr txBox="1"/>
          <p:nvPr/>
        </p:nvSpPr>
        <p:spPr>
          <a:xfrm>
            <a:off x="1745675" y="8975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i="0" lang="en-US" sz="4400" u="none" cap="none" strike="noStrike">
                <a:solidFill>
                  <a:srgbClr val="000000"/>
                </a:solidFill>
                <a:latin typeface="Times New Roman"/>
                <a:ea typeface="Times New Roman"/>
                <a:cs typeface="Times New Roman"/>
                <a:sym typeface="Times New Roman"/>
              </a:rPr>
              <a:t>Technology Stack</a:t>
            </a:r>
            <a:endParaRPr b="1" i="0" sz="4400" u="none" cap="none" strike="noStrike">
              <a:solidFill>
                <a:srgbClr val="000000"/>
              </a:solidFill>
              <a:latin typeface="Times New Roman"/>
              <a:ea typeface="Times New Roman"/>
              <a:cs typeface="Times New Roman"/>
              <a:sym typeface="Times New Roman"/>
            </a:endParaRPr>
          </a:p>
        </p:txBody>
      </p:sp>
      <p:sp>
        <p:nvSpPr>
          <p:cNvPr id="149" name="Google Shape;149;gd436c3e1ba_1_8"/>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rgbClr val="000000"/>
              </a:buClr>
              <a:buSzPts val="2000"/>
              <a:buFont typeface="Arial"/>
              <a:buNone/>
            </a:pPr>
            <a:r>
              <a:t/>
            </a:r>
            <a:endParaRPr b="1" i="0" sz="23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2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387350" lvl="0" marL="457200" marR="0" rtl="0" algn="just">
              <a:lnSpc>
                <a:spcPct val="115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Supervised Machine Learning</a:t>
            </a:r>
            <a:endParaRPr b="0" i="0" sz="2500" u="none" cap="none" strike="noStrike">
              <a:solidFill>
                <a:schemeClr val="dk1"/>
              </a:solidFill>
              <a:latin typeface="Times New Roman"/>
              <a:ea typeface="Times New Roman"/>
              <a:cs typeface="Times New Roman"/>
              <a:sym typeface="Times New Roman"/>
            </a:endParaRPr>
          </a:p>
          <a:p>
            <a:pPr indent="-387350" lvl="0" marL="457200" marR="0" rtl="0" algn="just">
              <a:lnSpc>
                <a:spcPct val="115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Language : Python </a:t>
            </a:r>
            <a:endParaRPr b="0" i="0" sz="2500" u="none" cap="none" strike="noStrike">
              <a:solidFill>
                <a:schemeClr val="dk1"/>
              </a:solidFill>
              <a:latin typeface="Times New Roman"/>
              <a:ea typeface="Times New Roman"/>
              <a:cs typeface="Times New Roman"/>
              <a:sym typeface="Times New Roman"/>
            </a:endParaRPr>
          </a:p>
          <a:p>
            <a:pPr indent="-387350" lvl="0" marL="457200" marR="0" rtl="0" algn="just">
              <a:lnSpc>
                <a:spcPct val="115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Packages Used : </a:t>
            </a:r>
            <a:endParaRPr b="0" i="0" sz="2500" u="none" cap="none" strike="noStrike">
              <a:solidFill>
                <a:schemeClr val="dk1"/>
              </a:solidFill>
              <a:latin typeface="Times New Roman"/>
              <a:ea typeface="Times New Roman"/>
              <a:cs typeface="Times New Roman"/>
              <a:sym typeface="Times New Roman"/>
            </a:endParaRPr>
          </a:p>
          <a:p>
            <a:pPr indent="-387350" lvl="0" marL="457200" marR="0" rtl="0" algn="just">
              <a:lnSpc>
                <a:spcPct val="115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NumPy</a:t>
            </a:r>
            <a:endParaRPr b="0" i="0" sz="2500" u="none" cap="none" strike="noStrike">
              <a:solidFill>
                <a:schemeClr val="dk1"/>
              </a:solidFill>
              <a:latin typeface="Times New Roman"/>
              <a:ea typeface="Times New Roman"/>
              <a:cs typeface="Times New Roman"/>
              <a:sym typeface="Times New Roman"/>
            </a:endParaRPr>
          </a:p>
          <a:p>
            <a:pPr indent="-387350" lvl="0" marL="457200" marR="0" rtl="0" algn="just">
              <a:lnSpc>
                <a:spcPct val="115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Pandas</a:t>
            </a:r>
            <a:endParaRPr b="0" i="0" sz="2500" u="none" cap="none" strike="noStrike">
              <a:solidFill>
                <a:schemeClr val="dk1"/>
              </a:solidFill>
              <a:latin typeface="Times New Roman"/>
              <a:ea typeface="Times New Roman"/>
              <a:cs typeface="Times New Roman"/>
              <a:sym typeface="Times New Roman"/>
            </a:endParaRPr>
          </a:p>
          <a:p>
            <a:pPr indent="-387350" lvl="0" marL="457200" marR="0" rtl="0" algn="just">
              <a:lnSpc>
                <a:spcPct val="115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Matplotlib</a:t>
            </a:r>
            <a:endParaRPr b="0" i="0" sz="2500" u="none" cap="none" strike="noStrike">
              <a:solidFill>
                <a:schemeClr val="dk1"/>
              </a:solidFill>
              <a:latin typeface="Times New Roman"/>
              <a:ea typeface="Times New Roman"/>
              <a:cs typeface="Times New Roman"/>
              <a:sym typeface="Times New Roman"/>
            </a:endParaRPr>
          </a:p>
          <a:p>
            <a:pPr indent="-387350" lvl="0" marL="457200" marR="0" rtl="0" algn="just">
              <a:lnSpc>
                <a:spcPct val="115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sklearn</a:t>
            </a:r>
            <a:endParaRPr b="0" i="0" sz="2500" u="none" cap="none" strike="noStrike">
              <a:solidFill>
                <a:schemeClr val="dk1"/>
              </a:solidFill>
              <a:latin typeface="Times New Roman"/>
              <a:ea typeface="Times New Roman"/>
              <a:cs typeface="Times New Roman"/>
              <a:sym typeface="Times New Roman"/>
            </a:endParaRPr>
          </a:p>
        </p:txBody>
      </p:sp>
      <p:sp>
        <p:nvSpPr>
          <p:cNvPr id="150" name="Google Shape;150;gd436c3e1ba_1_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d9f3754abb_0_1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6" name="Google Shape;156;gd9f3754abb_0_1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7" name="Google Shape;157;gd9f3754abb_0_1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8" name="Google Shape;158;gd9f3754abb_0_1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9" name="Google Shape;159;gd9f3754abb_0_16"/>
          <p:cNvSpPr txBox="1"/>
          <p:nvPr/>
        </p:nvSpPr>
        <p:spPr>
          <a:xfrm>
            <a:off x="1745675" y="105325"/>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1100"/>
              <a:buFont typeface="Arial"/>
              <a:buNone/>
            </a:pPr>
            <a:r>
              <a:rPr b="1" i="0" lang="en-US" sz="4400" u="none" cap="none" strike="noStrike">
                <a:solidFill>
                  <a:schemeClr val="dk1"/>
                </a:solidFill>
                <a:latin typeface="Times New Roman"/>
                <a:ea typeface="Times New Roman"/>
                <a:cs typeface="Times New Roman"/>
                <a:sym typeface="Times New Roman"/>
              </a:rPr>
              <a:t>Implementation</a:t>
            </a:r>
            <a:endParaRPr b="0" i="0" sz="2800" u="none" cap="none" strike="noStrike">
              <a:solidFill>
                <a:schemeClr val="dk1"/>
              </a:solidFill>
              <a:latin typeface="Arial"/>
              <a:ea typeface="Arial"/>
              <a:cs typeface="Arial"/>
              <a:sym typeface="Arial"/>
            </a:endParaRPr>
          </a:p>
        </p:txBody>
      </p:sp>
      <p:sp>
        <p:nvSpPr>
          <p:cNvPr id="160" name="Google Shape;160;gd9f3754abb_0_16"/>
          <p:cNvSpPr txBox="1"/>
          <p:nvPr/>
        </p:nvSpPr>
        <p:spPr>
          <a:xfrm>
            <a:off x="457200" y="1724475"/>
            <a:ext cx="11044800" cy="4173300"/>
          </a:xfrm>
          <a:prstGeom prst="rect">
            <a:avLst/>
          </a:prstGeom>
          <a:noFill/>
          <a:ln>
            <a:noFill/>
          </a:ln>
        </p:spPr>
        <p:txBody>
          <a:bodyPr anchorCtr="0" anchor="t" bIns="45700" lIns="91425" spcFirstLastPara="1" rIns="91425" wrap="square" tIns="45700">
            <a:normAutofit/>
          </a:bodyPr>
          <a:lstStyle/>
          <a:p>
            <a:pPr indent="-355600" lvl="0" marL="457200" marR="0" rtl="0" algn="just">
              <a:lnSpc>
                <a:spcPct val="115000"/>
              </a:lnSpc>
              <a:spcBef>
                <a:spcPts val="1000"/>
              </a:spcBef>
              <a:spcAft>
                <a:spcPts val="0"/>
              </a:spcAft>
              <a:buSzPts val="2000"/>
              <a:buFont typeface="Times New Roman"/>
              <a:buChar char="•"/>
            </a:pPr>
            <a:r>
              <a:rPr b="1" lang="en-US" sz="2000">
                <a:latin typeface="Times New Roman"/>
                <a:ea typeface="Times New Roman"/>
                <a:cs typeface="Times New Roman"/>
                <a:sym typeface="Times New Roman"/>
              </a:rPr>
              <a:t>Random Forest</a:t>
            </a:r>
            <a:r>
              <a:rPr b="0" i="0" lang="en-US" sz="2000" u="none" cap="none" strike="noStrike">
                <a:latin typeface="Times New Roman"/>
                <a:ea typeface="Times New Roman"/>
                <a:cs typeface="Times New Roman"/>
                <a:sym typeface="Times New Roman"/>
              </a:rPr>
              <a:t> - </a:t>
            </a:r>
            <a:r>
              <a:rPr lang="en-US" sz="2000">
                <a:latin typeface="Times New Roman"/>
                <a:ea typeface="Times New Roman"/>
                <a:cs typeface="Times New Roman"/>
                <a:sym typeface="Times New Roman"/>
              </a:rPr>
              <a:t>Random Forest</a:t>
            </a:r>
            <a:r>
              <a:rPr b="0" i="0" lang="en-US" sz="2000" u="none" cap="none" strike="noStrike">
                <a:latin typeface="Times New Roman"/>
                <a:ea typeface="Times New Roman"/>
                <a:cs typeface="Times New Roman"/>
                <a:sym typeface="Times New Roman"/>
              </a:rPr>
              <a:t> algorithm belongs to the family of supervised learning algorithms. </a:t>
            </a:r>
            <a:r>
              <a:rPr lang="en-US" sz="2000">
                <a:latin typeface="Times New Roman"/>
                <a:ea typeface="Times New Roman"/>
                <a:cs typeface="Times New Roman"/>
                <a:sym typeface="Times New Roman"/>
              </a:rPr>
              <a:t>It Is</a:t>
            </a:r>
            <a:r>
              <a:rPr b="0" i="0" lang="en-US" sz="2000" u="none" cap="none" strike="noStrike">
                <a:latin typeface="Times New Roman"/>
                <a:ea typeface="Times New Roman"/>
                <a:cs typeface="Times New Roman"/>
                <a:sym typeface="Times New Roman"/>
              </a:rPr>
              <a:t> </a:t>
            </a:r>
            <a:r>
              <a:rPr lang="en-US" sz="2000">
                <a:latin typeface="Times New Roman"/>
                <a:ea typeface="Times New Roman"/>
                <a:cs typeface="Times New Roman"/>
                <a:sym typeface="Times New Roman"/>
              </a:rPr>
              <a:t>a flexible, easy to use machine learning algorithm that produces, even without hyper-parameter tuning, a great result most of the time</a:t>
            </a:r>
            <a:r>
              <a:rPr b="0" i="0" lang="en-US" sz="2000" u="none" cap="none" strike="noStrike">
                <a:latin typeface="Times New Roman"/>
                <a:ea typeface="Times New Roman"/>
                <a:cs typeface="Times New Roman"/>
                <a:sym typeface="Times New Roman"/>
              </a:rPr>
              <a:t>.</a:t>
            </a:r>
            <a:r>
              <a:rPr lang="en-US" sz="2000">
                <a:latin typeface="Times New Roman"/>
                <a:ea typeface="Times New Roman"/>
                <a:cs typeface="Times New Roman"/>
                <a:sym typeface="Times New Roman"/>
              </a:rPr>
              <a:t> It is also one of the most used algorithms, because of its simplicity and diversity.</a:t>
            </a:r>
            <a:endParaRPr sz="2000">
              <a:latin typeface="Times New Roman"/>
              <a:ea typeface="Times New Roman"/>
              <a:cs typeface="Times New Roman"/>
              <a:sym typeface="Times New Roman"/>
            </a:endParaRPr>
          </a:p>
          <a:p>
            <a:pPr indent="0" lvl="0" marL="457200" marR="0" rtl="0" algn="just">
              <a:lnSpc>
                <a:spcPct val="115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b="1" lang="en-US" sz="2000">
                <a:latin typeface="Times New Roman"/>
                <a:ea typeface="Times New Roman"/>
                <a:cs typeface="Times New Roman"/>
                <a:sym typeface="Times New Roman"/>
              </a:rPr>
              <a:t>Decision Trees</a:t>
            </a:r>
            <a:r>
              <a:rPr lang="en-US" sz="2000">
                <a:latin typeface="Times New Roman"/>
                <a:ea typeface="Times New Roman"/>
                <a:cs typeface="Times New Roman"/>
                <a:sym typeface="Times New Roman"/>
              </a:rPr>
              <a:t> - Decision Tree algorithm belongs to the family of supervised learning algorithms. The goal of using a Decision Tree is to create a training model that can use to predict the class or value of the target variable by learning simple decision rules inferred from prior data(training data). </a:t>
            </a:r>
            <a:endParaRPr sz="2000">
              <a:latin typeface="Times New Roman"/>
              <a:ea typeface="Times New Roman"/>
              <a:cs typeface="Times New Roman"/>
              <a:sym typeface="Times New Roman"/>
            </a:endParaRPr>
          </a:p>
          <a:p>
            <a:pPr indent="0" lvl="0" marL="457200" marR="0" rtl="0" algn="just">
              <a:lnSpc>
                <a:spcPct val="115000"/>
              </a:lnSpc>
              <a:spcBef>
                <a:spcPts val="1000"/>
              </a:spcBef>
              <a:spcAft>
                <a:spcPts val="0"/>
              </a:spcAft>
              <a:buNone/>
            </a:pPr>
            <a:r>
              <a:t/>
            </a:r>
            <a:endParaRPr sz="2000">
              <a:latin typeface="Times New Roman"/>
              <a:ea typeface="Times New Roman"/>
              <a:cs typeface="Times New Roman"/>
              <a:sym typeface="Times New Roman"/>
            </a:endParaRPr>
          </a:p>
        </p:txBody>
      </p:sp>
      <p:sp>
        <p:nvSpPr>
          <p:cNvPr id="161" name="Google Shape;161;gd9f3754abb_0_1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ccd01b736_0_0"/>
          <p:cNvSpPr txBox="1"/>
          <p:nvPr>
            <p:ph idx="1" type="body"/>
          </p:nvPr>
        </p:nvSpPr>
        <p:spPr>
          <a:xfrm>
            <a:off x="838200" y="1734575"/>
            <a:ext cx="10515600" cy="4441800"/>
          </a:xfrm>
          <a:prstGeom prst="rect">
            <a:avLst/>
          </a:prstGeom>
        </p:spPr>
        <p:txBody>
          <a:bodyPr anchorCtr="0" anchor="t" bIns="45700" lIns="91425" spcFirstLastPara="1" rIns="91425" wrap="square" tIns="45700">
            <a:noAutofit/>
          </a:bodyPr>
          <a:lstStyle/>
          <a:p>
            <a:pPr indent="-355600" lvl="0" marL="457200" rtl="0" algn="just">
              <a:lnSpc>
                <a:spcPct val="115000"/>
              </a:lnSpc>
              <a:spcBef>
                <a:spcPts val="0"/>
              </a:spcBef>
              <a:spcAft>
                <a:spcPts val="0"/>
              </a:spcAft>
              <a:buClr>
                <a:srgbClr val="000000"/>
              </a:buClr>
              <a:buSzPts val="2000"/>
              <a:buFont typeface="Times New Roman"/>
              <a:buChar char="•"/>
            </a:pPr>
            <a:r>
              <a:rPr b="1" lang="en-US" sz="2000">
                <a:solidFill>
                  <a:srgbClr val="000000"/>
                </a:solidFill>
                <a:latin typeface="Times New Roman"/>
                <a:ea typeface="Times New Roman"/>
                <a:cs typeface="Times New Roman"/>
                <a:sym typeface="Times New Roman"/>
              </a:rPr>
              <a:t>Naive Bayes</a:t>
            </a:r>
            <a:r>
              <a:rPr lang="en-US" sz="2000">
                <a:solidFill>
                  <a:srgbClr val="000000"/>
                </a:solidFill>
                <a:latin typeface="Times New Roman"/>
                <a:ea typeface="Times New Roman"/>
                <a:cs typeface="Times New Roman"/>
                <a:sym typeface="Times New Roman"/>
              </a:rPr>
              <a:t> - It is a classification technique based on Bayes Theorem. The classifier assumes that the presence of a particular feature in a class is unrelated to the presence of any other feature.It has been successfully used for many purposes, but it works particularly well with natural language processing(NLP) problems.</a:t>
            </a:r>
            <a:endParaRPr sz="20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b="1" lang="en-US" sz="2000">
                <a:solidFill>
                  <a:srgbClr val="000000"/>
                </a:solidFill>
                <a:latin typeface="Times New Roman"/>
                <a:ea typeface="Times New Roman"/>
                <a:cs typeface="Times New Roman"/>
                <a:sym typeface="Times New Roman"/>
              </a:rPr>
              <a:t>Support Vector Machine(SVM)</a:t>
            </a:r>
            <a:r>
              <a:rPr lang="en-US" sz="2000">
                <a:solidFill>
                  <a:srgbClr val="000000"/>
                </a:solidFill>
                <a:latin typeface="Times New Roman"/>
                <a:ea typeface="Times New Roman"/>
                <a:cs typeface="Times New Roman"/>
                <a:sym typeface="Times New Roman"/>
              </a:rPr>
              <a:t> - SVM is a supervised machine learning model that uses classification algorithms for two-group classification problems. It chooses the extreme points/vectors that help in creating the hyperplane. These extreme cases are called support vector, and hence algorithm is termed as Support Vector Machine.</a:t>
            </a:r>
            <a:endParaRPr sz="2000">
              <a:latin typeface="Times New Roman"/>
              <a:ea typeface="Times New Roman"/>
              <a:cs typeface="Times New Roman"/>
              <a:sym typeface="Times New Roman"/>
            </a:endParaRPr>
          </a:p>
        </p:txBody>
      </p:sp>
      <p:sp>
        <p:nvSpPr>
          <p:cNvPr id="168" name="Google Shape;168;gdccd01b736_0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69" name="Google Shape;169;gdccd01b736_0_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ccd01b736_0_23"/>
          <p:cNvSpPr txBox="1"/>
          <p:nvPr>
            <p:ph type="title"/>
          </p:nvPr>
        </p:nvSpPr>
        <p:spPr>
          <a:xfrm>
            <a:off x="838200" y="256900"/>
            <a:ext cx="10515600" cy="1075500"/>
          </a:xfrm>
          <a:prstGeom prst="rect">
            <a:avLst/>
          </a:prstGeom>
        </p:spPr>
        <p:txBody>
          <a:bodyPr anchorCtr="0" anchor="ctr" bIns="45700" lIns="91425" spcFirstLastPara="1" rIns="91425" wrap="square" tIns="45700">
            <a:normAutofit fontScale="90000"/>
          </a:bodyPr>
          <a:lstStyle/>
          <a:p>
            <a:pPr indent="-457200" lvl="0" marL="457200" rtl="0" algn="ctr">
              <a:lnSpc>
                <a:spcPct val="100000"/>
              </a:lnSpc>
              <a:spcBef>
                <a:spcPts val="0"/>
              </a:spcBef>
              <a:spcAft>
                <a:spcPts val="0"/>
              </a:spcAft>
              <a:buClr>
                <a:schemeClr val="dk1"/>
              </a:buClr>
              <a:buSzPct val="39285"/>
              <a:buFont typeface="Arial"/>
              <a:buNone/>
            </a:pPr>
            <a:r>
              <a:rPr b="1" lang="en-US">
                <a:latin typeface="Times New Roman"/>
                <a:ea typeface="Times New Roman"/>
                <a:cs typeface="Times New Roman"/>
                <a:sym typeface="Times New Roman"/>
              </a:rPr>
              <a:t>Output</a:t>
            </a:r>
            <a:endParaRPr sz="2800">
              <a:latin typeface="Arial"/>
              <a:ea typeface="Arial"/>
              <a:cs typeface="Arial"/>
              <a:sym typeface="Arial"/>
            </a:endParaRPr>
          </a:p>
          <a:p>
            <a:pPr indent="0" lvl="0" marL="0" rtl="0" algn="l">
              <a:spcBef>
                <a:spcPts val="0"/>
              </a:spcBef>
              <a:spcAft>
                <a:spcPts val="0"/>
              </a:spcAft>
              <a:buNone/>
            </a:pPr>
            <a:r>
              <a:t/>
            </a:r>
            <a:endParaRPr/>
          </a:p>
        </p:txBody>
      </p:sp>
      <p:sp>
        <p:nvSpPr>
          <p:cNvPr id="176" name="Google Shape;176;gdccd01b736_0_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None/>
            </a:pPr>
            <a:r>
              <a:rPr lang="en-US">
                <a:latin typeface="Times New Roman"/>
                <a:ea typeface="Times New Roman"/>
                <a:cs typeface="Times New Roman"/>
                <a:sym typeface="Times New Roman"/>
              </a:rPr>
              <a:t>The accuracies of the algorithms implemented are as follows:</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AutoNum type="arabicPeriod"/>
            </a:pPr>
            <a:r>
              <a:rPr b="1" lang="en-US">
                <a:latin typeface="Times New Roman"/>
                <a:ea typeface="Times New Roman"/>
                <a:cs typeface="Times New Roman"/>
                <a:sym typeface="Times New Roman"/>
              </a:rPr>
              <a:t>Random Forest Algorithm</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a:latin typeface="Times New Roman"/>
                <a:ea typeface="Times New Roman"/>
                <a:cs typeface="Times New Roman"/>
                <a:sym typeface="Times New Roman"/>
              </a:rPr>
              <a:t>Accuracy: 99.948%.</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AutoNum type="arabicPeriod"/>
            </a:pPr>
            <a:r>
              <a:rPr b="1" lang="en-US">
                <a:latin typeface="Times New Roman"/>
                <a:ea typeface="Times New Roman"/>
                <a:cs typeface="Times New Roman"/>
                <a:sym typeface="Times New Roman"/>
              </a:rPr>
              <a:t>Decision Tree Algorithm:</a:t>
            </a:r>
            <a:endParaRPr b="1">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a:latin typeface="Times New Roman"/>
                <a:ea typeface="Times New Roman"/>
                <a:cs typeface="Times New Roman"/>
                <a:sym typeface="Times New Roman"/>
              </a:rPr>
              <a:t>Accuracy: 99.922%.</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AutoNum type="arabicPeriod"/>
            </a:pPr>
            <a:r>
              <a:rPr b="1" lang="en-US">
                <a:latin typeface="Times New Roman"/>
                <a:ea typeface="Times New Roman"/>
                <a:cs typeface="Times New Roman"/>
                <a:sym typeface="Times New Roman"/>
              </a:rPr>
              <a:t>Naive Bayes Algorithm:</a:t>
            </a:r>
            <a:endParaRPr b="1">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a:latin typeface="Times New Roman"/>
                <a:ea typeface="Times New Roman"/>
                <a:cs typeface="Times New Roman"/>
                <a:sym typeface="Times New Roman"/>
              </a:rPr>
              <a:t>Accuracy</a:t>
            </a:r>
            <a:r>
              <a:rPr lang="en-US">
                <a:latin typeface="Times New Roman"/>
                <a:ea typeface="Times New Roman"/>
                <a:cs typeface="Times New Roman"/>
                <a:sym typeface="Times New Roman"/>
              </a:rPr>
              <a:t>: 97.849%.</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AutoNum type="arabicPeriod"/>
            </a:pPr>
            <a:r>
              <a:rPr b="1" lang="en-US">
                <a:latin typeface="Times New Roman"/>
                <a:ea typeface="Times New Roman"/>
                <a:cs typeface="Times New Roman"/>
                <a:sym typeface="Times New Roman"/>
              </a:rPr>
              <a:t>Support Vector Machine (SVM):</a:t>
            </a:r>
            <a:endParaRPr b="1">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a:latin typeface="Times New Roman"/>
                <a:ea typeface="Times New Roman"/>
                <a:cs typeface="Times New Roman"/>
                <a:sym typeface="Times New Roman"/>
              </a:rPr>
              <a:t>Accuracy: 99.930%.</a:t>
            </a:r>
            <a:endParaRPr>
              <a:latin typeface="Times New Roman"/>
              <a:ea typeface="Times New Roman"/>
              <a:cs typeface="Times New Roman"/>
              <a:sym typeface="Times New Roman"/>
            </a:endParaRPr>
          </a:p>
        </p:txBody>
      </p:sp>
      <p:sp>
        <p:nvSpPr>
          <p:cNvPr id="177" name="Google Shape;177;gdccd01b736_0_2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78" name="Google Shape;178;gdccd01b736_0_2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