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embeddedFontLst>
    <p:embeddedFont>
      <p:font typeface="Century Schoolbook"/>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7" roundtripDataSignature="AMtx7mjPoHaeSni+DxMLj7w4xLkMnjQq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96BC62-4EF0-4C92-A437-2A18F5FEC8F1}">
  <a:tblStyle styleId="{6D96BC62-4EF0-4C92-A437-2A18F5FEC8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enturySchoolbook-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CenturySchoolbook-italic.fntdata"/><Relationship Id="rId14" Type="http://schemas.openxmlformats.org/officeDocument/2006/relationships/font" Target="fonts/CenturySchoolbook-bold.fntdata"/><Relationship Id="rId17" Type="http://customschemas.google.com/relationships/presentationmetadata" Target="metadata"/><Relationship Id="rId16" Type="http://schemas.openxmlformats.org/officeDocument/2006/relationships/font" Target="fonts/CenturySchoolbook-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c5c7ac52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dc5c7ac52a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dc5c7ac52a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c5c7ac52a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c5c7ac52a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dc5c7ac52a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c5c7ac52a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c5c7ac52a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dc5c7ac52a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4">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ijert.org/credit-card-fraud-detection-using-machine-learning-algorithms" TargetMode="External"/><Relationship Id="rId4" Type="http://schemas.openxmlformats.org/officeDocument/2006/relationships/hyperlink" Target="https://www.researchgate.net/publication/315644460_Prediction_of_Occupational_Accidents_Using_Decision_Tree_Approac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c5c7ac52a_0_15"/>
          <p:cNvSpPr txBox="1"/>
          <p:nvPr>
            <p:ph type="ctrTitle"/>
          </p:nvPr>
        </p:nvSpPr>
        <p:spPr>
          <a:xfrm>
            <a:off x="0" y="1122375"/>
            <a:ext cx="12138900" cy="934200"/>
          </a:xfrm>
          <a:prstGeom prst="rect">
            <a:avLst/>
          </a:prstGeom>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Font typeface="Arial"/>
              <a:buNone/>
            </a:pPr>
            <a:r>
              <a:rPr b="1" lang="en-US" sz="2800">
                <a:latin typeface="Times New Roman"/>
                <a:ea typeface="Times New Roman"/>
                <a:cs typeface="Times New Roman"/>
                <a:sym typeface="Times New Roman"/>
              </a:rPr>
              <a:t>CREDIT CARD FRAUD DETECTION USING MACHINE LEARNING ALGORITHMS</a:t>
            </a:r>
            <a:endParaRPr/>
          </a:p>
        </p:txBody>
      </p:sp>
      <p:sp>
        <p:nvSpPr>
          <p:cNvPr id="90" name="Google Shape;90;gdc5c7ac52a_0_15"/>
          <p:cNvSpPr txBox="1"/>
          <p:nvPr>
            <p:ph idx="1" type="subTitle"/>
          </p:nvPr>
        </p:nvSpPr>
        <p:spPr>
          <a:xfrm>
            <a:off x="75" y="2056575"/>
            <a:ext cx="12138900" cy="3539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a:p>
            <a:pPr indent="0" lvl="0" marL="0" rtl="0" algn="ctr">
              <a:lnSpc>
                <a:spcPct val="100000"/>
              </a:lnSpc>
              <a:spcBef>
                <a:spcPts val="0"/>
              </a:spcBef>
              <a:spcAft>
                <a:spcPts val="0"/>
              </a:spcAft>
              <a:buNone/>
            </a:pPr>
            <a:r>
              <a:rPr b="1" lang="en-US">
                <a:latin typeface="Times New Roman"/>
                <a:ea typeface="Times New Roman"/>
                <a:cs typeface="Times New Roman"/>
                <a:sym typeface="Times New Roman"/>
              </a:rPr>
              <a:t>Date: 09 April 2021</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3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200">
                <a:latin typeface="Times New Roman"/>
                <a:ea typeface="Times New Roman"/>
                <a:cs typeface="Times New Roman"/>
                <a:sym typeface="Times New Roman"/>
              </a:rPr>
              <a:t> A G POOJA MANAS : 17WH1A0537</a:t>
            </a:r>
            <a:endParaRPr b="1" sz="2200">
              <a:latin typeface="Times New Roman"/>
              <a:ea typeface="Times New Roman"/>
              <a:cs typeface="Times New Roman"/>
              <a:sym typeface="Times New Roman"/>
            </a:endParaRPr>
          </a:p>
          <a:p>
            <a:pPr indent="0" lvl="0" marL="0" marR="2014264" rtl="0" algn="l">
              <a:lnSpc>
                <a:spcPct val="99960"/>
              </a:lnSpc>
              <a:spcBef>
                <a:spcPts val="66"/>
              </a:spcBef>
              <a:spcAft>
                <a:spcPts val="0"/>
              </a:spcAft>
              <a:buClr>
                <a:schemeClr val="dk1"/>
              </a:buClr>
              <a:buSzPts val="1100"/>
              <a:buFont typeface="Arial"/>
              <a:buNone/>
            </a:pPr>
            <a:r>
              <a:rPr b="1" lang="en-US" sz="2200">
                <a:latin typeface="Times New Roman"/>
                <a:ea typeface="Times New Roman"/>
                <a:cs typeface="Times New Roman"/>
                <a:sym typeface="Times New Roman"/>
              </a:rPr>
              <a:t> M.SREELEKHA : 17WH1A0553 </a:t>
            </a:r>
            <a:endParaRPr b="1" sz="22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200">
                <a:latin typeface="Times New Roman"/>
                <a:ea typeface="Times New Roman"/>
                <a:cs typeface="Times New Roman"/>
                <a:sym typeface="Times New Roman"/>
              </a:rPr>
              <a:t> K.PRIYANKA : 17WH1A0538</a:t>
            </a:r>
            <a:endParaRPr b="1" sz="2200">
              <a:latin typeface="Times New Roman"/>
              <a:ea typeface="Times New Roman"/>
              <a:cs typeface="Times New Roman"/>
              <a:sym typeface="Times New Roman"/>
            </a:endParaRPr>
          </a:p>
          <a:p>
            <a:pPr indent="914400" lvl="0" marL="4048245" marR="1855428" rtl="0" algn="just">
              <a:lnSpc>
                <a:spcPct val="100000"/>
              </a:lnSpc>
              <a:spcBef>
                <a:spcPts val="0"/>
              </a:spcBef>
              <a:spcAft>
                <a:spcPts val="0"/>
              </a:spcAft>
              <a:buNone/>
            </a:pPr>
            <a:r>
              <a:rPr b="1" lang="en-US" sz="2000">
                <a:latin typeface="Century Schoolbook"/>
                <a:ea typeface="Century Schoolbook"/>
                <a:cs typeface="Century Schoolbook"/>
                <a:sym typeface="Century Schoolbook"/>
              </a:rPr>
              <a:t>Internal Guide : Mrs  G E Padmavathi</a:t>
            </a:r>
            <a:endParaRPr b="1" sz="2000">
              <a:latin typeface="Century Schoolbook"/>
              <a:ea typeface="Century Schoolbook"/>
              <a:cs typeface="Century Schoolbook"/>
              <a:sym typeface="Century Schoolbook"/>
            </a:endParaRPr>
          </a:p>
          <a:p>
            <a:pPr indent="914400" lvl="0" marL="4048245" marR="1855428" rtl="0" algn="just">
              <a:lnSpc>
                <a:spcPct val="100000"/>
              </a:lnSpc>
              <a:spcBef>
                <a:spcPts val="0"/>
              </a:spcBef>
              <a:spcAft>
                <a:spcPts val="0"/>
              </a:spcAft>
              <a:buNone/>
            </a:pPr>
            <a:r>
              <a:rPr b="1" lang="en-US" sz="2000">
                <a:latin typeface="Century Schoolbook"/>
                <a:ea typeface="Century Schoolbook"/>
                <a:cs typeface="Century Schoolbook"/>
                <a:sym typeface="Century Schoolbook"/>
              </a:rPr>
              <a:t>Designation : Assistant Professor</a:t>
            </a:r>
            <a:endParaRPr b="1" sz="2000">
              <a:latin typeface="Century Schoolbook"/>
              <a:ea typeface="Century Schoolbook"/>
              <a:cs typeface="Century Schoolbook"/>
              <a:sym typeface="Century Schoolbook"/>
            </a:endParaRPr>
          </a:p>
        </p:txBody>
      </p:sp>
      <p:sp>
        <p:nvSpPr>
          <p:cNvPr id="91" name="Google Shape;91;gdc5c7ac52a_0_15"/>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2" name="Google Shape;92;gdc5c7ac52a_0_15"/>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3" name="Google Shape;93;gdc5c7ac52a_0_15"/>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a:p>
        </p:txBody>
      </p:sp>
      <p:sp>
        <p:nvSpPr>
          <p:cNvPr id="94" name="Google Shape;94;gdc5c7ac52a_0_15"/>
          <p:cNvSpPr txBox="1"/>
          <p:nvPr/>
        </p:nvSpPr>
        <p:spPr>
          <a:xfrm>
            <a:off x="2610150" y="6016100"/>
            <a:ext cx="6971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solidFill>
                  <a:schemeClr val="dk1"/>
                </a:solidFill>
                <a:latin typeface="Times New Roman"/>
                <a:ea typeface="Times New Roman"/>
                <a:cs typeface="Times New Roman"/>
                <a:sym typeface="Times New Roman"/>
              </a:rPr>
              <a:t>Department of Computer Science &amp; Engineering</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00" name="Google Shape;100;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01" name="Google Shape;101;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b="1" sz="2600">
              <a:solidFill>
                <a:schemeClr val="dk1"/>
              </a:solidFill>
              <a:latin typeface="Times New Roman"/>
              <a:ea typeface="Times New Roman"/>
              <a:cs typeface="Times New Roman"/>
              <a:sym typeface="Times New Roman"/>
            </a:endParaRPr>
          </a:p>
        </p:txBody>
      </p:sp>
      <p:sp>
        <p:nvSpPr>
          <p:cNvPr id="102" name="Google Shape;102;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03" name="Google Shape;103;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04" name="Google Shape;104;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5" name="Google Shape;105;p2"/>
          <p:cNvSpPr txBox="1"/>
          <p:nvPr/>
        </p:nvSpPr>
        <p:spPr>
          <a:xfrm>
            <a:off x="911575" y="68838"/>
            <a:ext cx="94323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dk1"/>
                </a:solidFill>
                <a:latin typeface="Times New Roman"/>
                <a:ea typeface="Times New Roman"/>
                <a:cs typeface="Times New Roman"/>
                <a:sym typeface="Times New Roman"/>
              </a:rPr>
              <a:t>PROJECT INTRODUCTION</a:t>
            </a:r>
            <a:endParaRPr b="1" sz="3000">
              <a:solidFill>
                <a:schemeClr val="dk1"/>
              </a:solidFill>
              <a:latin typeface="Times New Roman"/>
              <a:ea typeface="Times New Roman"/>
              <a:cs typeface="Times New Roman"/>
              <a:sym typeface="Times New Roman"/>
            </a:endParaRPr>
          </a:p>
        </p:txBody>
      </p:sp>
      <p:sp>
        <p:nvSpPr>
          <p:cNvPr id="106" name="Google Shape;106;p2"/>
          <p:cNvSpPr txBox="1"/>
          <p:nvPr/>
        </p:nvSpPr>
        <p:spPr>
          <a:xfrm>
            <a:off x="1745675" y="1074150"/>
            <a:ext cx="89499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3200">
              <a:solidFill>
                <a:srgbClr val="FF0000"/>
              </a:solidFill>
              <a:latin typeface="Times New Roman"/>
              <a:ea typeface="Times New Roman"/>
              <a:cs typeface="Times New Roman"/>
              <a:sym typeface="Times New Roman"/>
            </a:endParaRPr>
          </a:p>
        </p:txBody>
      </p:sp>
      <p:sp>
        <p:nvSpPr>
          <p:cNvPr id="107" name="Google Shape;107;p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latin typeface="Times New Roman"/>
                <a:ea typeface="Times New Roman"/>
                <a:cs typeface="Times New Roman"/>
                <a:sym typeface="Times New Roman"/>
              </a:rPr>
              <a:t>Domain </a:t>
            </a:r>
            <a:endParaRPr b="1">
              <a:latin typeface="Times New Roman"/>
              <a:ea typeface="Times New Roman"/>
              <a:cs typeface="Times New Roman"/>
              <a:sym typeface="Times New Roman"/>
            </a:endParaRPr>
          </a:p>
          <a:p>
            <a:pPr indent="0" lvl="0" marL="0" rtl="0" algn="l">
              <a:spcBef>
                <a:spcPts val="1000"/>
              </a:spcBef>
              <a:spcAft>
                <a:spcPts val="0"/>
              </a:spcAft>
              <a:buNone/>
            </a:pPr>
            <a:r>
              <a:rPr lang="en-US"/>
              <a:t> </a:t>
            </a:r>
            <a:r>
              <a:rPr lang="en-US" sz="2300"/>
              <a:t>Machine Learning</a:t>
            </a:r>
            <a:endParaRPr sz="2300"/>
          </a:p>
          <a:p>
            <a:pPr indent="0" lvl="0" marL="0" rtl="0" algn="l">
              <a:spcBef>
                <a:spcPts val="1000"/>
              </a:spcBef>
              <a:spcAft>
                <a:spcPts val="0"/>
              </a:spcAft>
              <a:buNone/>
            </a:pPr>
            <a:r>
              <a:t/>
            </a:r>
            <a:endParaRPr b="1">
              <a:latin typeface="Times New Roman"/>
              <a:ea typeface="Times New Roman"/>
              <a:cs typeface="Times New Roman"/>
              <a:sym typeface="Times New Roman"/>
            </a:endParaRPr>
          </a:p>
          <a:p>
            <a:pPr indent="0" lvl="0" marL="0" rtl="0" algn="l">
              <a:spcBef>
                <a:spcPts val="1000"/>
              </a:spcBef>
              <a:spcAft>
                <a:spcPts val="0"/>
              </a:spcAft>
              <a:buNone/>
            </a:pPr>
            <a:r>
              <a:rPr b="1" lang="en-US">
                <a:latin typeface="Times New Roman"/>
                <a:ea typeface="Times New Roman"/>
                <a:cs typeface="Times New Roman"/>
                <a:sym typeface="Times New Roman"/>
              </a:rPr>
              <a:t>Problem Statement</a:t>
            </a:r>
            <a:r>
              <a:rPr lang="en-US"/>
              <a:t> </a:t>
            </a:r>
            <a:endParaRPr/>
          </a:p>
          <a:p>
            <a:pPr indent="0" lvl="0" marL="0" rtl="0" algn="just">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It is vital that credit card companies are able to identify fraudulent credit card transactions so that customers are not charged for items that they did not purchase.The Credit Card Fraud Detection Problem includes modelling past credit card transactions with the data of the ones that turned out to be fraud. This model is then used to recognize whether a new transaction is fraudulent or not.</a:t>
            </a:r>
            <a:endParaRPr sz="2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3" name="Google Shape;113;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14" name="Google Shape;114;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15" name="Google Shape;115;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6" name="Google Shape;116;p3"/>
          <p:cNvSpPr txBox="1"/>
          <p:nvPr/>
        </p:nvSpPr>
        <p:spPr>
          <a:xfrm>
            <a:off x="1745669" y="2812475"/>
            <a:ext cx="89499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3200">
              <a:solidFill>
                <a:srgbClr val="FF0000"/>
              </a:solidFill>
              <a:latin typeface="Times New Roman"/>
              <a:ea typeface="Times New Roman"/>
              <a:cs typeface="Times New Roman"/>
              <a:sym typeface="Times New Roman"/>
            </a:endParaRPr>
          </a:p>
        </p:txBody>
      </p:sp>
      <p:sp>
        <p:nvSpPr>
          <p:cNvPr id="117" name="Google Shape;117;p3"/>
          <p:cNvSpPr txBox="1"/>
          <p:nvPr>
            <p:ph type="title"/>
          </p:nvPr>
        </p:nvSpPr>
        <p:spPr>
          <a:xfrm>
            <a:off x="838200" y="162175"/>
            <a:ext cx="10515600" cy="787800"/>
          </a:xfrm>
          <a:prstGeom prst="rect">
            <a:avLst/>
          </a:prstGeom>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Font typeface="Arial"/>
              <a:buNone/>
            </a:pPr>
            <a:r>
              <a:rPr b="1" lang="en-US" sz="3000">
                <a:latin typeface="Times New Roman"/>
                <a:ea typeface="Times New Roman"/>
                <a:cs typeface="Times New Roman"/>
                <a:sym typeface="Times New Roman"/>
              </a:rPr>
              <a:t> FLOWCHART</a:t>
            </a:r>
            <a:endParaRPr sz="3000"/>
          </a:p>
        </p:txBody>
      </p:sp>
      <p:sp>
        <p:nvSpPr>
          <p:cNvPr id="118" name="Google Shape;118;p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19" name="Google Shape;119;p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0" name="Google Shape;120;p3"/>
          <p:cNvPicPr preferRelativeResize="0"/>
          <p:nvPr/>
        </p:nvPicPr>
        <p:blipFill rotWithShape="1">
          <a:blip r:embed="rId5">
            <a:alphaModFix/>
          </a:blip>
          <a:srcRect b="0" l="0" r="0" t="0"/>
          <a:stretch/>
        </p:blipFill>
        <p:spPr>
          <a:xfrm>
            <a:off x="865650" y="1164550"/>
            <a:ext cx="10515600" cy="519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dc5c7ac52a_0_34"/>
          <p:cNvSpPr txBox="1"/>
          <p:nvPr>
            <p:ph type="title"/>
          </p:nvPr>
        </p:nvSpPr>
        <p:spPr>
          <a:xfrm>
            <a:off x="838200" y="0"/>
            <a:ext cx="10515600" cy="776700"/>
          </a:xfrm>
          <a:prstGeom prst="rect">
            <a:avLst/>
          </a:prstGeom>
        </p:spPr>
        <p:txBody>
          <a:bodyPr anchorCtr="0" anchor="ctr" bIns="45700" lIns="91425" spcFirstLastPara="1" rIns="91425" wrap="square" tIns="45700">
            <a:normAutofit/>
          </a:bodyPr>
          <a:lstStyle/>
          <a:p>
            <a:pPr indent="-457200" lvl="0" marL="457200" rtl="0" algn="ctr">
              <a:lnSpc>
                <a:spcPct val="100000"/>
              </a:lnSpc>
              <a:spcBef>
                <a:spcPts val="0"/>
              </a:spcBef>
              <a:spcAft>
                <a:spcPts val="0"/>
              </a:spcAft>
              <a:buClr>
                <a:schemeClr val="dk1"/>
              </a:buClr>
              <a:buSzPts val="2400"/>
              <a:buFont typeface="Times New Roman"/>
              <a:buNone/>
            </a:pPr>
            <a:r>
              <a:rPr b="1" lang="en-US" sz="3000">
                <a:latin typeface="Times New Roman"/>
                <a:ea typeface="Times New Roman"/>
                <a:cs typeface="Times New Roman"/>
                <a:sym typeface="Times New Roman"/>
              </a:rPr>
              <a:t>SYSTEM SPECIFICATIONS</a:t>
            </a:r>
            <a:endParaRPr/>
          </a:p>
        </p:txBody>
      </p:sp>
      <p:sp>
        <p:nvSpPr>
          <p:cNvPr id="127" name="Google Shape;127;gdc5c7ac52a_0_3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rgbClr val="FFFFFF"/>
              </a:solidFill>
              <a:latin typeface="Times New Roman"/>
              <a:ea typeface="Times New Roman"/>
              <a:cs typeface="Times New Roman"/>
              <a:sym typeface="Times New Roman"/>
            </a:endParaRPr>
          </a:p>
        </p:txBody>
      </p:sp>
      <p:graphicFrame>
        <p:nvGraphicFramePr>
          <p:cNvPr id="128" name="Google Shape;128;gdc5c7ac52a_0_34"/>
          <p:cNvGraphicFramePr/>
          <p:nvPr/>
        </p:nvGraphicFramePr>
        <p:xfrm>
          <a:off x="1705550" y="1827125"/>
          <a:ext cx="3000000" cy="3000000"/>
        </p:xfrm>
        <a:graphic>
          <a:graphicData uri="http://schemas.openxmlformats.org/drawingml/2006/table">
            <a:tbl>
              <a:tblPr>
                <a:noFill/>
                <a:tableStyleId>{6D96BC62-4EF0-4C92-A437-2A18F5FEC8F1}</a:tableStyleId>
              </a:tblPr>
              <a:tblGrid>
                <a:gridCol w="4390450"/>
                <a:gridCol w="4390450"/>
              </a:tblGrid>
              <a:tr h="1145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ENVIRONMENT</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SPECIFICATIONS</a:t>
                      </a:r>
                      <a:endParaRPr sz="2000">
                        <a:latin typeface="Times New Roman"/>
                        <a:ea typeface="Times New Roman"/>
                        <a:cs typeface="Times New Roman"/>
                        <a:sym typeface="Times New Roman"/>
                      </a:endParaRPr>
                    </a:p>
                  </a:txBody>
                  <a:tcPr marT="91425" marB="91425" marR="91425" marL="91425"/>
                </a:tc>
              </a:tr>
              <a:tr h="13507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HARDWARE</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Processor - Intel Core i5</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Memory(RAM) - 8GB and more</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Storage - 1TB</a:t>
                      </a:r>
                      <a:endParaRPr sz="2000">
                        <a:latin typeface="Times New Roman"/>
                        <a:ea typeface="Times New Roman"/>
                        <a:cs typeface="Times New Roman"/>
                        <a:sym typeface="Times New Roman"/>
                      </a:endParaRPr>
                    </a:p>
                  </a:txBody>
                  <a:tcPr marT="91425" marB="91425" marR="91425" marL="91425"/>
                </a:tc>
              </a:tr>
              <a:tr h="114585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SOFTWARE</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OS - Windows 10 / Ubuntu</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Python3</a:t>
                      </a:r>
                      <a:endParaRPr sz="2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c5c7ac52a_0_43"/>
          <p:cNvSpPr txBox="1"/>
          <p:nvPr>
            <p:ph type="title"/>
          </p:nvPr>
        </p:nvSpPr>
        <p:spPr>
          <a:xfrm>
            <a:off x="838200" y="454675"/>
            <a:ext cx="10515600" cy="8145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56250"/>
              <a:buFont typeface="Arial"/>
              <a:buNone/>
            </a:pPr>
            <a:r>
              <a:rPr b="1" lang="en-US" sz="3200">
                <a:latin typeface="Times New Roman"/>
                <a:ea typeface="Times New Roman"/>
                <a:cs typeface="Times New Roman"/>
                <a:sym typeface="Times New Roman"/>
              </a:rPr>
              <a:t>REFERENCES</a:t>
            </a:r>
            <a:r>
              <a:rPr b="1" lang="en-US" sz="3200"/>
              <a:t> </a:t>
            </a:r>
            <a:endParaRPr b="1" sz="3200"/>
          </a:p>
          <a:p>
            <a:pPr indent="0" lvl="0" marL="0" rtl="0" algn="ctr">
              <a:spcBef>
                <a:spcPts val="0"/>
              </a:spcBef>
              <a:spcAft>
                <a:spcPts val="0"/>
              </a:spcAft>
              <a:buNone/>
            </a:pPr>
            <a:r>
              <a:t/>
            </a:r>
            <a:endParaRPr/>
          </a:p>
        </p:txBody>
      </p:sp>
      <p:sp>
        <p:nvSpPr>
          <p:cNvPr id="135" name="Google Shape;135;gdc5c7ac52a_0_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800"/>
              <a:buFont typeface="Arial"/>
              <a:buNone/>
            </a:pPr>
            <a:r>
              <a:rPr lang="en-US"/>
              <a:t>Base paper </a:t>
            </a:r>
            <a:endParaRPr/>
          </a:p>
          <a:p>
            <a:pPr indent="0" lvl="0" marL="0" rtl="0" algn="l">
              <a:spcBef>
                <a:spcPts val="1000"/>
              </a:spcBef>
              <a:spcAft>
                <a:spcPts val="0"/>
              </a:spcAft>
              <a:buClr>
                <a:schemeClr val="dk1"/>
              </a:buClr>
              <a:buSzPts val="1800"/>
              <a:buFont typeface="Arial"/>
              <a:buNone/>
            </a:pPr>
            <a:r>
              <a:rPr lang="en-US" u="sng">
                <a:solidFill>
                  <a:schemeClr val="hlink"/>
                </a:solidFill>
                <a:hlinkClick r:id="rId3"/>
              </a:rPr>
              <a:t>https://www.ijert.org/credit-card-fraud-detection-using-machine-learning-algorithms</a:t>
            </a:r>
            <a:endParaRPr/>
          </a:p>
          <a:p>
            <a:pPr indent="0" lvl="0" marL="0" rtl="0" algn="l">
              <a:spcBef>
                <a:spcPts val="1000"/>
              </a:spcBef>
              <a:spcAft>
                <a:spcPts val="0"/>
              </a:spcAft>
              <a:buClr>
                <a:schemeClr val="dk1"/>
              </a:buClr>
              <a:buSzPts val="1800"/>
              <a:buFont typeface="Arial"/>
              <a:buNone/>
            </a:pPr>
            <a:r>
              <a:rPr lang="en-US"/>
              <a:t>Dataset</a:t>
            </a:r>
            <a:endParaRPr/>
          </a:p>
          <a:p>
            <a:pPr indent="0" lvl="0" marL="0" rtl="0" algn="l">
              <a:spcBef>
                <a:spcPts val="1000"/>
              </a:spcBef>
              <a:spcAft>
                <a:spcPts val="0"/>
              </a:spcAft>
              <a:buClr>
                <a:schemeClr val="dk1"/>
              </a:buClr>
              <a:buSzPts val="1800"/>
              <a:buFont typeface="Arial"/>
              <a:buNone/>
            </a:pPr>
            <a:r>
              <a:rPr lang="en-US" u="sng">
                <a:solidFill>
                  <a:schemeClr val="hlink"/>
                </a:solidFill>
                <a:hlinkClick r:id="rId4"/>
              </a:rPr>
              <a:t>https://www.researchgate.net/publication/315644460_Prediction_of_Occupational_Accidents_Using_Decision_Tree_Approach</a:t>
            </a:r>
            <a:endParaRPr>
              <a:solidFill>
                <a:schemeClr val="hlink"/>
              </a:solidFill>
            </a:endParaRPr>
          </a:p>
          <a:p>
            <a:pPr indent="0" lvl="0" marL="0" rtl="0" algn="l">
              <a:spcBef>
                <a:spcPts val="1000"/>
              </a:spcBef>
              <a:spcAft>
                <a:spcPts val="0"/>
              </a:spcAft>
              <a:buNone/>
            </a:pPr>
            <a:r>
              <a:t/>
            </a:r>
            <a:endParaRPr/>
          </a:p>
        </p:txBody>
      </p:sp>
      <p:sp>
        <p:nvSpPr>
          <p:cNvPr id="136" name="Google Shape;136;gdc5c7ac52a_0_4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42" name="Google Shape;142;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43" name="Google Shape;143;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sp>
        <p:nvSpPr>
          <p:cNvPr id="144" name="Google Shape;144;p4"/>
          <p:cNvSpPr txBox="1"/>
          <p:nvPr/>
        </p:nvSpPr>
        <p:spPr>
          <a:xfrm>
            <a:off x="888591" y="2875002"/>
            <a:ext cx="10712567"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chemeClr val="dk1"/>
                </a:solidFill>
                <a:latin typeface="Times New Roman"/>
                <a:ea typeface="Times New Roman"/>
                <a:cs typeface="Times New Roman"/>
                <a:sym typeface="Times New Roman"/>
              </a:rPr>
              <a:t>Thankyou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