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6858000" type="screen4x3"/>
  <p:notesSz cx="9144000" cy="6858000"/>
  <p:embeddedFontLst>
    <p:embeddedFont>
      <p:font typeface="Calibri" panose="020F0502020204030204" pitchFamily="34" charset="0"/>
      <p:regular r:id="rId12"/>
      <p:bold r:id="rId13"/>
      <p:italic r:id="rId14"/>
      <p:boldItalic r:id="rId15"/>
    </p:embeddedFont>
    <p:embeddedFont>
      <p:font typeface="Lato"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hUd1v1G6sHcnjsbKMh4F0MTYpJm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D93CED3-02FA-4EE8-9399-28EA84B44266}">
  <a:tblStyle styleId="{9D93CED3-02FA-4EE8-9399-28EA84B44266}"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1116" y="96"/>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 name="Google Shape;45;p1: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p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 name="Google Shape;76;p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9: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2"/>
        <p:cNvGrpSpPr/>
        <p:nvPr/>
      </p:nvGrpSpPr>
      <p:grpSpPr>
        <a:xfrm>
          <a:off x="0" y="0"/>
          <a:ext cx="0" cy="0"/>
          <a:chOff x="0" y="0"/>
          <a:chExt cx="0" cy="0"/>
        </a:xfrm>
      </p:grpSpPr>
      <p:sp>
        <p:nvSpPr>
          <p:cNvPr id="13" name="Google Shape;13;p11"/>
          <p:cNvSpPr txBox="1">
            <a:spLocks noGrp="1"/>
          </p:cNvSpPr>
          <p:nvPr>
            <p:ph type="title"/>
          </p:nvPr>
        </p:nvSpPr>
        <p:spPr>
          <a:xfrm>
            <a:off x="2994505" y="3013748"/>
            <a:ext cx="3154988" cy="77977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950" b="1" i="0">
                <a:solidFill>
                  <a:schemeClr val="dk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11"/>
          <p:cNvSpPr txBox="1">
            <a:spLocks noGrp="1"/>
          </p:cNvSpPr>
          <p:nvPr>
            <p:ph type="body" idx="1"/>
          </p:nvPr>
        </p:nvSpPr>
        <p:spPr>
          <a:xfrm>
            <a:off x="845628" y="2086758"/>
            <a:ext cx="7348220" cy="409194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b="0" i="0">
                <a:solidFill>
                  <a:schemeClr val="dk1"/>
                </a:solidFill>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5" name="Google Shape;15;p11"/>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1"/>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11"/>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Only">
  <p:cSld name="Title Only">
    <p:bg>
      <p:bgPr>
        <a:solidFill>
          <a:schemeClr val="lt1"/>
        </a:solidFill>
        <a:effectLst/>
      </p:bgPr>
    </p:bg>
    <p:spTree>
      <p:nvGrpSpPr>
        <p:cNvPr id="1" name="Shape 18"/>
        <p:cNvGrpSpPr/>
        <p:nvPr/>
      </p:nvGrpSpPr>
      <p:grpSpPr>
        <a:xfrm>
          <a:off x="0" y="0"/>
          <a:ext cx="0" cy="0"/>
          <a:chOff x="0" y="0"/>
          <a:chExt cx="0" cy="0"/>
        </a:xfrm>
      </p:grpSpPr>
      <p:sp>
        <p:nvSpPr>
          <p:cNvPr id="19" name="Google Shape;19;p12"/>
          <p:cNvSpPr/>
          <p:nvPr/>
        </p:nvSpPr>
        <p:spPr>
          <a:xfrm>
            <a:off x="0" y="0"/>
            <a:ext cx="9143981" cy="4571990"/>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12"/>
          <p:cNvSpPr/>
          <p:nvPr/>
        </p:nvSpPr>
        <p:spPr>
          <a:xfrm>
            <a:off x="6290112" y="5264089"/>
            <a:ext cx="0" cy="914400"/>
          </a:xfrm>
          <a:custGeom>
            <a:avLst/>
            <a:gdLst/>
            <a:ahLst/>
            <a:cxnLst/>
            <a:rect l="l" t="t" r="r" b="b"/>
            <a:pathLst>
              <a:path w="120000" h="914400" extrusionOk="0">
                <a:moveTo>
                  <a:pt x="0" y="914398"/>
                </a:moveTo>
                <a:lnTo>
                  <a:pt x="0" y="0"/>
                </a:lnTo>
              </a:path>
            </a:pathLst>
          </a:custGeom>
          <a:noFill/>
          <a:ln w="19025" cap="flat" cmpd="sng">
            <a:solidFill>
              <a:srgbClr val="1482A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 name="Google Shape;21;p12"/>
          <p:cNvSpPr/>
          <p:nvPr/>
        </p:nvSpPr>
        <p:spPr>
          <a:xfrm>
            <a:off x="0" y="11549"/>
            <a:ext cx="9143976" cy="684643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 name="Google Shape;22;p12"/>
          <p:cNvSpPr txBox="1">
            <a:spLocks noGrp="1"/>
          </p:cNvSpPr>
          <p:nvPr>
            <p:ph type="title"/>
          </p:nvPr>
        </p:nvSpPr>
        <p:spPr>
          <a:xfrm>
            <a:off x="2994505" y="3013748"/>
            <a:ext cx="3154988" cy="77977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950" b="1" i="0">
                <a:solidFill>
                  <a:schemeClr val="dk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2"/>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2"/>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2"/>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6"/>
        <p:cNvGrpSpPr/>
        <p:nvPr/>
      </p:nvGrpSpPr>
      <p:grpSpPr>
        <a:xfrm>
          <a:off x="0" y="0"/>
          <a:ext cx="0" cy="0"/>
          <a:chOff x="0" y="0"/>
          <a:chExt cx="0" cy="0"/>
        </a:xfrm>
      </p:grpSpPr>
      <p:sp>
        <p:nvSpPr>
          <p:cNvPr id="27" name="Google Shape;27;p13"/>
          <p:cNvSpPr txBox="1">
            <a:spLocks noGrp="1"/>
          </p:cNvSpPr>
          <p:nvPr>
            <p:ph type="ctrTitle"/>
          </p:nvPr>
        </p:nvSpPr>
        <p:spPr>
          <a:xfrm>
            <a:off x="685800" y="2125980"/>
            <a:ext cx="7772400" cy="144018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13"/>
          <p:cNvSpPr txBox="1">
            <a:spLocks noGrp="1"/>
          </p:cNvSpPr>
          <p:nvPr>
            <p:ph type="subTitle" idx="1"/>
          </p:nvPr>
        </p:nvSpPr>
        <p:spPr>
          <a:xfrm>
            <a:off x="1371600" y="3840480"/>
            <a:ext cx="64008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3"/>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3"/>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3"/>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2"/>
        <p:cNvGrpSpPr/>
        <p:nvPr/>
      </p:nvGrpSpPr>
      <p:grpSpPr>
        <a:xfrm>
          <a:off x="0" y="0"/>
          <a:ext cx="0" cy="0"/>
          <a:chOff x="0" y="0"/>
          <a:chExt cx="0" cy="0"/>
        </a:xfrm>
      </p:grpSpPr>
      <p:sp>
        <p:nvSpPr>
          <p:cNvPr id="33" name="Google Shape;33;p14"/>
          <p:cNvSpPr txBox="1">
            <a:spLocks noGrp="1"/>
          </p:cNvSpPr>
          <p:nvPr>
            <p:ph type="title"/>
          </p:nvPr>
        </p:nvSpPr>
        <p:spPr>
          <a:xfrm>
            <a:off x="2994505" y="3013748"/>
            <a:ext cx="3154988" cy="77977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950" b="1" i="0">
                <a:solidFill>
                  <a:schemeClr val="dk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4"/>
          <p:cNvSpPr txBox="1">
            <a:spLocks noGrp="1"/>
          </p:cNvSpPr>
          <p:nvPr>
            <p:ph type="body" idx="1"/>
          </p:nvPr>
        </p:nvSpPr>
        <p:spPr>
          <a:xfrm>
            <a:off x="457200" y="1577340"/>
            <a:ext cx="397764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14"/>
          <p:cNvSpPr txBox="1">
            <a:spLocks noGrp="1"/>
          </p:cNvSpPr>
          <p:nvPr>
            <p:ph type="body" idx="2"/>
          </p:nvPr>
        </p:nvSpPr>
        <p:spPr>
          <a:xfrm>
            <a:off x="4709160" y="1577340"/>
            <a:ext cx="397764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6" name="Google Shape;36;p14"/>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4"/>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4"/>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9"/>
        <p:cNvGrpSpPr/>
        <p:nvPr/>
      </p:nvGrpSpPr>
      <p:grpSpPr>
        <a:xfrm>
          <a:off x="0" y="0"/>
          <a:ext cx="0" cy="0"/>
          <a:chOff x="0" y="0"/>
          <a:chExt cx="0" cy="0"/>
        </a:xfrm>
      </p:grpSpPr>
      <p:sp>
        <p:nvSpPr>
          <p:cNvPr id="40" name="Google Shape;40;p15"/>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5"/>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5"/>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0"/>
          <p:cNvSpPr/>
          <p:nvPr/>
        </p:nvSpPr>
        <p:spPr>
          <a:xfrm>
            <a:off x="0" y="0"/>
            <a:ext cx="9143981" cy="4571990"/>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 name="Google Shape;7;p10"/>
          <p:cNvSpPr txBox="1">
            <a:spLocks noGrp="1"/>
          </p:cNvSpPr>
          <p:nvPr>
            <p:ph type="title"/>
          </p:nvPr>
        </p:nvSpPr>
        <p:spPr>
          <a:xfrm>
            <a:off x="2994505" y="3013748"/>
            <a:ext cx="3154988" cy="779779"/>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950" b="1" i="0" u="none" strike="noStrike" cap="non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10"/>
          <p:cNvSpPr txBox="1">
            <a:spLocks noGrp="1"/>
          </p:cNvSpPr>
          <p:nvPr>
            <p:ph type="body" idx="1"/>
          </p:nvPr>
        </p:nvSpPr>
        <p:spPr>
          <a:xfrm>
            <a:off x="845628" y="2086758"/>
            <a:ext cx="7348220" cy="409194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9" name="Google Shape;9;p10"/>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0"/>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0"/>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a:solidFill>
                  <a:srgbClr val="888888"/>
                </a:solidFill>
                <a:latin typeface="Calibri"/>
                <a:ea typeface="Calibri"/>
                <a:cs typeface="Calibri"/>
                <a:sym typeface="Calibri"/>
              </a:defRPr>
            </a:lvl1pPr>
            <a:lvl2pPr marL="0" marR="0" lvl="1" indent="0" algn="r" rtl="0">
              <a:spcBef>
                <a:spcPts val="0"/>
              </a:spcBef>
              <a:buNone/>
              <a:defRPr sz="1800">
                <a:solidFill>
                  <a:srgbClr val="888888"/>
                </a:solidFill>
                <a:latin typeface="Calibri"/>
                <a:ea typeface="Calibri"/>
                <a:cs typeface="Calibri"/>
                <a:sym typeface="Calibri"/>
              </a:defRPr>
            </a:lvl2pPr>
            <a:lvl3pPr marL="0" marR="0" lvl="2" indent="0" algn="r" rtl="0">
              <a:spcBef>
                <a:spcPts val="0"/>
              </a:spcBef>
              <a:buNone/>
              <a:defRPr sz="1800">
                <a:solidFill>
                  <a:srgbClr val="888888"/>
                </a:solidFill>
                <a:latin typeface="Calibri"/>
                <a:ea typeface="Calibri"/>
                <a:cs typeface="Calibri"/>
                <a:sym typeface="Calibri"/>
              </a:defRPr>
            </a:lvl3pPr>
            <a:lvl4pPr marL="0" marR="0" lvl="3" indent="0" algn="r" rtl="0">
              <a:spcBef>
                <a:spcPts val="0"/>
              </a:spcBef>
              <a:buNone/>
              <a:defRPr sz="1800">
                <a:solidFill>
                  <a:srgbClr val="888888"/>
                </a:solidFill>
                <a:latin typeface="Calibri"/>
                <a:ea typeface="Calibri"/>
                <a:cs typeface="Calibri"/>
                <a:sym typeface="Calibri"/>
              </a:defRPr>
            </a:lvl4pPr>
            <a:lvl5pPr marL="0" marR="0" lvl="4" indent="0" algn="r" rtl="0">
              <a:spcBef>
                <a:spcPts val="0"/>
              </a:spcBef>
              <a:buNone/>
              <a:defRPr sz="1800">
                <a:solidFill>
                  <a:srgbClr val="888888"/>
                </a:solidFill>
                <a:latin typeface="Calibri"/>
                <a:ea typeface="Calibri"/>
                <a:cs typeface="Calibri"/>
                <a:sym typeface="Calibri"/>
              </a:defRPr>
            </a:lvl5pPr>
            <a:lvl6pPr marL="0" marR="0" lvl="5" indent="0" algn="r" rtl="0">
              <a:spcBef>
                <a:spcPts val="0"/>
              </a:spcBef>
              <a:buNone/>
              <a:defRPr sz="1800">
                <a:solidFill>
                  <a:srgbClr val="888888"/>
                </a:solidFill>
                <a:latin typeface="Calibri"/>
                <a:ea typeface="Calibri"/>
                <a:cs typeface="Calibri"/>
                <a:sym typeface="Calibri"/>
              </a:defRPr>
            </a:lvl6pPr>
            <a:lvl7pPr marL="0" marR="0" lvl="6" indent="0" algn="r" rtl="0">
              <a:spcBef>
                <a:spcPts val="0"/>
              </a:spcBef>
              <a:buNone/>
              <a:defRPr sz="1800">
                <a:solidFill>
                  <a:srgbClr val="888888"/>
                </a:solidFill>
                <a:latin typeface="Calibri"/>
                <a:ea typeface="Calibri"/>
                <a:cs typeface="Calibri"/>
                <a:sym typeface="Calibri"/>
              </a:defRPr>
            </a:lvl7pPr>
            <a:lvl8pPr marL="0" marR="0" lvl="7" indent="0" algn="r" rtl="0">
              <a:spcBef>
                <a:spcPts val="0"/>
              </a:spcBef>
              <a:buNone/>
              <a:defRPr sz="1800">
                <a:solidFill>
                  <a:srgbClr val="888888"/>
                </a:solidFill>
                <a:latin typeface="Calibri"/>
                <a:ea typeface="Calibri"/>
                <a:cs typeface="Calibri"/>
                <a:sym typeface="Calibri"/>
              </a:defRPr>
            </a:lvl8pPr>
            <a:lvl9pPr marL="0" marR="0" lvl="8" indent="0" algn="r" rtl="0">
              <a:spcBef>
                <a:spcPts val="0"/>
              </a:spcBef>
              <a:buNone/>
              <a:defRPr sz="18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b="0" u="non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hyperlink" Target="https://data.mendeley.com/datasets/3f83gxmv57/2" TargetMode="External"/><Relationship Id="rId3" Type="http://schemas.openxmlformats.org/officeDocument/2006/relationships/image" Target="../media/image4.png"/><Relationship Id="rId7" Type="http://schemas.openxmlformats.org/officeDocument/2006/relationships/hyperlink" Target="https://www.kaggle.com/mcbean/fruit-classification-w-nn"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https://www.irjet.net/archives/V4/i12/IRJET-V4I12213.pdf" TargetMode="External"/><Relationship Id="rId5" Type="http://schemas.openxmlformats.org/officeDocument/2006/relationships/hyperlink" Target="https://ieeexplore.ieee.org/document/9104139" TargetMode="External"/><Relationship Id="rId4" Type="http://schemas.openxmlformats.org/officeDocument/2006/relationships/image" Target="../media/image5.png"/><Relationship Id="rId9" Type="http://schemas.openxmlformats.org/officeDocument/2006/relationships/hyperlink" Target="https://towardsdatascience.com/deep-learning-for-ship-detection-and-segmentation-71d223aca649"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grpSp>
        <p:nvGrpSpPr>
          <p:cNvPr id="47" name="Google Shape;47;p1"/>
          <p:cNvGrpSpPr/>
          <p:nvPr/>
        </p:nvGrpSpPr>
        <p:grpSpPr>
          <a:xfrm>
            <a:off x="0" y="0"/>
            <a:ext cx="9143981" cy="6857986"/>
            <a:chOff x="0" y="0"/>
            <a:chExt cx="9143981" cy="6857986"/>
          </a:xfrm>
        </p:grpSpPr>
        <p:sp>
          <p:nvSpPr>
            <p:cNvPr id="48" name="Google Shape;48;p1"/>
            <p:cNvSpPr/>
            <p:nvPr/>
          </p:nvSpPr>
          <p:spPr>
            <a:xfrm>
              <a:off x="6290112" y="5264089"/>
              <a:ext cx="0" cy="914400"/>
            </a:xfrm>
            <a:custGeom>
              <a:avLst/>
              <a:gdLst/>
              <a:ahLst/>
              <a:cxnLst/>
              <a:rect l="l" t="t" r="r" b="b"/>
              <a:pathLst>
                <a:path w="120000" h="914400" extrusionOk="0">
                  <a:moveTo>
                    <a:pt x="0" y="914398"/>
                  </a:moveTo>
                  <a:lnTo>
                    <a:pt x="0" y="0"/>
                  </a:lnTo>
                </a:path>
              </a:pathLst>
            </a:custGeom>
            <a:noFill/>
            <a:ln w="19025" cap="flat" cmpd="sng">
              <a:solidFill>
                <a:srgbClr val="1482A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 name="Google Shape;49;p1"/>
            <p:cNvSpPr/>
            <p:nvPr/>
          </p:nvSpPr>
          <p:spPr>
            <a:xfrm>
              <a:off x="0" y="0"/>
              <a:ext cx="9143981" cy="685798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50" name="Google Shape;50;p1"/>
          <p:cNvSpPr txBox="1">
            <a:spLocks noGrp="1"/>
          </p:cNvSpPr>
          <p:nvPr>
            <p:ph type="title"/>
          </p:nvPr>
        </p:nvSpPr>
        <p:spPr>
          <a:xfrm>
            <a:off x="1446022" y="1679042"/>
            <a:ext cx="6609715" cy="3911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400"/>
              <a:t>Department of Computer Science and Engineering</a:t>
            </a:r>
            <a:endParaRPr sz="2400"/>
          </a:p>
        </p:txBody>
      </p:sp>
      <p:sp>
        <p:nvSpPr>
          <p:cNvPr id="51" name="Google Shape;51;p1"/>
          <p:cNvSpPr txBox="1"/>
          <p:nvPr/>
        </p:nvSpPr>
        <p:spPr>
          <a:xfrm>
            <a:off x="0" y="2410052"/>
            <a:ext cx="9044400" cy="13410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3600" b="1">
                <a:solidFill>
                  <a:srgbClr val="0000FF"/>
                </a:solidFill>
                <a:latin typeface="Times New Roman"/>
                <a:ea typeface="Times New Roman"/>
                <a:cs typeface="Times New Roman"/>
                <a:sym typeface="Times New Roman"/>
              </a:rPr>
              <a:t> Detection and Classification of Fruit Diseases</a:t>
            </a:r>
            <a:endParaRPr sz="3600">
              <a:solidFill>
                <a:schemeClr val="dk1"/>
              </a:solidFill>
              <a:latin typeface="Times New Roman"/>
              <a:ea typeface="Times New Roman"/>
              <a:cs typeface="Times New Roman"/>
              <a:sym typeface="Times New Roman"/>
            </a:endParaRPr>
          </a:p>
          <a:p>
            <a:pPr marL="0" marR="0" lvl="0" indent="0" algn="l" rtl="0">
              <a:lnSpc>
                <a:spcPct val="100000"/>
              </a:lnSpc>
              <a:spcBef>
                <a:spcPts val="2195"/>
              </a:spcBef>
              <a:spcAft>
                <a:spcPts val="0"/>
              </a:spcAft>
              <a:buNone/>
            </a:pPr>
            <a:r>
              <a:rPr lang="en-US" sz="3200">
                <a:solidFill>
                  <a:schemeClr val="dk1"/>
                </a:solidFill>
                <a:latin typeface="Times New Roman"/>
                <a:ea typeface="Times New Roman"/>
                <a:cs typeface="Times New Roman"/>
                <a:sym typeface="Times New Roman"/>
              </a:rPr>
              <a:t>                                </a:t>
            </a:r>
            <a:r>
              <a:rPr lang="en-US" sz="2000" b="1">
                <a:solidFill>
                  <a:schemeClr val="dk1"/>
                </a:solidFill>
                <a:latin typeface="Times New Roman"/>
                <a:ea typeface="Times New Roman"/>
                <a:cs typeface="Times New Roman"/>
                <a:sym typeface="Times New Roman"/>
              </a:rPr>
              <a:t>Date: 23 April 2021</a:t>
            </a:r>
            <a:endParaRPr sz="2000">
              <a:solidFill>
                <a:schemeClr val="dk1"/>
              </a:solidFill>
              <a:latin typeface="Times New Roman"/>
              <a:ea typeface="Times New Roman"/>
              <a:cs typeface="Times New Roman"/>
              <a:sym typeface="Times New Roman"/>
            </a:endParaRPr>
          </a:p>
        </p:txBody>
      </p:sp>
      <p:sp>
        <p:nvSpPr>
          <p:cNvPr id="52" name="Google Shape;52;p1"/>
          <p:cNvSpPr txBox="1"/>
          <p:nvPr/>
        </p:nvSpPr>
        <p:spPr>
          <a:xfrm>
            <a:off x="641323" y="4592923"/>
            <a:ext cx="7896900" cy="1867500"/>
          </a:xfrm>
          <a:prstGeom prst="rect">
            <a:avLst/>
          </a:prstGeom>
          <a:noFill/>
          <a:ln>
            <a:noFill/>
          </a:ln>
        </p:spPr>
        <p:txBody>
          <a:bodyPr spcFirstLastPara="1" wrap="square" lIns="0" tIns="12700" rIns="0" bIns="0" anchor="t" anchorCtr="0">
            <a:spAutoFit/>
          </a:bodyPr>
          <a:lstStyle/>
          <a:p>
            <a:pPr marL="12700" marR="3012440" lvl="0" indent="0" algn="l" rtl="0">
              <a:lnSpc>
                <a:spcPct val="100000"/>
              </a:lnSpc>
              <a:spcBef>
                <a:spcPts val="0"/>
              </a:spcBef>
              <a:spcAft>
                <a:spcPts val="0"/>
              </a:spcAft>
              <a:buNone/>
            </a:pPr>
            <a:r>
              <a:rPr lang="en-US" sz="1800" b="1">
                <a:solidFill>
                  <a:schemeClr val="dk1"/>
                </a:solidFill>
                <a:latin typeface="Times New Roman"/>
                <a:ea typeface="Times New Roman"/>
                <a:cs typeface="Times New Roman"/>
                <a:sym typeface="Times New Roman"/>
              </a:rPr>
              <a:t>Medaramatla Gayatri - 17WH1A0540</a:t>
            </a:r>
            <a:endParaRPr/>
          </a:p>
          <a:p>
            <a:pPr marL="12700" marR="3012440" lvl="0" indent="0" algn="l" rtl="0">
              <a:lnSpc>
                <a:spcPct val="100000"/>
              </a:lnSpc>
              <a:spcBef>
                <a:spcPts val="100"/>
              </a:spcBef>
              <a:spcAft>
                <a:spcPts val="0"/>
              </a:spcAft>
              <a:buNone/>
            </a:pPr>
            <a:r>
              <a:rPr lang="en-US" sz="1800" b="1">
                <a:solidFill>
                  <a:schemeClr val="dk1"/>
                </a:solidFill>
                <a:latin typeface="Times New Roman"/>
                <a:ea typeface="Times New Roman"/>
                <a:cs typeface="Times New Roman"/>
                <a:sym typeface="Times New Roman"/>
              </a:rPr>
              <a:t>Uskoila Mounika         -  17WH1A0550</a:t>
            </a:r>
            <a:endParaRPr sz="1800">
              <a:solidFill>
                <a:schemeClr val="dk1"/>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None/>
            </a:pPr>
            <a:r>
              <a:rPr lang="en-US" sz="1800" b="1">
                <a:solidFill>
                  <a:schemeClr val="dk1"/>
                </a:solidFill>
                <a:latin typeface="Times New Roman"/>
                <a:ea typeface="Times New Roman"/>
                <a:cs typeface="Times New Roman"/>
                <a:sym typeface="Times New Roman"/>
              </a:rPr>
              <a:t>Sama Nischala             -  18WH5A0506</a:t>
            </a:r>
            <a:endParaRPr sz="18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800">
              <a:solidFill>
                <a:schemeClr val="dk1"/>
              </a:solidFill>
              <a:latin typeface="Arial"/>
              <a:ea typeface="Arial"/>
              <a:cs typeface="Arial"/>
              <a:sym typeface="Arial"/>
            </a:endParaRPr>
          </a:p>
          <a:p>
            <a:pPr marL="3902075" marR="5080" lvl="0" indent="19050" algn="l" rtl="0">
              <a:lnSpc>
                <a:spcPct val="100000"/>
              </a:lnSpc>
              <a:spcBef>
                <a:spcPts val="1400"/>
              </a:spcBef>
              <a:spcAft>
                <a:spcPts val="0"/>
              </a:spcAft>
              <a:buNone/>
            </a:pPr>
            <a:r>
              <a:rPr lang="en-US" sz="1800" b="1">
                <a:solidFill>
                  <a:schemeClr val="dk1"/>
                </a:solidFill>
                <a:latin typeface="Times New Roman"/>
                <a:ea typeface="Times New Roman"/>
                <a:cs typeface="Times New Roman"/>
                <a:sym typeface="Times New Roman"/>
              </a:rPr>
              <a:t>Internal Guide : Ms. A Kranthi Designation       : Assistant Professor</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2"/>
          <p:cNvSpPr/>
          <p:nvPr/>
        </p:nvSpPr>
        <p:spPr>
          <a:xfrm>
            <a:off x="6290112" y="5264089"/>
            <a:ext cx="0" cy="914400"/>
          </a:xfrm>
          <a:custGeom>
            <a:avLst/>
            <a:gdLst/>
            <a:ahLst/>
            <a:cxnLst/>
            <a:rect l="l" t="t" r="r" b="b"/>
            <a:pathLst>
              <a:path w="120000" h="914400" extrusionOk="0">
                <a:moveTo>
                  <a:pt x="0" y="914398"/>
                </a:moveTo>
                <a:lnTo>
                  <a:pt x="0" y="0"/>
                </a:lnTo>
              </a:path>
            </a:pathLst>
          </a:custGeom>
          <a:noFill/>
          <a:ln w="19025" cap="flat" cmpd="sng">
            <a:solidFill>
              <a:srgbClr val="1482A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 name="Google Shape;58;p2"/>
          <p:cNvSpPr/>
          <p:nvPr/>
        </p:nvSpPr>
        <p:spPr>
          <a:xfrm>
            <a:off x="8297558" y="809835"/>
            <a:ext cx="806573" cy="80658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 name="Google Shape;59;p2"/>
          <p:cNvSpPr txBox="1"/>
          <p:nvPr/>
        </p:nvSpPr>
        <p:spPr>
          <a:xfrm>
            <a:off x="49365" y="965199"/>
            <a:ext cx="6880225" cy="5041900"/>
          </a:xfrm>
          <a:prstGeom prst="rect">
            <a:avLst/>
          </a:prstGeom>
          <a:noFill/>
          <a:ln>
            <a:noFill/>
          </a:ln>
        </p:spPr>
        <p:txBody>
          <a:bodyPr spcFirstLastPara="1" wrap="square" lIns="0" tIns="0" rIns="0" bIns="0" anchor="t" anchorCtr="0">
            <a:spAutoFit/>
          </a:bodyPr>
          <a:lstStyle/>
          <a:p>
            <a:pPr marL="0" marR="0" lvl="0" indent="0" algn="l" rtl="0">
              <a:lnSpc>
                <a:spcPct val="109166"/>
              </a:lnSpc>
              <a:spcBef>
                <a:spcPts val="0"/>
              </a:spcBef>
              <a:spcAft>
                <a:spcPts val="0"/>
              </a:spcAft>
              <a:buNone/>
            </a:pPr>
            <a:r>
              <a:rPr lang="en-US" sz="3000" b="1">
                <a:solidFill>
                  <a:srgbClr val="BF0000"/>
                </a:solidFill>
                <a:latin typeface="Times New Roman"/>
                <a:ea typeface="Times New Roman"/>
                <a:cs typeface="Times New Roman"/>
                <a:sym typeface="Times New Roman"/>
              </a:rPr>
              <a:t>Why Should I Study this course?</a:t>
            </a:r>
            <a:endParaRPr sz="3000">
              <a:solidFill>
                <a:schemeClr val="dk1"/>
              </a:solidFill>
              <a:latin typeface="Times New Roman"/>
              <a:ea typeface="Times New Roman"/>
              <a:cs typeface="Times New Roman"/>
              <a:sym typeface="Times New Roman"/>
            </a:endParaRPr>
          </a:p>
          <a:p>
            <a:pPr marL="0" marR="0" lvl="0" indent="0" algn="l" rtl="0">
              <a:lnSpc>
                <a:spcPct val="100000"/>
              </a:lnSpc>
              <a:spcBef>
                <a:spcPts val="10"/>
              </a:spcBef>
              <a:spcAft>
                <a:spcPts val="0"/>
              </a:spcAft>
              <a:buNone/>
            </a:pPr>
            <a:endParaRPr sz="3500">
              <a:solidFill>
                <a:schemeClr val="dk1"/>
              </a:solidFill>
              <a:latin typeface="Times New Roman"/>
              <a:ea typeface="Times New Roman"/>
              <a:cs typeface="Times New Roman"/>
              <a:sym typeface="Times New Roman"/>
            </a:endParaRPr>
          </a:p>
          <a:p>
            <a:pPr marL="160020" marR="0" lvl="0" indent="0" algn="l" rtl="0">
              <a:lnSpc>
                <a:spcPct val="100000"/>
              </a:lnSpc>
              <a:spcBef>
                <a:spcPts val="0"/>
              </a:spcBef>
              <a:spcAft>
                <a:spcPts val="0"/>
              </a:spcAft>
              <a:buNone/>
            </a:pPr>
            <a:r>
              <a:rPr lang="en-US" sz="1950" b="1">
                <a:solidFill>
                  <a:schemeClr val="dk1"/>
                </a:solidFill>
                <a:latin typeface="Times New Roman"/>
                <a:ea typeface="Times New Roman"/>
                <a:cs typeface="Times New Roman"/>
                <a:sym typeface="Times New Roman"/>
              </a:rPr>
              <a:t>Examples</a:t>
            </a:r>
            <a:endParaRPr sz="195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solidFill>
                <a:schemeClr val="dk1"/>
              </a:solidFill>
              <a:latin typeface="Times New Roman"/>
              <a:ea typeface="Times New Roman"/>
              <a:cs typeface="Times New Roman"/>
              <a:sym typeface="Times New Roman"/>
            </a:endParaRPr>
          </a:p>
          <a:p>
            <a:pPr marL="2157095" marR="0" lvl="0" indent="0" algn="l" rtl="0">
              <a:lnSpc>
                <a:spcPct val="100000"/>
              </a:lnSpc>
              <a:spcBef>
                <a:spcPts val="1660"/>
              </a:spcBef>
              <a:spcAft>
                <a:spcPts val="0"/>
              </a:spcAft>
              <a:buNone/>
            </a:pPr>
            <a:r>
              <a:rPr lang="en-US" sz="1500" b="1">
                <a:solidFill>
                  <a:srgbClr val="FFFFFF"/>
                </a:solidFill>
                <a:latin typeface="Times New Roman"/>
                <a:ea typeface="Times New Roman"/>
                <a:cs typeface="Times New Roman"/>
                <a:sym typeface="Times New Roman"/>
              </a:rPr>
              <a:t>BVRIT HYDERABAD College of Engineering for Women</a:t>
            </a:r>
            <a:endParaRPr sz="1500">
              <a:solidFill>
                <a:schemeClr val="dk1"/>
              </a:solidFill>
              <a:latin typeface="Times New Roman"/>
              <a:ea typeface="Times New Roman"/>
              <a:cs typeface="Times New Roman"/>
              <a:sym typeface="Times New Roman"/>
            </a:endParaRPr>
          </a:p>
        </p:txBody>
      </p:sp>
      <p:sp>
        <p:nvSpPr>
          <p:cNvPr id="60" name="Google Shape;60;p2"/>
          <p:cNvSpPr/>
          <p:nvPr/>
        </p:nvSpPr>
        <p:spPr>
          <a:xfrm>
            <a:off x="-6349" y="0"/>
            <a:ext cx="9156681" cy="6857986"/>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 name="Google Shape;61;p2"/>
          <p:cNvSpPr txBox="1">
            <a:spLocks noGrp="1"/>
          </p:cNvSpPr>
          <p:nvPr>
            <p:ph type="title"/>
          </p:nvPr>
        </p:nvSpPr>
        <p:spPr>
          <a:xfrm>
            <a:off x="3189729" y="210654"/>
            <a:ext cx="1917700" cy="6959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400" b="0">
                <a:latin typeface="Times New Roman"/>
                <a:ea typeface="Times New Roman"/>
                <a:cs typeface="Times New Roman"/>
                <a:sym typeface="Times New Roman"/>
              </a:rPr>
              <a:t>Abstract</a:t>
            </a:r>
            <a:endParaRPr sz="4400">
              <a:latin typeface="Times New Roman"/>
              <a:ea typeface="Times New Roman"/>
              <a:cs typeface="Times New Roman"/>
              <a:sym typeface="Times New Roman"/>
            </a:endParaRPr>
          </a:p>
        </p:txBody>
      </p:sp>
      <p:sp>
        <p:nvSpPr>
          <p:cNvPr id="62" name="Google Shape;62;p2"/>
          <p:cNvSpPr txBox="1"/>
          <p:nvPr/>
        </p:nvSpPr>
        <p:spPr>
          <a:xfrm>
            <a:off x="152400" y="1109870"/>
            <a:ext cx="8839200" cy="3753300"/>
          </a:xfrm>
          <a:prstGeom prst="rect">
            <a:avLst/>
          </a:prstGeom>
          <a:noFill/>
          <a:ln>
            <a:noFill/>
          </a:ln>
        </p:spPr>
        <p:txBody>
          <a:bodyPr spcFirstLastPara="1" wrap="square" lIns="0" tIns="154925" rIns="0" bIns="0" anchor="t" anchorCtr="0">
            <a:spAutoFit/>
          </a:bodyPr>
          <a:lstStyle/>
          <a:p>
            <a:pPr marL="12700" marR="0" lvl="0" indent="0" algn="l" rtl="0">
              <a:lnSpc>
                <a:spcPct val="100000"/>
              </a:lnSpc>
              <a:spcBef>
                <a:spcPts val="0"/>
              </a:spcBef>
              <a:spcAft>
                <a:spcPts val="0"/>
              </a:spcAft>
              <a:buNone/>
            </a:pPr>
            <a:r>
              <a:rPr lang="en-US" sz="2000" b="1">
                <a:solidFill>
                  <a:schemeClr val="dk1"/>
                </a:solidFill>
                <a:latin typeface="Times New Roman"/>
                <a:ea typeface="Times New Roman"/>
                <a:cs typeface="Times New Roman"/>
                <a:sym typeface="Times New Roman"/>
              </a:rPr>
              <a:t>Problem Statement:</a:t>
            </a:r>
            <a:endParaRPr sz="20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This project aims at detection of fruit diseases at early stage since it will affect the agriculture field. The Disease is a major problem arising in an agriculture field. In plants most of the leaves and fruits are affected by diseases due to bacteria and virus. </a:t>
            </a:r>
            <a:endParaRPr/>
          </a:p>
          <a:p>
            <a:pPr marL="0" marR="0" lvl="0" indent="0" algn="l" rtl="0">
              <a:lnSpc>
                <a:spcPct val="100000"/>
              </a:lnSpc>
              <a:spcBef>
                <a:spcPts val="0"/>
              </a:spcBef>
              <a:spcAft>
                <a:spcPts val="0"/>
              </a:spcAft>
              <a:buNone/>
            </a:pPr>
            <a:endParaRPr sz="2000">
              <a:solidFill>
                <a:schemeClr val="dk1"/>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None/>
            </a:pPr>
            <a:r>
              <a:rPr lang="en-US" sz="2000" b="1">
                <a:solidFill>
                  <a:schemeClr val="dk1"/>
                </a:solidFill>
                <a:latin typeface="Times New Roman"/>
                <a:ea typeface="Times New Roman"/>
                <a:cs typeface="Times New Roman"/>
                <a:sym typeface="Times New Roman"/>
              </a:rPr>
              <a:t>Project Objective:</a:t>
            </a:r>
            <a:endParaRPr sz="2000" b="1">
              <a:solidFill>
                <a:schemeClr val="dk1"/>
              </a:solidFill>
              <a:latin typeface="Times New Roman"/>
              <a:ea typeface="Times New Roman"/>
              <a:cs typeface="Times New Roman"/>
              <a:sym typeface="Times New Roman"/>
            </a:endParaRPr>
          </a:p>
          <a:p>
            <a:pPr marL="355600" marR="5080" lvl="0" indent="-342900" algn="l" rtl="0">
              <a:lnSpc>
                <a:spcPct val="114999"/>
              </a:lnSpc>
              <a:spcBef>
                <a:spcPts val="80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To build an algorithm to automatically detect and segment diseases in fruits images.  Some of the challenging factors include flaws in image quality like uneven brightness, obstruction, many images which have similar shape, color and texture. </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3"/>
          <p:cNvSpPr/>
          <p:nvPr/>
        </p:nvSpPr>
        <p:spPr>
          <a:xfrm>
            <a:off x="6290112" y="5264089"/>
            <a:ext cx="0" cy="914400"/>
          </a:xfrm>
          <a:custGeom>
            <a:avLst/>
            <a:gdLst/>
            <a:ahLst/>
            <a:cxnLst/>
            <a:rect l="l" t="t" r="r" b="b"/>
            <a:pathLst>
              <a:path w="120000" h="914400" extrusionOk="0">
                <a:moveTo>
                  <a:pt x="0" y="914398"/>
                </a:moveTo>
                <a:lnTo>
                  <a:pt x="0" y="0"/>
                </a:lnTo>
              </a:path>
            </a:pathLst>
          </a:custGeom>
          <a:noFill/>
          <a:ln w="19025" cap="flat" cmpd="sng">
            <a:solidFill>
              <a:srgbClr val="1482A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 name="Google Shape;68;p3"/>
          <p:cNvSpPr/>
          <p:nvPr/>
        </p:nvSpPr>
        <p:spPr>
          <a:xfrm>
            <a:off x="8297558" y="809835"/>
            <a:ext cx="806573" cy="80658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 name="Google Shape;69;p3"/>
          <p:cNvSpPr txBox="1"/>
          <p:nvPr/>
        </p:nvSpPr>
        <p:spPr>
          <a:xfrm>
            <a:off x="49365" y="965199"/>
            <a:ext cx="6880225" cy="5041900"/>
          </a:xfrm>
          <a:prstGeom prst="rect">
            <a:avLst/>
          </a:prstGeom>
          <a:noFill/>
          <a:ln>
            <a:noFill/>
          </a:ln>
        </p:spPr>
        <p:txBody>
          <a:bodyPr spcFirstLastPara="1" wrap="square" lIns="0" tIns="0" rIns="0" bIns="0" anchor="t" anchorCtr="0">
            <a:spAutoFit/>
          </a:bodyPr>
          <a:lstStyle/>
          <a:p>
            <a:pPr marL="0" marR="0" lvl="0" indent="0" algn="l" rtl="0">
              <a:lnSpc>
                <a:spcPct val="109166"/>
              </a:lnSpc>
              <a:spcBef>
                <a:spcPts val="0"/>
              </a:spcBef>
              <a:spcAft>
                <a:spcPts val="0"/>
              </a:spcAft>
              <a:buNone/>
            </a:pPr>
            <a:r>
              <a:rPr lang="en-US" sz="3000" b="1">
                <a:solidFill>
                  <a:srgbClr val="BF0000"/>
                </a:solidFill>
                <a:latin typeface="Times New Roman"/>
                <a:ea typeface="Times New Roman"/>
                <a:cs typeface="Times New Roman"/>
                <a:sym typeface="Times New Roman"/>
              </a:rPr>
              <a:t>Why Should I Study this course?</a:t>
            </a:r>
            <a:endParaRPr sz="3000">
              <a:solidFill>
                <a:schemeClr val="dk1"/>
              </a:solidFill>
              <a:latin typeface="Times New Roman"/>
              <a:ea typeface="Times New Roman"/>
              <a:cs typeface="Times New Roman"/>
              <a:sym typeface="Times New Roman"/>
            </a:endParaRPr>
          </a:p>
          <a:p>
            <a:pPr marL="0" marR="0" lvl="0" indent="0" algn="l" rtl="0">
              <a:lnSpc>
                <a:spcPct val="100000"/>
              </a:lnSpc>
              <a:spcBef>
                <a:spcPts val="10"/>
              </a:spcBef>
              <a:spcAft>
                <a:spcPts val="0"/>
              </a:spcAft>
              <a:buNone/>
            </a:pPr>
            <a:endParaRPr sz="3500">
              <a:solidFill>
                <a:schemeClr val="dk1"/>
              </a:solidFill>
              <a:latin typeface="Times New Roman"/>
              <a:ea typeface="Times New Roman"/>
              <a:cs typeface="Times New Roman"/>
              <a:sym typeface="Times New Roman"/>
            </a:endParaRPr>
          </a:p>
          <a:p>
            <a:pPr marL="160020" marR="0" lvl="0" indent="0" algn="l" rtl="0">
              <a:lnSpc>
                <a:spcPct val="100000"/>
              </a:lnSpc>
              <a:spcBef>
                <a:spcPts val="0"/>
              </a:spcBef>
              <a:spcAft>
                <a:spcPts val="0"/>
              </a:spcAft>
              <a:buNone/>
            </a:pPr>
            <a:r>
              <a:rPr lang="en-US" sz="1950" b="1">
                <a:solidFill>
                  <a:schemeClr val="dk1"/>
                </a:solidFill>
                <a:latin typeface="Times New Roman"/>
                <a:ea typeface="Times New Roman"/>
                <a:cs typeface="Times New Roman"/>
                <a:sym typeface="Times New Roman"/>
              </a:rPr>
              <a:t>Examples</a:t>
            </a:r>
            <a:endParaRPr sz="195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solidFill>
                <a:schemeClr val="dk1"/>
              </a:solidFill>
              <a:latin typeface="Times New Roman"/>
              <a:ea typeface="Times New Roman"/>
              <a:cs typeface="Times New Roman"/>
              <a:sym typeface="Times New Roman"/>
            </a:endParaRPr>
          </a:p>
          <a:p>
            <a:pPr marL="2157095" marR="0" lvl="0" indent="0" algn="l" rtl="0">
              <a:lnSpc>
                <a:spcPct val="100000"/>
              </a:lnSpc>
              <a:spcBef>
                <a:spcPts val="1660"/>
              </a:spcBef>
              <a:spcAft>
                <a:spcPts val="0"/>
              </a:spcAft>
              <a:buNone/>
            </a:pPr>
            <a:r>
              <a:rPr lang="en-US" sz="1500" b="1">
                <a:solidFill>
                  <a:srgbClr val="FFFFFF"/>
                </a:solidFill>
                <a:latin typeface="Times New Roman"/>
                <a:ea typeface="Times New Roman"/>
                <a:cs typeface="Times New Roman"/>
                <a:sym typeface="Times New Roman"/>
              </a:rPr>
              <a:t>BVRIT HYDERABAD College of Engineering for Women</a:t>
            </a:r>
            <a:endParaRPr sz="1500">
              <a:solidFill>
                <a:schemeClr val="dk1"/>
              </a:solidFill>
              <a:latin typeface="Times New Roman"/>
              <a:ea typeface="Times New Roman"/>
              <a:cs typeface="Times New Roman"/>
              <a:sym typeface="Times New Roman"/>
            </a:endParaRPr>
          </a:p>
        </p:txBody>
      </p:sp>
      <p:sp>
        <p:nvSpPr>
          <p:cNvPr id="70" name="Google Shape;70;p3"/>
          <p:cNvSpPr/>
          <p:nvPr/>
        </p:nvSpPr>
        <p:spPr>
          <a:xfrm>
            <a:off x="-6341" y="-17002"/>
            <a:ext cx="9156681" cy="6857986"/>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71;p3"/>
          <p:cNvSpPr txBox="1">
            <a:spLocks noGrp="1"/>
          </p:cNvSpPr>
          <p:nvPr>
            <p:ph type="title"/>
          </p:nvPr>
        </p:nvSpPr>
        <p:spPr>
          <a:xfrm>
            <a:off x="3721635" y="117516"/>
            <a:ext cx="1700530" cy="6959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400" b="0">
                <a:latin typeface="Times New Roman"/>
                <a:ea typeface="Times New Roman"/>
                <a:cs typeface="Times New Roman"/>
                <a:sym typeface="Times New Roman"/>
              </a:rPr>
              <a:t>Dataset</a:t>
            </a:r>
            <a:endParaRPr sz="4400">
              <a:latin typeface="Times New Roman"/>
              <a:ea typeface="Times New Roman"/>
              <a:cs typeface="Times New Roman"/>
              <a:sym typeface="Times New Roman"/>
            </a:endParaRPr>
          </a:p>
        </p:txBody>
      </p:sp>
      <p:sp>
        <p:nvSpPr>
          <p:cNvPr id="72" name="Google Shape;72;p3"/>
          <p:cNvSpPr/>
          <p:nvPr/>
        </p:nvSpPr>
        <p:spPr>
          <a:xfrm>
            <a:off x="386449" y="2834194"/>
            <a:ext cx="8462010" cy="3200400"/>
          </a:xfrm>
          <a:custGeom>
            <a:avLst/>
            <a:gdLst/>
            <a:ahLst/>
            <a:cxnLst/>
            <a:rect l="l" t="t" r="r" b="b"/>
            <a:pathLst>
              <a:path w="8462010" h="3200400" extrusionOk="0">
                <a:moveTo>
                  <a:pt x="0" y="0"/>
                </a:moveTo>
                <a:lnTo>
                  <a:pt x="8461982" y="0"/>
                </a:lnTo>
              </a:path>
              <a:path w="8462010" h="3200400" extrusionOk="0">
                <a:moveTo>
                  <a:pt x="0" y="400049"/>
                </a:moveTo>
                <a:lnTo>
                  <a:pt x="8461982" y="400049"/>
                </a:lnTo>
              </a:path>
              <a:path w="8462010" h="3200400" extrusionOk="0">
                <a:moveTo>
                  <a:pt x="0" y="800098"/>
                </a:moveTo>
                <a:lnTo>
                  <a:pt x="8461982" y="800098"/>
                </a:lnTo>
              </a:path>
              <a:path w="8462010" h="3200400" extrusionOk="0">
                <a:moveTo>
                  <a:pt x="0" y="1200147"/>
                </a:moveTo>
                <a:lnTo>
                  <a:pt x="8461982" y="1200147"/>
                </a:lnTo>
              </a:path>
              <a:path w="8462010" h="3200400" extrusionOk="0">
                <a:moveTo>
                  <a:pt x="0" y="1600196"/>
                </a:moveTo>
                <a:lnTo>
                  <a:pt x="8461982" y="1600196"/>
                </a:lnTo>
              </a:path>
              <a:path w="8462010" h="3200400" extrusionOk="0">
                <a:moveTo>
                  <a:pt x="0" y="2000245"/>
                </a:moveTo>
                <a:lnTo>
                  <a:pt x="8461982" y="2000245"/>
                </a:lnTo>
              </a:path>
              <a:path w="8462010" h="3200400" extrusionOk="0">
                <a:moveTo>
                  <a:pt x="0" y="2400295"/>
                </a:moveTo>
                <a:lnTo>
                  <a:pt x="8461982" y="2400295"/>
                </a:lnTo>
              </a:path>
              <a:path w="8462010" h="3200400" extrusionOk="0">
                <a:moveTo>
                  <a:pt x="0" y="2800344"/>
                </a:moveTo>
                <a:lnTo>
                  <a:pt x="8461982" y="2800344"/>
                </a:lnTo>
              </a:path>
              <a:path w="8462010" h="3200400" extrusionOk="0">
                <a:moveTo>
                  <a:pt x="0" y="3200393"/>
                </a:moveTo>
                <a:lnTo>
                  <a:pt x="8461982" y="3200393"/>
                </a:lnTo>
              </a:path>
            </a:pathLst>
          </a:custGeom>
          <a:noFill/>
          <a:ln w="10550" cap="flat" cmpd="sng">
            <a:solidFill>
              <a:srgbClr val="DDDDD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 name="Google Shape;73;p3"/>
          <p:cNvSpPr txBox="1"/>
          <p:nvPr/>
        </p:nvSpPr>
        <p:spPr>
          <a:xfrm>
            <a:off x="440424" y="1000732"/>
            <a:ext cx="8174400" cy="5203974"/>
          </a:xfrm>
          <a:prstGeom prst="rect">
            <a:avLst/>
          </a:prstGeom>
          <a:noFill/>
          <a:ln>
            <a:noFill/>
          </a:ln>
        </p:spPr>
        <p:txBody>
          <a:bodyPr spcFirstLastPara="1" wrap="square" lIns="0" tIns="154925" rIns="0" bIns="0" anchor="t" anchorCtr="0">
            <a:spAutoFit/>
          </a:bodyPr>
          <a:lstStyle/>
          <a:p>
            <a:pPr marL="12700" marR="0" lvl="0" indent="0" algn="l" rtl="0">
              <a:lnSpc>
                <a:spcPct val="100000"/>
              </a:lnSpc>
              <a:spcBef>
                <a:spcPts val="0"/>
              </a:spcBef>
              <a:spcAft>
                <a:spcPts val="0"/>
              </a:spcAft>
              <a:buNone/>
            </a:pPr>
            <a:r>
              <a:rPr lang="en-US" sz="1800" b="1" dirty="0">
                <a:solidFill>
                  <a:schemeClr val="dk1"/>
                </a:solidFill>
                <a:latin typeface="Lato"/>
                <a:ea typeface="Lato"/>
                <a:cs typeface="Lato"/>
                <a:sym typeface="Lato"/>
              </a:rPr>
              <a:t>Dataset Description:</a:t>
            </a:r>
            <a:endParaRPr sz="1800" b="1" dirty="0">
              <a:solidFill>
                <a:schemeClr val="dk1"/>
              </a:solidFill>
              <a:latin typeface="Lato"/>
              <a:ea typeface="Lato"/>
              <a:cs typeface="Lato"/>
              <a:sym typeface="Lato"/>
            </a:endParaRPr>
          </a:p>
          <a:p>
            <a:pPr marL="298450" marR="0" lvl="0" indent="-285750" algn="l" rtl="0">
              <a:spcBef>
                <a:spcPts val="1220"/>
              </a:spcBef>
              <a:spcAft>
                <a:spcPts val="0"/>
              </a:spcAft>
              <a:buClr>
                <a:schemeClr val="dk1"/>
              </a:buClr>
              <a:buSzPts val="2000"/>
              <a:buFont typeface="Arial"/>
              <a:buChar char="•"/>
            </a:pPr>
            <a:r>
              <a:rPr lang="en-US" sz="2000" dirty="0">
                <a:solidFill>
                  <a:schemeClr val="dk1"/>
                </a:solidFill>
                <a:latin typeface="Times New Roman"/>
                <a:ea typeface="Times New Roman"/>
                <a:cs typeface="Times New Roman"/>
                <a:sym typeface="Times New Roman"/>
              </a:rPr>
              <a:t>A public dataset from Kaggle and Mendeley on the Fruit Disease Detection Challenge is taken. The total size of the dataset is 150Mb.</a:t>
            </a:r>
            <a:endParaRPr sz="2000" dirty="0">
              <a:solidFill>
                <a:schemeClr val="dk1"/>
              </a:solidFill>
              <a:latin typeface="Times New Roman"/>
              <a:ea typeface="Times New Roman"/>
              <a:cs typeface="Times New Roman"/>
              <a:sym typeface="Times New Roman"/>
            </a:endParaRPr>
          </a:p>
          <a:p>
            <a:pPr marL="298450" marR="0" lvl="0" indent="-285750" algn="l" rtl="0">
              <a:spcBef>
                <a:spcPts val="1220"/>
              </a:spcBef>
              <a:spcAft>
                <a:spcPts val="0"/>
              </a:spcAft>
              <a:buClr>
                <a:schemeClr val="dk1"/>
              </a:buClr>
              <a:buSzPts val="2000"/>
              <a:buFont typeface="Arial"/>
              <a:buChar char="•"/>
            </a:pPr>
            <a:r>
              <a:rPr lang="en-US" sz="2000" dirty="0">
                <a:solidFill>
                  <a:schemeClr val="dk1"/>
                </a:solidFill>
                <a:latin typeface="Times New Roman"/>
                <a:ea typeface="Times New Roman"/>
                <a:cs typeface="Times New Roman"/>
                <a:sym typeface="Times New Roman"/>
              </a:rPr>
              <a:t>The dataset has the images of fruits and the leaves with the features of </a:t>
            </a:r>
            <a:endParaRPr sz="2000" dirty="0">
              <a:solidFill>
                <a:schemeClr val="dk1"/>
              </a:solidFill>
              <a:latin typeface="Times New Roman"/>
              <a:ea typeface="Times New Roman"/>
              <a:cs typeface="Times New Roman"/>
              <a:sym typeface="Times New Roman"/>
            </a:endParaRPr>
          </a:p>
          <a:p>
            <a:pPr marL="457200" marR="0" lvl="0" indent="-355600" algn="l" rtl="0">
              <a:spcBef>
                <a:spcPts val="0"/>
              </a:spcBef>
              <a:spcAft>
                <a:spcPts val="0"/>
              </a:spcAft>
              <a:buClr>
                <a:schemeClr val="dk1"/>
              </a:buClr>
              <a:buSzPts val="2000"/>
              <a:buFont typeface="Times New Roman"/>
              <a:buChar char="❏"/>
            </a:pPr>
            <a:r>
              <a:rPr lang="en-US" sz="2000" dirty="0">
                <a:solidFill>
                  <a:schemeClr val="dk1"/>
                </a:solidFill>
                <a:latin typeface="Times New Roman"/>
                <a:ea typeface="Times New Roman"/>
                <a:cs typeface="Times New Roman"/>
                <a:sym typeface="Times New Roman"/>
              </a:rPr>
              <a:t> blackspot. </a:t>
            </a:r>
            <a:endParaRPr sz="2000" dirty="0">
              <a:solidFill>
                <a:schemeClr val="dk1"/>
              </a:solidFill>
              <a:latin typeface="Times New Roman"/>
              <a:ea typeface="Times New Roman"/>
              <a:cs typeface="Times New Roman"/>
              <a:sym typeface="Times New Roman"/>
            </a:endParaRPr>
          </a:p>
          <a:p>
            <a:pPr marL="457200" marR="0" lvl="0" indent="-355600" algn="l" rtl="0">
              <a:spcBef>
                <a:spcPts val="0"/>
              </a:spcBef>
              <a:spcAft>
                <a:spcPts val="0"/>
              </a:spcAft>
              <a:buClr>
                <a:schemeClr val="dk1"/>
              </a:buClr>
              <a:buSzPts val="2000"/>
              <a:buFont typeface="Times New Roman"/>
              <a:buChar char="❏"/>
            </a:pPr>
            <a:r>
              <a:rPr lang="en-US" sz="2000" dirty="0">
                <a:solidFill>
                  <a:schemeClr val="dk1"/>
                </a:solidFill>
                <a:latin typeface="Times New Roman"/>
                <a:ea typeface="Times New Roman"/>
                <a:cs typeface="Times New Roman"/>
                <a:sym typeface="Times New Roman"/>
              </a:rPr>
              <a:t>Canker</a:t>
            </a:r>
            <a:endParaRPr sz="2000" dirty="0">
              <a:solidFill>
                <a:schemeClr val="dk1"/>
              </a:solidFill>
              <a:latin typeface="Times New Roman"/>
              <a:ea typeface="Times New Roman"/>
              <a:cs typeface="Times New Roman"/>
              <a:sym typeface="Times New Roman"/>
            </a:endParaRPr>
          </a:p>
          <a:p>
            <a:pPr marL="457200" marR="0" lvl="0" indent="-355600" algn="l" rtl="0">
              <a:spcBef>
                <a:spcPts val="0"/>
              </a:spcBef>
              <a:spcAft>
                <a:spcPts val="0"/>
              </a:spcAft>
              <a:buClr>
                <a:schemeClr val="dk1"/>
              </a:buClr>
              <a:buSzPts val="2000"/>
              <a:buFont typeface="Times New Roman"/>
              <a:buChar char="❏"/>
            </a:pPr>
            <a:r>
              <a:rPr lang="en-US" sz="2000" dirty="0">
                <a:solidFill>
                  <a:schemeClr val="dk1"/>
                </a:solidFill>
                <a:latin typeface="Times New Roman"/>
                <a:ea typeface="Times New Roman"/>
                <a:cs typeface="Times New Roman"/>
                <a:sym typeface="Times New Roman"/>
              </a:rPr>
              <a:t>Greening</a:t>
            </a:r>
            <a:endParaRPr sz="2000" dirty="0">
              <a:solidFill>
                <a:schemeClr val="dk1"/>
              </a:solidFill>
              <a:latin typeface="Times New Roman"/>
              <a:ea typeface="Times New Roman"/>
              <a:cs typeface="Times New Roman"/>
              <a:sym typeface="Times New Roman"/>
            </a:endParaRPr>
          </a:p>
          <a:p>
            <a:pPr marL="457200" marR="0" lvl="0" indent="-355600" algn="l" rtl="0">
              <a:spcBef>
                <a:spcPts val="0"/>
              </a:spcBef>
              <a:spcAft>
                <a:spcPts val="0"/>
              </a:spcAft>
              <a:buClr>
                <a:schemeClr val="dk1"/>
              </a:buClr>
              <a:buSzPts val="2000"/>
              <a:buFont typeface="Times New Roman"/>
              <a:buChar char="❏"/>
            </a:pPr>
            <a:r>
              <a:rPr lang="en-US" sz="2000" dirty="0">
                <a:solidFill>
                  <a:schemeClr val="dk1"/>
                </a:solidFill>
                <a:latin typeface="Times New Roman"/>
                <a:ea typeface="Times New Roman"/>
                <a:cs typeface="Times New Roman"/>
                <a:sym typeface="Times New Roman"/>
              </a:rPr>
              <a:t>Healthy</a:t>
            </a:r>
            <a:endParaRPr sz="2000" dirty="0">
              <a:solidFill>
                <a:schemeClr val="dk1"/>
              </a:solidFill>
              <a:latin typeface="Times New Roman"/>
              <a:ea typeface="Times New Roman"/>
              <a:cs typeface="Times New Roman"/>
              <a:sym typeface="Times New Roman"/>
            </a:endParaRPr>
          </a:p>
          <a:p>
            <a:pPr marL="457200" marR="0" lvl="0" indent="-355600" algn="l" rtl="0">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Scab</a:t>
            </a:r>
            <a:endParaRPr sz="2000" dirty="0">
              <a:solidFill>
                <a:schemeClr val="dk1"/>
              </a:solidFill>
              <a:latin typeface="Times New Roman"/>
              <a:ea typeface="Times New Roman"/>
              <a:cs typeface="Times New Roman"/>
              <a:sym typeface="Times New Roman"/>
            </a:endParaRPr>
          </a:p>
          <a:p>
            <a:pPr marL="298450" marR="0" lvl="0" indent="-285750" algn="l" rtl="0">
              <a:lnSpc>
                <a:spcPct val="100000"/>
              </a:lnSpc>
              <a:spcBef>
                <a:spcPts val="1220"/>
              </a:spcBef>
              <a:spcAft>
                <a:spcPts val="0"/>
              </a:spcAft>
              <a:buClr>
                <a:schemeClr val="dk1"/>
              </a:buClr>
              <a:buSzPts val="2000"/>
              <a:buFont typeface="Arial"/>
              <a:buChar char="•"/>
            </a:pPr>
            <a:r>
              <a:rPr lang="en-US" sz="2000" dirty="0">
                <a:solidFill>
                  <a:schemeClr val="dk1"/>
                </a:solidFill>
                <a:latin typeface="Times New Roman"/>
                <a:ea typeface="Times New Roman"/>
                <a:cs typeface="Times New Roman"/>
                <a:sym typeface="Times New Roman"/>
              </a:rPr>
              <a:t>The dataset contains more than 1300 images</a:t>
            </a:r>
          </a:p>
          <a:p>
            <a:pPr marL="298450" marR="0" lvl="0" indent="-285750" algn="l" rtl="0">
              <a:lnSpc>
                <a:spcPct val="100000"/>
              </a:lnSpc>
              <a:spcBef>
                <a:spcPts val="1220"/>
              </a:spcBef>
              <a:spcAft>
                <a:spcPts val="0"/>
              </a:spcAft>
              <a:buClr>
                <a:schemeClr val="dk1"/>
              </a:buClr>
              <a:buSzPts val="2000"/>
              <a:buFont typeface="Times New Roman"/>
              <a:buChar char="•"/>
            </a:pPr>
            <a:r>
              <a:rPr lang="en-US" sz="2000" dirty="0">
                <a:solidFill>
                  <a:schemeClr val="dk1"/>
                </a:solidFill>
                <a:latin typeface="Times New Roman"/>
                <a:ea typeface="Times New Roman"/>
                <a:cs typeface="Times New Roman"/>
                <a:sym typeface="Times New Roman"/>
              </a:rPr>
              <a:t>For prediction apply the K-Means Algorithm and SVM models on the dataset by splitting the datasets in to 70 to 80% of training with these models and 30 to 20% of testing for predicting</a:t>
            </a:r>
            <a:endParaRPr sz="2000" dirty="0">
              <a:solidFill>
                <a:schemeClr val="dk1"/>
              </a:solidFill>
              <a:latin typeface="Times New Roman"/>
              <a:ea typeface="Times New Roman"/>
              <a:cs typeface="Times New Roman"/>
              <a:sym typeface="Times New Roman"/>
            </a:endParaRPr>
          </a:p>
          <a:p>
            <a:pPr marL="298450" marR="0" lvl="0" indent="-158750" algn="l" rtl="0">
              <a:lnSpc>
                <a:spcPct val="100000"/>
              </a:lnSpc>
              <a:spcBef>
                <a:spcPts val="1220"/>
              </a:spcBef>
              <a:spcAft>
                <a:spcPts val="0"/>
              </a:spcAft>
              <a:buClr>
                <a:schemeClr val="dk1"/>
              </a:buClr>
              <a:buSzPts val="2000"/>
              <a:buFont typeface="Arial"/>
              <a:buNone/>
            </a:pPr>
            <a:endParaRPr sz="20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4"/>
          <p:cNvSpPr/>
          <p:nvPr/>
        </p:nvSpPr>
        <p:spPr>
          <a:xfrm>
            <a:off x="6290112" y="5264089"/>
            <a:ext cx="0" cy="914400"/>
          </a:xfrm>
          <a:custGeom>
            <a:avLst/>
            <a:gdLst/>
            <a:ahLst/>
            <a:cxnLst/>
            <a:rect l="l" t="t" r="r" b="b"/>
            <a:pathLst>
              <a:path w="120000" h="914400" extrusionOk="0">
                <a:moveTo>
                  <a:pt x="0" y="914398"/>
                </a:moveTo>
                <a:lnTo>
                  <a:pt x="0" y="0"/>
                </a:lnTo>
              </a:path>
            </a:pathLst>
          </a:custGeom>
          <a:noFill/>
          <a:ln w="19025" cap="flat" cmpd="sng">
            <a:solidFill>
              <a:srgbClr val="1482A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4"/>
          <p:cNvSpPr/>
          <p:nvPr/>
        </p:nvSpPr>
        <p:spPr>
          <a:xfrm>
            <a:off x="8297558" y="809835"/>
            <a:ext cx="806573" cy="80658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4"/>
          <p:cNvSpPr txBox="1"/>
          <p:nvPr/>
        </p:nvSpPr>
        <p:spPr>
          <a:xfrm>
            <a:off x="49365" y="965199"/>
            <a:ext cx="6880225" cy="5041900"/>
          </a:xfrm>
          <a:prstGeom prst="rect">
            <a:avLst/>
          </a:prstGeom>
          <a:noFill/>
          <a:ln>
            <a:noFill/>
          </a:ln>
        </p:spPr>
        <p:txBody>
          <a:bodyPr spcFirstLastPara="1" wrap="square" lIns="0" tIns="0" rIns="0" bIns="0" anchor="t" anchorCtr="0">
            <a:spAutoFit/>
          </a:bodyPr>
          <a:lstStyle/>
          <a:p>
            <a:pPr marL="0" marR="0" lvl="0" indent="0" algn="l" rtl="0">
              <a:lnSpc>
                <a:spcPct val="109166"/>
              </a:lnSpc>
              <a:spcBef>
                <a:spcPts val="0"/>
              </a:spcBef>
              <a:spcAft>
                <a:spcPts val="0"/>
              </a:spcAft>
              <a:buNone/>
            </a:pPr>
            <a:r>
              <a:rPr lang="en-US" sz="3000" b="1" dirty="0">
                <a:solidFill>
                  <a:srgbClr val="BF0000"/>
                </a:solidFill>
                <a:latin typeface="Times New Roman"/>
                <a:ea typeface="Times New Roman"/>
                <a:cs typeface="Times New Roman"/>
                <a:sym typeface="Times New Roman"/>
              </a:rPr>
              <a:t>Why Should I Study this course?</a:t>
            </a:r>
            <a:endParaRPr sz="3000" dirty="0">
              <a:solidFill>
                <a:schemeClr val="dk1"/>
              </a:solidFill>
              <a:latin typeface="Times New Roman"/>
              <a:ea typeface="Times New Roman"/>
              <a:cs typeface="Times New Roman"/>
              <a:sym typeface="Times New Roman"/>
            </a:endParaRPr>
          </a:p>
          <a:p>
            <a:pPr marL="0" marR="0" lvl="0" indent="0" algn="l" rtl="0">
              <a:lnSpc>
                <a:spcPct val="100000"/>
              </a:lnSpc>
              <a:spcBef>
                <a:spcPts val="10"/>
              </a:spcBef>
              <a:spcAft>
                <a:spcPts val="0"/>
              </a:spcAft>
              <a:buNone/>
            </a:pPr>
            <a:endParaRPr sz="3500" dirty="0">
              <a:solidFill>
                <a:schemeClr val="dk1"/>
              </a:solidFill>
              <a:latin typeface="Times New Roman"/>
              <a:ea typeface="Times New Roman"/>
              <a:cs typeface="Times New Roman"/>
              <a:sym typeface="Times New Roman"/>
            </a:endParaRPr>
          </a:p>
          <a:p>
            <a:pPr marL="160020" marR="0" lvl="0" indent="0" algn="l" rtl="0">
              <a:lnSpc>
                <a:spcPct val="100000"/>
              </a:lnSpc>
              <a:spcBef>
                <a:spcPts val="0"/>
              </a:spcBef>
              <a:spcAft>
                <a:spcPts val="0"/>
              </a:spcAft>
              <a:buNone/>
            </a:pPr>
            <a:r>
              <a:rPr lang="en-US" sz="1950" b="1" dirty="0">
                <a:solidFill>
                  <a:schemeClr val="dk1"/>
                </a:solidFill>
                <a:latin typeface="Times New Roman"/>
                <a:ea typeface="Times New Roman"/>
                <a:cs typeface="Times New Roman"/>
                <a:sym typeface="Times New Roman"/>
              </a:rPr>
              <a:t>Examples</a:t>
            </a:r>
            <a:endParaRPr sz="1950"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dirty="0">
              <a:solidFill>
                <a:schemeClr val="dk1"/>
              </a:solidFill>
              <a:latin typeface="Times New Roman"/>
              <a:ea typeface="Times New Roman"/>
              <a:cs typeface="Times New Roman"/>
              <a:sym typeface="Times New Roman"/>
            </a:endParaRPr>
          </a:p>
          <a:p>
            <a:pPr marL="2157095" marR="0" lvl="0" indent="0" algn="l" rtl="0">
              <a:lnSpc>
                <a:spcPct val="100000"/>
              </a:lnSpc>
              <a:spcBef>
                <a:spcPts val="1660"/>
              </a:spcBef>
              <a:spcAft>
                <a:spcPts val="0"/>
              </a:spcAft>
              <a:buNone/>
            </a:pPr>
            <a:r>
              <a:rPr lang="en-US" sz="1500" b="1" dirty="0">
                <a:solidFill>
                  <a:srgbClr val="FFFFFF"/>
                </a:solidFill>
                <a:latin typeface="Times New Roman"/>
                <a:ea typeface="Times New Roman"/>
                <a:cs typeface="Times New Roman"/>
                <a:sym typeface="Times New Roman"/>
              </a:rPr>
              <a:t>BVRIT HYDERABAD College of Engineering for Women</a:t>
            </a:r>
            <a:endParaRPr sz="1500" dirty="0">
              <a:solidFill>
                <a:schemeClr val="dk1"/>
              </a:solidFill>
              <a:latin typeface="Times New Roman"/>
              <a:ea typeface="Times New Roman"/>
              <a:cs typeface="Times New Roman"/>
              <a:sym typeface="Times New Roman"/>
            </a:endParaRPr>
          </a:p>
        </p:txBody>
      </p:sp>
      <p:sp>
        <p:nvSpPr>
          <p:cNvPr id="81" name="Google Shape;81;p4"/>
          <p:cNvSpPr/>
          <p:nvPr/>
        </p:nvSpPr>
        <p:spPr>
          <a:xfrm>
            <a:off x="0" y="0"/>
            <a:ext cx="9156681" cy="6857986"/>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82" name="Google Shape;82;p4"/>
          <p:cNvSpPr txBox="1">
            <a:spLocks noGrp="1"/>
          </p:cNvSpPr>
          <p:nvPr>
            <p:ph type="title"/>
          </p:nvPr>
        </p:nvSpPr>
        <p:spPr>
          <a:xfrm>
            <a:off x="3034236" y="105449"/>
            <a:ext cx="2816860" cy="6959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400" b="0">
                <a:latin typeface="Times New Roman"/>
                <a:ea typeface="Times New Roman"/>
                <a:cs typeface="Times New Roman"/>
                <a:sym typeface="Times New Roman"/>
              </a:rPr>
              <a:t>Architecture</a:t>
            </a:r>
            <a:endParaRPr sz="4400">
              <a:latin typeface="Times New Roman"/>
              <a:ea typeface="Times New Roman"/>
              <a:cs typeface="Times New Roman"/>
              <a:sym typeface="Times New Roman"/>
            </a:endParaRPr>
          </a:p>
        </p:txBody>
      </p:sp>
      <p:pic>
        <p:nvPicPr>
          <p:cNvPr id="5" name="Picture 4">
            <a:extLst>
              <a:ext uri="{FF2B5EF4-FFF2-40B4-BE49-F238E27FC236}">
                <a16:creationId xmlns:a16="http://schemas.microsoft.com/office/drawing/2014/main" id="{FCD85ABC-DB90-464C-9BEB-A6A984A5B430}"/>
              </a:ext>
            </a:extLst>
          </p:cNvPr>
          <p:cNvPicPr>
            <a:picLocks noChangeAspect="1"/>
          </p:cNvPicPr>
          <p:nvPr/>
        </p:nvPicPr>
        <p:blipFill>
          <a:blip r:embed="rId5"/>
          <a:stretch>
            <a:fillRect/>
          </a:stretch>
        </p:blipFill>
        <p:spPr>
          <a:xfrm>
            <a:off x="673771" y="1381803"/>
            <a:ext cx="8241622" cy="466636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5"/>
          <p:cNvSpPr/>
          <p:nvPr/>
        </p:nvSpPr>
        <p:spPr>
          <a:xfrm>
            <a:off x="6290112" y="5264089"/>
            <a:ext cx="0" cy="914400"/>
          </a:xfrm>
          <a:custGeom>
            <a:avLst/>
            <a:gdLst/>
            <a:ahLst/>
            <a:cxnLst/>
            <a:rect l="l" t="t" r="r" b="b"/>
            <a:pathLst>
              <a:path w="120000" h="914400" extrusionOk="0">
                <a:moveTo>
                  <a:pt x="0" y="914398"/>
                </a:moveTo>
                <a:lnTo>
                  <a:pt x="0" y="0"/>
                </a:lnTo>
              </a:path>
            </a:pathLst>
          </a:custGeom>
          <a:noFill/>
          <a:ln w="19025" cap="flat" cmpd="sng">
            <a:solidFill>
              <a:srgbClr val="1482A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5"/>
          <p:cNvSpPr/>
          <p:nvPr/>
        </p:nvSpPr>
        <p:spPr>
          <a:xfrm>
            <a:off x="8297558" y="809835"/>
            <a:ext cx="806573" cy="80658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5"/>
          <p:cNvSpPr txBox="1"/>
          <p:nvPr/>
        </p:nvSpPr>
        <p:spPr>
          <a:xfrm>
            <a:off x="49365" y="965199"/>
            <a:ext cx="6880225" cy="5041900"/>
          </a:xfrm>
          <a:prstGeom prst="rect">
            <a:avLst/>
          </a:prstGeom>
          <a:noFill/>
          <a:ln>
            <a:noFill/>
          </a:ln>
        </p:spPr>
        <p:txBody>
          <a:bodyPr spcFirstLastPara="1" wrap="square" lIns="0" tIns="0" rIns="0" bIns="0" anchor="t" anchorCtr="0">
            <a:spAutoFit/>
          </a:bodyPr>
          <a:lstStyle/>
          <a:p>
            <a:pPr marL="0" marR="0" lvl="0" indent="0" algn="l" rtl="0">
              <a:lnSpc>
                <a:spcPct val="109166"/>
              </a:lnSpc>
              <a:spcBef>
                <a:spcPts val="0"/>
              </a:spcBef>
              <a:spcAft>
                <a:spcPts val="0"/>
              </a:spcAft>
              <a:buNone/>
            </a:pPr>
            <a:r>
              <a:rPr lang="en-US" sz="3000" b="1">
                <a:solidFill>
                  <a:srgbClr val="BF0000"/>
                </a:solidFill>
                <a:latin typeface="Times New Roman"/>
                <a:ea typeface="Times New Roman"/>
                <a:cs typeface="Times New Roman"/>
                <a:sym typeface="Times New Roman"/>
              </a:rPr>
              <a:t>Why Should I Study this course?</a:t>
            </a:r>
            <a:endParaRPr sz="3000">
              <a:solidFill>
                <a:schemeClr val="dk1"/>
              </a:solidFill>
              <a:latin typeface="Times New Roman"/>
              <a:ea typeface="Times New Roman"/>
              <a:cs typeface="Times New Roman"/>
              <a:sym typeface="Times New Roman"/>
            </a:endParaRPr>
          </a:p>
          <a:p>
            <a:pPr marL="0" marR="0" lvl="0" indent="0" algn="l" rtl="0">
              <a:lnSpc>
                <a:spcPct val="100000"/>
              </a:lnSpc>
              <a:spcBef>
                <a:spcPts val="10"/>
              </a:spcBef>
              <a:spcAft>
                <a:spcPts val="0"/>
              </a:spcAft>
              <a:buNone/>
            </a:pPr>
            <a:endParaRPr sz="3500">
              <a:solidFill>
                <a:schemeClr val="dk1"/>
              </a:solidFill>
              <a:latin typeface="Times New Roman"/>
              <a:ea typeface="Times New Roman"/>
              <a:cs typeface="Times New Roman"/>
              <a:sym typeface="Times New Roman"/>
            </a:endParaRPr>
          </a:p>
          <a:p>
            <a:pPr marL="160020" marR="0" lvl="0" indent="0" algn="l" rtl="0">
              <a:lnSpc>
                <a:spcPct val="100000"/>
              </a:lnSpc>
              <a:spcBef>
                <a:spcPts val="0"/>
              </a:spcBef>
              <a:spcAft>
                <a:spcPts val="0"/>
              </a:spcAft>
              <a:buNone/>
            </a:pPr>
            <a:r>
              <a:rPr lang="en-US" sz="1950" b="1">
                <a:solidFill>
                  <a:schemeClr val="dk1"/>
                </a:solidFill>
                <a:latin typeface="Times New Roman"/>
                <a:ea typeface="Times New Roman"/>
                <a:cs typeface="Times New Roman"/>
                <a:sym typeface="Times New Roman"/>
              </a:rPr>
              <a:t>Examples</a:t>
            </a:r>
            <a:endParaRPr sz="195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solidFill>
                <a:schemeClr val="dk1"/>
              </a:solidFill>
              <a:latin typeface="Times New Roman"/>
              <a:ea typeface="Times New Roman"/>
              <a:cs typeface="Times New Roman"/>
              <a:sym typeface="Times New Roman"/>
            </a:endParaRPr>
          </a:p>
          <a:p>
            <a:pPr marL="2157095" marR="0" lvl="0" indent="0" algn="l" rtl="0">
              <a:lnSpc>
                <a:spcPct val="100000"/>
              </a:lnSpc>
              <a:spcBef>
                <a:spcPts val="1660"/>
              </a:spcBef>
              <a:spcAft>
                <a:spcPts val="0"/>
              </a:spcAft>
              <a:buNone/>
            </a:pPr>
            <a:r>
              <a:rPr lang="en-US" sz="1500" b="1">
                <a:solidFill>
                  <a:srgbClr val="FFFFFF"/>
                </a:solidFill>
                <a:latin typeface="Times New Roman"/>
                <a:ea typeface="Times New Roman"/>
                <a:cs typeface="Times New Roman"/>
                <a:sym typeface="Times New Roman"/>
              </a:rPr>
              <a:t>BVRIT HYDERABAD College of Engineering for Women</a:t>
            </a:r>
            <a:endParaRPr sz="1500">
              <a:solidFill>
                <a:schemeClr val="dk1"/>
              </a:solidFill>
              <a:latin typeface="Times New Roman"/>
              <a:ea typeface="Times New Roman"/>
              <a:cs typeface="Times New Roman"/>
              <a:sym typeface="Times New Roman"/>
            </a:endParaRPr>
          </a:p>
        </p:txBody>
      </p:sp>
      <p:sp>
        <p:nvSpPr>
          <p:cNvPr id="105" name="Google Shape;105;p5"/>
          <p:cNvSpPr/>
          <p:nvPr/>
        </p:nvSpPr>
        <p:spPr>
          <a:xfrm>
            <a:off x="-6349" y="0"/>
            <a:ext cx="9156681" cy="6857986"/>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5"/>
          <p:cNvSpPr txBox="1">
            <a:spLocks noGrp="1"/>
          </p:cNvSpPr>
          <p:nvPr>
            <p:ph type="title"/>
          </p:nvPr>
        </p:nvSpPr>
        <p:spPr>
          <a:xfrm>
            <a:off x="2474050" y="95400"/>
            <a:ext cx="5075100" cy="690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400" b="0">
                <a:latin typeface="Times New Roman"/>
                <a:ea typeface="Times New Roman"/>
                <a:cs typeface="Times New Roman"/>
                <a:sym typeface="Times New Roman"/>
              </a:rPr>
              <a:t>Technology</a:t>
            </a:r>
            <a:r>
              <a:rPr lang="en-US" sz="4400" b="0"/>
              <a:t> </a:t>
            </a:r>
            <a:r>
              <a:rPr lang="en-US" sz="4400" b="0">
                <a:latin typeface="Times New Roman"/>
                <a:ea typeface="Times New Roman"/>
                <a:cs typeface="Times New Roman"/>
                <a:sym typeface="Times New Roman"/>
              </a:rPr>
              <a:t>Stack</a:t>
            </a:r>
            <a:endParaRPr sz="4400">
              <a:latin typeface="Times New Roman"/>
              <a:ea typeface="Times New Roman"/>
              <a:cs typeface="Times New Roman"/>
              <a:sym typeface="Times New Roman"/>
            </a:endParaRPr>
          </a:p>
        </p:txBody>
      </p:sp>
      <p:sp>
        <p:nvSpPr>
          <p:cNvPr id="107" name="Google Shape;107;p5"/>
          <p:cNvSpPr txBox="1"/>
          <p:nvPr/>
        </p:nvSpPr>
        <p:spPr>
          <a:xfrm>
            <a:off x="914406" y="1310926"/>
            <a:ext cx="7280400" cy="4175700"/>
          </a:xfrm>
          <a:prstGeom prst="rect">
            <a:avLst/>
          </a:prstGeom>
          <a:noFill/>
          <a:ln>
            <a:noFill/>
          </a:ln>
        </p:spPr>
        <p:txBody>
          <a:bodyPr spcFirstLastPara="1" wrap="square" lIns="0" tIns="12700" rIns="0" bIns="0" anchor="t" anchorCtr="0">
            <a:spAutoFit/>
          </a:bodyPr>
          <a:lstStyle/>
          <a:p>
            <a:pPr marL="457200" marR="0" lvl="0" indent="-457200" algn="l" rtl="0">
              <a:lnSpc>
                <a:spcPct val="100000"/>
              </a:lnSpc>
              <a:spcBef>
                <a:spcPts val="0"/>
              </a:spcBef>
              <a:spcAft>
                <a:spcPts val="0"/>
              </a:spcAft>
              <a:buClr>
                <a:schemeClr val="dk1"/>
              </a:buClr>
              <a:buSzPts val="2750"/>
              <a:buFont typeface="Arial"/>
              <a:buChar char="•"/>
            </a:pPr>
            <a:r>
              <a:rPr lang="en-US" sz="2750" dirty="0">
                <a:solidFill>
                  <a:schemeClr val="dk1"/>
                </a:solidFill>
                <a:latin typeface="Times New Roman"/>
                <a:ea typeface="Times New Roman"/>
                <a:cs typeface="Times New Roman"/>
                <a:sym typeface="Times New Roman"/>
              </a:rPr>
              <a:t>Classification &amp; </a:t>
            </a:r>
            <a:r>
              <a:rPr lang="en-US" sz="2750" dirty="0" err="1">
                <a:solidFill>
                  <a:schemeClr val="dk1"/>
                </a:solidFill>
                <a:latin typeface="Times New Roman"/>
                <a:ea typeface="Times New Roman"/>
                <a:cs typeface="Times New Roman"/>
                <a:sym typeface="Times New Roman"/>
              </a:rPr>
              <a:t>segementation</a:t>
            </a:r>
            <a:r>
              <a:rPr lang="en-US" sz="2750" dirty="0">
                <a:solidFill>
                  <a:schemeClr val="dk1"/>
                </a:solidFill>
                <a:latin typeface="Times New Roman"/>
                <a:ea typeface="Times New Roman"/>
                <a:cs typeface="Times New Roman"/>
                <a:sym typeface="Times New Roman"/>
              </a:rPr>
              <a:t> –  K-Means Algorithm and SVM technique</a:t>
            </a:r>
            <a:endParaRPr sz="2750" dirty="0">
              <a:solidFill>
                <a:schemeClr val="dk1"/>
              </a:solidFill>
              <a:latin typeface="Times New Roman"/>
              <a:ea typeface="Times New Roman"/>
              <a:cs typeface="Times New Roman"/>
              <a:sym typeface="Times New Roman"/>
            </a:endParaRPr>
          </a:p>
          <a:p>
            <a:pPr marL="518793" marR="0" lvl="0" indent="-457200" algn="l" rtl="0">
              <a:lnSpc>
                <a:spcPct val="100000"/>
              </a:lnSpc>
              <a:spcBef>
                <a:spcPts val="0"/>
              </a:spcBef>
              <a:spcAft>
                <a:spcPts val="0"/>
              </a:spcAft>
              <a:buClr>
                <a:schemeClr val="dk1"/>
              </a:buClr>
              <a:buSzPts val="2800"/>
              <a:buFont typeface="Arial"/>
              <a:buChar char="•"/>
            </a:pPr>
            <a:r>
              <a:rPr lang="en-US" sz="2800" dirty="0">
                <a:solidFill>
                  <a:schemeClr val="dk1"/>
                </a:solidFill>
                <a:latin typeface="Times New Roman"/>
                <a:ea typeface="Times New Roman"/>
                <a:cs typeface="Times New Roman"/>
                <a:sym typeface="Times New Roman"/>
              </a:rPr>
              <a:t>Python</a:t>
            </a:r>
            <a:endParaRPr sz="2800" dirty="0">
              <a:solidFill>
                <a:schemeClr val="dk1"/>
              </a:solidFill>
              <a:latin typeface="Times New Roman"/>
              <a:ea typeface="Times New Roman"/>
              <a:cs typeface="Times New Roman"/>
              <a:sym typeface="Times New Roman"/>
            </a:endParaRPr>
          </a:p>
          <a:p>
            <a:pPr marL="518793" marR="0" lvl="0" indent="-457200" algn="l" rtl="0">
              <a:lnSpc>
                <a:spcPct val="100000"/>
              </a:lnSpc>
              <a:spcBef>
                <a:spcPts val="0"/>
              </a:spcBef>
              <a:spcAft>
                <a:spcPts val="0"/>
              </a:spcAft>
              <a:buClr>
                <a:schemeClr val="dk1"/>
              </a:buClr>
              <a:buSzPts val="2800"/>
              <a:buFont typeface="Times New Roman"/>
              <a:buChar char="•"/>
            </a:pPr>
            <a:r>
              <a:rPr lang="en-US" sz="2800" dirty="0">
                <a:solidFill>
                  <a:schemeClr val="dk1"/>
                </a:solidFill>
                <a:latin typeface="Times New Roman"/>
                <a:ea typeface="Times New Roman"/>
                <a:cs typeface="Times New Roman"/>
                <a:sym typeface="Times New Roman"/>
              </a:rPr>
              <a:t>Machine Learning</a:t>
            </a:r>
            <a:endParaRPr sz="2800" dirty="0">
              <a:solidFill>
                <a:schemeClr val="dk1"/>
              </a:solidFill>
              <a:latin typeface="Times New Roman"/>
              <a:ea typeface="Times New Roman"/>
              <a:cs typeface="Times New Roman"/>
              <a:sym typeface="Times New Roman"/>
            </a:endParaRPr>
          </a:p>
          <a:p>
            <a:pPr marL="518793" marR="0" lvl="0" indent="-457200" algn="l" rtl="0">
              <a:lnSpc>
                <a:spcPct val="100000"/>
              </a:lnSpc>
              <a:spcBef>
                <a:spcPts val="0"/>
              </a:spcBef>
              <a:spcAft>
                <a:spcPts val="0"/>
              </a:spcAft>
              <a:buClr>
                <a:schemeClr val="dk1"/>
              </a:buClr>
              <a:buSzPts val="2800"/>
              <a:buFont typeface="Times New Roman"/>
              <a:buChar char="•"/>
            </a:pPr>
            <a:r>
              <a:rPr lang="en-US" sz="2800" dirty="0" err="1">
                <a:solidFill>
                  <a:schemeClr val="dk1"/>
                </a:solidFill>
                <a:latin typeface="Times New Roman"/>
                <a:ea typeface="Times New Roman"/>
                <a:cs typeface="Times New Roman"/>
                <a:sym typeface="Times New Roman"/>
              </a:rPr>
              <a:t>Tkinter</a:t>
            </a:r>
            <a:endParaRPr sz="2800" dirty="0">
              <a:solidFill>
                <a:schemeClr val="dk1"/>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None/>
            </a:pPr>
            <a:endParaRPr sz="2800" dirty="0">
              <a:solidFill>
                <a:schemeClr val="dk1"/>
              </a:solidFill>
              <a:latin typeface="Times New Roman"/>
              <a:ea typeface="Times New Roman"/>
              <a:cs typeface="Times New Roman"/>
              <a:sym typeface="Times New Roman"/>
            </a:endParaRPr>
          </a:p>
          <a:p>
            <a:pPr marL="61594" marR="0" lvl="0" indent="0" algn="l" rtl="0">
              <a:lnSpc>
                <a:spcPct val="100000"/>
              </a:lnSpc>
              <a:spcBef>
                <a:spcPts val="0"/>
              </a:spcBef>
              <a:spcAft>
                <a:spcPts val="0"/>
              </a:spcAft>
              <a:buNone/>
            </a:pPr>
            <a:endParaRPr sz="2800" dirty="0">
              <a:solidFill>
                <a:schemeClr val="dk1"/>
              </a:solidFill>
              <a:latin typeface="Times New Roman"/>
              <a:ea typeface="Times New Roman"/>
              <a:cs typeface="Times New Roman"/>
              <a:sym typeface="Times New Roman"/>
            </a:endParaRPr>
          </a:p>
          <a:p>
            <a:pPr marL="61593" marR="0" lvl="0" indent="0" algn="l" rtl="0">
              <a:lnSpc>
                <a:spcPct val="100000"/>
              </a:lnSpc>
              <a:spcBef>
                <a:spcPts val="0"/>
              </a:spcBef>
              <a:spcAft>
                <a:spcPts val="0"/>
              </a:spcAft>
              <a:buNone/>
            </a:pPr>
            <a:r>
              <a:rPr lang="en-US" sz="2400" b="1" dirty="0">
                <a:solidFill>
                  <a:schemeClr val="dk1"/>
                </a:solidFill>
                <a:latin typeface="Times New Roman"/>
                <a:ea typeface="Times New Roman"/>
                <a:cs typeface="Times New Roman"/>
                <a:sym typeface="Times New Roman"/>
              </a:rPr>
              <a:t>Packages  &amp; Libraries :</a:t>
            </a:r>
            <a:endParaRPr sz="2800" b="1" dirty="0">
              <a:solidFill>
                <a:schemeClr val="dk1"/>
              </a:solidFill>
              <a:latin typeface="Times New Roman"/>
              <a:ea typeface="Times New Roman"/>
              <a:cs typeface="Times New Roman"/>
              <a:sym typeface="Times New Roman"/>
            </a:endParaRPr>
          </a:p>
          <a:p>
            <a:pPr marL="0" marR="0" lvl="0" indent="0" algn="l" rtl="0">
              <a:lnSpc>
                <a:spcPct val="100000"/>
              </a:lnSpc>
              <a:spcBef>
                <a:spcPts val="55"/>
              </a:spcBef>
              <a:spcAft>
                <a:spcPts val="0"/>
              </a:spcAft>
              <a:buNone/>
            </a:pPr>
            <a:endParaRPr sz="2800" dirty="0">
              <a:solidFill>
                <a:schemeClr val="dk1"/>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None/>
            </a:pPr>
            <a:endParaRPr sz="2300" dirty="0">
              <a:solidFill>
                <a:schemeClr val="dk1"/>
              </a:solidFill>
              <a:latin typeface="Times New Roman"/>
              <a:ea typeface="Times New Roman"/>
              <a:cs typeface="Times New Roman"/>
              <a:sym typeface="Times New Roman"/>
            </a:endParaRPr>
          </a:p>
        </p:txBody>
      </p:sp>
      <p:sp>
        <p:nvSpPr>
          <p:cNvPr id="108" name="Google Shape;108;p5"/>
          <p:cNvSpPr/>
          <p:nvPr/>
        </p:nvSpPr>
        <p:spPr>
          <a:xfrm>
            <a:off x="914406" y="4924888"/>
            <a:ext cx="7508965" cy="1289111"/>
          </a:xfrm>
          <a:prstGeom prst="rect">
            <a:avLst/>
          </a:prstGeom>
          <a:solidFill>
            <a:schemeClr val="l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N</a:t>
            </a:r>
            <a:endParaRPr/>
          </a:p>
        </p:txBody>
      </p:sp>
      <p:sp>
        <p:nvSpPr>
          <p:cNvPr id="109" name="Google Shape;109;p5"/>
          <p:cNvSpPr txBox="1"/>
          <p:nvPr/>
        </p:nvSpPr>
        <p:spPr>
          <a:xfrm>
            <a:off x="1153551" y="5106572"/>
            <a:ext cx="6847367" cy="1015622"/>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Times New Roman"/>
                <a:ea typeface="Times New Roman"/>
                <a:cs typeface="Times New Roman"/>
                <a:sym typeface="Times New Roman"/>
              </a:rPr>
              <a:t>NumPy , Pandas , </a:t>
            </a:r>
            <a:r>
              <a:rPr lang="en-US" sz="2000" dirty="0" err="1">
                <a:solidFill>
                  <a:schemeClr val="dk1"/>
                </a:solidFill>
                <a:latin typeface="Times New Roman"/>
                <a:ea typeface="Times New Roman"/>
                <a:cs typeface="Times New Roman"/>
                <a:sym typeface="Times New Roman"/>
              </a:rPr>
              <a:t>Keras</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sklearn</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tkinterable</a:t>
            </a:r>
            <a:endParaRPr dirty="0"/>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Times New Roman"/>
                <a:ea typeface="Times New Roman"/>
                <a:cs typeface="Times New Roman"/>
                <a:sym typeface="Times New Roman"/>
              </a:rPr>
              <a:t>Matplotlib</a:t>
            </a:r>
            <a:endParaRPr dirty="0"/>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Times New Roman"/>
                <a:ea typeface="Times New Roman"/>
                <a:cs typeface="Times New Roman"/>
                <a:sym typeface="Times New Roman"/>
              </a:rPr>
              <a:t>TensorFlow , </a:t>
            </a:r>
            <a:r>
              <a:rPr lang="en-US" sz="2000" dirty="0" err="1">
                <a:solidFill>
                  <a:schemeClr val="dk1"/>
                </a:solidFill>
                <a:latin typeface="Times New Roman"/>
                <a:ea typeface="Times New Roman"/>
                <a:cs typeface="Times New Roman"/>
                <a:sym typeface="Times New Roman"/>
              </a:rPr>
              <a:t>opencv</a:t>
            </a:r>
            <a:r>
              <a:rPr lang="en-US" sz="2000" dirty="0">
                <a:solidFill>
                  <a:schemeClr val="dk1"/>
                </a:solidFill>
                <a:latin typeface="Times New Roman"/>
                <a:ea typeface="Times New Roman"/>
                <a:cs typeface="Times New Roman"/>
                <a:sym typeface="Times New Roman"/>
              </a:rPr>
              <a:t> </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6"/>
          <p:cNvSpPr/>
          <p:nvPr/>
        </p:nvSpPr>
        <p:spPr>
          <a:xfrm>
            <a:off x="8297558" y="809835"/>
            <a:ext cx="806573" cy="80658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5" name="Google Shape;115;p6"/>
          <p:cNvSpPr txBox="1"/>
          <p:nvPr/>
        </p:nvSpPr>
        <p:spPr>
          <a:xfrm>
            <a:off x="49365" y="965199"/>
            <a:ext cx="6880225" cy="5041900"/>
          </a:xfrm>
          <a:prstGeom prst="rect">
            <a:avLst/>
          </a:prstGeom>
          <a:noFill/>
          <a:ln>
            <a:noFill/>
          </a:ln>
        </p:spPr>
        <p:txBody>
          <a:bodyPr spcFirstLastPara="1" wrap="square" lIns="0" tIns="0" rIns="0" bIns="0" anchor="t" anchorCtr="0">
            <a:spAutoFit/>
          </a:bodyPr>
          <a:lstStyle/>
          <a:p>
            <a:pPr marL="0" marR="0" lvl="0" indent="0" algn="l" rtl="0">
              <a:lnSpc>
                <a:spcPct val="109166"/>
              </a:lnSpc>
              <a:spcBef>
                <a:spcPts val="0"/>
              </a:spcBef>
              <a:spcAft>
                <a:spcPts val="0"/>
              </a:spcAft>
              <a:buNone/>
            </a:pPr>
            <a:r>
              <a:rPr lang="en-US" sz="3000" b="1">
                <a:solidFill>
                  <a:srgbClr val="BF0000"/>
                </a:solidFill>
                <a:latin typeface="Times New Roman"/>
                <a:ea typeface="Times New Roman"/>
                <a:cs typeface="Times New Roman"/>
                <a:sym typeface="Times New Roman"/>
              </a:rPr>
              <a:t>Why Should I Study this course?</a:t>
            </a:r>
            <a:endParaRPr sz="3000">
              <a:solidFill>
                <a:schemeClr val="dk1"/>
              </a:solidFill>
              <a:latin typeface="Times New Roman"/>
              <a:ea typeface="Times New Roman"/>
              <a:cs typeface="Times New Roman"/>
              <a:sym typeface="Times New Roman"/>
            </a:endParaRPr>
          </a:p>
          <a:p>
            <a:pPr marL="0" marR="0" lvl="0" indent="0" algn="l" rtl="0">
              <a:lnSpc>
                <a:spcPct val="100000"/>
              </a:lnSpc>
              <a:spcBef>
                <a:spcPts val="10"/>
              </a:spcBef>
              <a:spcAft>
                <a:spcPts val="0"/>
              </a:spcAft>
              <a:buNone/>
            </a:pPr>
            <a:endParaRPr sz="3500">
              <a:solidFill>
                <a:schemeClr val="dk1"/>
              </a:solidFill>
              <a:latin typeface="Times New Roman"/>
              <a:ea typeface="Times New Roman"/>
              <a:cs typeface="Times New Roman"/>
              <a:sym typeface="Times New Roman"/>
            </a:endParaRPr>
          </a:p>
          <a:p>
            <a:pPr marL="160020" marR="0" lvl="0" indent="0" algn="l" rtl="0">
              <a:lnSpc>
                <a:spcPct val="100000"/>
              </a:lnSpc>
              <a:spcBef>
                <a:spcPts val="0"/>
              </a:spcBef>
              <a:spcAft>
                <a:spcPts val="0"/>
              </a:spcAft>
              <a:buNone/>
            </a:pPr>
            <a:r>
              <a:rPr lang="en-US" sz="1950" b="1">
                <a:solidFill>
                  <a:schemeClr val="dk1"/>
                </a:solidFill>
                <a:latin typeface="Times New Roman"/>
                <a:ea typeface="Times New Roman"/>
                <a:cs typeface="Times New Roman"/>
                <a:sym typeface="Times New Roman"/>
              </a:rPr>
              <a:t>Examples</a:t>
            </a:r>
            <a:endParaRPr sz="195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solidFill>
                <a:schemeClr val="dk1"/>
              </a:solidFill>
              <a:latin typeface="Times New Roman"/>
              <a:ea typeface="Times New Roman"/>
              <a:cs typeface="Times New Roman"/>
              <a:sym typeface="Times New Roman"/>
            </a:endParaRPr>
          </a:p>
          <a:p>
            <a:pPr marL="2157095" marR="0" lvl="0" indent="0" algn="l" rtl="0">
              <a:lnSpc>
                <a:spcPct val="100000"/>
              </a:lnSpc>
              <a:spcBef>
                <a:spcPts val="1660"/>
              </a:spcBef>
              <a:spcAft>
                <a:spcPts val="0"/>
              </a:spcAft>
              <a:buNone/>
            </a:pPr>
            <a:r>
              <a:rPr lang="en-US" sz="1500" b="1">
                <a:solidFill>
                  <a:srgbClr val="FFFFFF"/>
                </a:solidFill>
                <a:latin typeface="Times New Roman"/>
                <a:ea typeface="Times New Roman"/>
                <a:cs typeface="Times New Roman"/>
                <a:sym typeface="Times New Roman"/>
              </a:rPr>
              <a:t>BVRIT HYDERABAD College of Engineering for Women</a:t>
            </a:r>
            <a:endParaRPr sz="1500">
              <a:solidFill>
                <a:schemeClr val="dk1"/>
              </a:solidFill>
              <a:latin typeface="Times New Roman"/>
              <a:ea typeface="Times New Roman"/>
              <a:cs typeface="Times New Roman"/>
              <a:sym typeface="Times New Roman"/>
            </a:endParaRPr>
          </a:p>
        </p:txBody>
      </p:sp>
      <p:sp>
        <p:nvSpPr>
          <p:cNvPr id="116" name="Google Shape;116;p6"/>
          <p:cNvSpPr/>
          <p:nvPr/>
        </p:nvSpPr>
        <p:spPr>
          <a:xfrm>
            <a:off x="6634" y="0"/>
            <a:ext cx="9156681" cy="6857986"/>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7" name="Google Shape;117;p6"/>
          <p:cNvSpPr txBox="1">
            <a:spLocks noGrp="1"/>
          </p:cNvSpPr>
          <p:nvPr>
            <p:ph type="title"/>
          </p:nvPr>
        </p:nvSpPr>
        <p:spPr>
          <a:xfrm>
            <a:off x="2010551" y="107925"/>
            <a:ext cx="5419800" cy="690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400" b="0">
                <a:latin typeface="Times New Roman"/>
                <a:ea typeface="Times New Roman"/>
                <a:cs typeface="Times New Roman"/>
                <a:sym typeface="Times New Roman"/>
              </a:rPr>
              <a:t>System Requirements</a:t>
            </a:r>
            <a:endParaRPr sz="4400">
              <a:latin typeface="Times New Roman"/>
              <a:ea typeface="Times New Roman"/>
              <a:cs typeface="Times New Roman"/>
              <a:sym typeface="Times New Roman"/>
            </a:endParaRPr>
          </a:p>
        </p:txBody>
      </p:sp>
      <p:graphicFrame>
        <p:nvGraphicFramePr>
          <p:cNvPr id="118" name="Google Shape;118;p6"/>
          <p:cNvGraphicFramePr/>
          <p:nvPr/>
        </p:nvGraphicFramePr>
        <p:xfrm>
          <a:off x="533400" y="1905000"/>
          <a:ext cx="8077200" cy="4358600"/>
        </p:xfrm>
        <a:graphic>
          <a:graphicData uri="http://schemas.openxmlformats.org/drawingml/2006/table">
            <a:tbl>
              <a:tblPr firstRow="1" bandRow="1">
                <a:noFill/>
                <a:tableStyleId>{9D93CED3-02FA-4EE8-9399-28EA84B44266}</a:tableStyleId>
              </a:tblPr>
              <a:tblGrid>
                <a:gridCol w="3125125">
                  <a:extLst>
                    <a:ext uri="{9D8B030D-6E8A-4147-A177-3AD203B41FA5}">
                      <a16:colId xmlns:a16="http://schemas.microsoft.com/office/drawing/2014/main" val="20000"/>
                    </a:ext>
                  </a:extLst>
                </a:gridCol>
                <a:gridCol w="4840375">
                  <a:extLst>
                    <a:ext uri="{9D8B030D-6E8A-4147-A177-3AD203B41FA5}">
                      <a16:colId xmlns:a16="http://schemas.microsoft.com/office/drawing/2014/main" val="20001"/>
                    </a:ext>
                  </a:extLst>
                </a:gridCol>
                <a:gridCol w="111700">
                  <a:extLst>
                    <a:ext uri="{9D8B030D-6E8A-4147-A177-3AD203B41FA5}">
                      <a16:colId xmlns:a16="http://schemas.microsoft.com/office/drawing/2014/main" val="20002"/>
                    </a:ext>
                  </a:extLst>
                </a:gridCol>
              </a:tblGrid>
              <a:tr h="898000">
                <a:tc>
                  <a:txBody>
                    <a:bodyPr/>
                    <a:lstStyle/>
                    <a:p>
                      <a:pPr marL="0" marR="0" lvl="0" indent="0" algn="ctr" rtl="0">
                        <a:lnSpc>
                          <a:spcPct val="100000"/>
                        </a:lnSpc>
                        <a:spcBef>
                          <a:spcPts val="0"/>
                        </a:spcBef>
                        <a:spcAft>
                          <a:spcPts val="0"/>
                        </a:spcAft>
                        <a:buNone/>
                      </a:pPr>
                      <a:r>
                        <a:rPr lang="en-US" sz="3200" b="1" u="none" strike="noStrike" cap="none">
                          <a:solidFill>
                            <a:srgbClr val="FFFFFF"/>
                          </a:solidFill>
                          <a:latin typeface="Lato"/>
                          <a:ea typeface="Lato"/>
                          <a:cs typeface="Lato"/>
                          <a:sym typeface="Lato"/>
                        </a:rPr>
                        <a:t>Environment</a:t>
                      </a:r>
                      <a:endParaRPr sz="3200" u="none" strike="noStrike" cap="none">
                        <a:latin typeface="Lato"/>
                        <a:ea typeface="Lato"/>
                        <a:cs typeface="Lato"/>
                        <a:sym typeface="Lato"/>
                      </a:endParaRPr>
                    </a:p>
                  </a:txBody>
                  <a:tcPr marL="0" marR="0" marT="164475" marB="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999999"/>
                    </a:solidFill>
                  </a:tcPr>
                </a:tc>
                <a:tc gridSpan="2">
                  <a:txBody>
                    <a:bodyPr/>
                    <a:lstStyle/>
                    <a:p>
                      <a:pPr marL="984885" marR="0" lvl="0" indent="0" algn="l" rtl="0">
                        <a:lnSpc>
                          <a:spcPct val="100000"/>
                        </a:lnSpc>
                        <a:spcBef>
                          <a:spcPts val="0"/>
                        </a:spcBef>
                        <a:spcAft>
                          <a:spcPts val="0"/>
                        </a:spcAft>
                        <a:buNone/>
                      </a:pPr>
                      <a:r>
                        <a:rPr lang="en-US" sz="3200" b="1" u="none" strike="noStrike" cap="none">
                          <a:solidFill>
                            <a:srgbClr val="FFFFFF"/>
                          </a:solidFill>
                          <a:latin typeface="Lato"/>
                          <a:ea typeface="Lato"/>
                          <a:cs typeface="Lato"/>
                          <a:sym typeface="Lato"/>
                        </a:rPr>
                        <a:t>Speciﬁcations</a:t>
                      </a:r>
                      <a:endParaRPr sz="3200" u="none" strike="noStrike" cap="none">
                        <a:latin typeface="Lato"/>
                        <a:ea typeface="Lato"/>
                        <a:cs typeface="Lato"/>
                        <a:sym typeface="Lato"/>
                      </a:endParaRPr>
                    </a:p>
                  </a:txBody>
                  <a:tcPr marL="0" marR="0" marT="164475" marB="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999999"/>
                    </a:solidFill>
                  </a:tcPr>
                </a:tc>
                <a:tc hMerge="1">
                  <a:txBody>
                    <a:bodyPr/>
                    <a:lstStyle/>
                    <a:p>
                      <a:endParaRPr lang="en-US"/>
                    </a:p>
                  </a:txBody>
                  <a:tcPr/>
                </a:tc>
                <a:extLst>
                  <a:ext uri="{0D108BD9-81ED-4DB2-BD59-A6C34878D82A}">
                    <a16:rowId xmlns:a16="http://schemas.microsoft.com/office/drawing/2014/main" val="10000"/>
                  </a:ext>
                </a:extLst>
              </a:tr>
              <a:tr h="1371575">
                <a:tc>
                  <a:txBody>
                    <a:bodyPr/>
                    <a:lstStyle/>
                    <a:p>
                      <a:pPr marL="0" marR="0" lvl="0" indent="0" algn="ctr" rtl="0">
                        <a:lnSpc>
                          <a:spcPct val="100000"/>
                        </a:lnSpc>
                        <a:spcBef>
                          <a:spcPts val="0"/>
                        </a:spcBef>
                        <a:spcAft>
                          <a:spcPts val="0"/>
                        </a:spcAft>
                        <a:buNone/>
                      </a:pPr>
                      <a:r>
                        <a:rPr lang="en-US" sz="3100" u="none" strike="noStrike" cap="none">
                          <a:latin typeface="Lato"/>
                          <a:ea typeface="Lato"/>
                          <a:cs typeface="Lato"/>
                          <a:sym typeface="Lato"/>
                        </a:rPr>
                        <a:t>Hardware</a:t>
                      </a:r>
                      <a:endParaRPr sz="3100" u="none" strike="noStrike" cap="none">
                        <a:latin typeface="Lato"/>
                        <a:ea typeface="Lato"/>
                        <a:cs typeface="Lato"/>
                        <a:sym typeface="Lato"/>
                      </a:endParaRPr>
                    </a:p>
                  </a:txBody>
                  <a:tcPr marL="0" marR="0" marT="165100"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FFFFFF"/>
                      </a:solidFill>
                      <a:prstDash val="solid"/>
                      <a:round/>
                      <a:headEnd type="none" w="sm" len="sm"/>
                      <a:tailEnd type="none" w="sm" len="sm"/>
                    </a:lnT>
                    <a:solidFill>
                      <a:srgbClr val="B6B6B6"/>
                    </a:solidFill>
                  </a:tcPr>
                </a:tc>
                <a:tc gridSpan="2">
                  <a:txBody>
                    <a:bodyPr/>
                    <a:lstStyle/>
                    <a:p>
                      <a:pPr marL="0" marR="0" lvl="0" indent="0" algn="l" rtl="0">
                        <a:lnSpc>
                          <a:spcPct val="100000"/>
                        </a:lnSpc>
                        <a:spcBef>
                          <a:spcPts val="0"/>
                        </a:spcBef>
                        <a:spcAft>
                          <a:spcPts val="0"/>
                        </a:spcAft>
                        <a:buNone/>
                      </a:pPr>
                      <a:r>
                        <a:rPr lang="en-US" sz="2000">
                          <a:latin typeface="Arial"/>
                          <a:ea typeface="Arial"/>
                          <a:cs typeface="Arial"/>
                          <a:sym typeface="Arial"/>
                        </a:rPr>
                        <a:t> </a:t>
                      </a:r>
                      <a:r>
                        <a:rPr lang="en-US" sz="2000" u="none" strike="noStrike" cap="none">
                          <a:latin typeface="Arial"/>
                          <a:ea typeface="Arial"/>
                          <a:cs typeface="Arial"/>
                          <a:sym typeface="Arial"/>
                        </a:rPr>
                        <a:t>Memory - 8GB RAM</a:t>
                      </a:r>
                      <a:endParaRPr sz="2000" u="none" strike="noStrike" cap="none">
                        <a:latin typeface="Arial"/>
                        <a:ea typeface="Arial"/>
                        <a:cs typeface="Arial"/>
                        <a:sym typeface="Arial"/>
                      </a:endParaRPr>
                    </a:p>
                    <a:p>
                      <a:pPr marL="85090" marR="0" lvl="0" indent="0" algn="l" rtl="0">
                        <a:lnSpc>
                          <a:spcPct val="100000"/>
                        </a:lnSpc>
                        <a:spcBef>
                          <a:spcPts val="0"/>
                        </a:spcBef>
                        <a:spcAft>
                          <a:spcPts val="0"/>
                        </a:spcAft>
                        <a:buNone/>
                      </a:pPr>
                      <a:r>
                        <a:rPr lang="en-US" sz="2000" u="none" strike="noStrike" cap="none">
                          <a:latin typeface="Arial"/>
                          <a:ea typeface="Arial"/>
                          <a:cs typeface="Arial"/>
                          <a:sym typeface="Arial"/>
                        </a:rPr>
                        <a:t>Intel I5 Core Processor</a:t>
                      </a:r>
                      <a:endParaRPr sz="2000" u="none" strike="noStrike" cap="none">
                        <a:latin typeface="Arial"/>
                        <a:ea typeface="Arial"/>
                        <a:cs typeface="Arial"/>
                        <a:sym typeface="Arial"/>
                      </a:endParaRPr>
                    </a:p>
                    <a:p>
                      <a:pPr marL="85090" marR="0" lvl="0" indent="0" algn="l" rtl="0">
                        <a:lnSpc>
                          <a:spcPct val="100000"/>
                        </a:lnSpc>
                        <a:spcBef>
                          <a:spcPts val="0"/>
                        </a:spcBef>
                        <a:spcAft>
                          <a:spcPts val="0"/>
                        </a:spcAft>
                        <a:buNone/>
                      </a:pPr>
                      <a:r>
                        <a:rPr lang="en-US" sz="2000">
                          <a:latin typeface="Arial"/>
                          <a:ea typeface="Arial"/>
                          <a:cs typeface="Arial"/>
                          <a:sym typeface="Arial"/>
                        </a:rPr>
                        <a:t>Hard Disk : 250 Gb</a:t>
                      </a:r>
                      <a:endParaRPr sz="2000">
                        <a:latin typeface="Arial"/>
                        <a:ea typeface="Arial"/>
                        <a:cs typeface="Arial"/>
                        <a:sym typeface="Arial"/>
                      </a:endParaRPr>
                    </a:p>
                  </a:txBody>
                  <a:tcPr marL="0" marR="0" marT="170825" marB="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FFFFFF"/>
                      </a:solidFill>
                      <a:prstDash val="solid"/>
                      <a:round/>
                      <a:headEnd type="none" w="sm" len="sm"/>
                      <a:tailEnd type="none" w="sm" len="sm"/>
                    </a:lnT>
                    <a:solidFill>
                      <a:srgbClr val="B6B6B6"/>
                    </a:solidFill>
                  </a:tcPr>
                </a:tc>
                <a:tc hMerge="1">
                  <a:txBody>
                    <a:bodyPr/>
                    <a:lstStyle/>
                    <a:p>
                      <a:endParaRPr lang="en-US"/>
                    </a:p>
                  </a:txBody>
                  <a:tcPr/>
                </a:tc>
                <a:extLst>
                  <a:ext uri="{0D108BD9-81ED-4DB2-BD59-A6C34878D82A}">
                    <a16:rowId xmlns:a16="http://schemas.microsoft.com/office/drawing/2014/main" val="10001"/>
                  </a:ext>
                </a:extLst>
              </a:tr>
              <a:tr h="1376325">
                <a:tc>
                  <a:txBody>
                    <a:bodyPr/>
                    <a:lstStyle/>
                    <a:p>
                      <a:pPr marL="0" marR="0" lvl="0" indent="0" algn="ctr" rtl="0">
                        <a:lnSpc>
                          <a:spcPct val="100000"/>
                        </a:lnSpc>
                        <a:spcBef>
                          <a:spcPts val="0"/>
                        </a:spcBef>
                        <a:spcAft>
                          <a:spcPts val="0"/>
                        </a:spcAft>
                        <a:buNone/>
                      </a:pPr>
                      <a:r>
                        <a:rPr lang="en-US" sz="3100" u="none" strike="noStrike" cap="none">
                          <a:latin typeface="Lato"/>
                          <a:ea typeface="Lato"/>
                          <a:cs typeface="Lato"/>
                          <a:sym typeface="Lato"/>
                        </a:rPr>
                        <a:t>Software</a:t>
                      </a:r>
                      <a:endParaRPr/>
                    </a:p>
                  </a:txBody>
                  <a:tcPr marL="0" marR="0" marT="165100" marB="0">
                    <a:solidFill>
                      <a:srgbClr val="CCCCCC"/>
                    </a:solidFill>
                  </a:tcPr>
                </a:tc>
                <a:tc>
                  <a:txBody>
                    <a:bodyPr/>
                    <a:lstStyle/>
                    <a:p>
                      <a:pPr marL="85090" marR="0" lvl="0" indent="0" algn="l" rtl="0">
                        <a:lnSpc>
                          <a:spcPct val="100000"/>
                        </a:lnSpc>
                        <a:spcBef>
                          <a:spcPts val="0"/>
                        </a:spcBef>
                        <a:spcAft>
                          <a:spcPts val="0"/>
                        </a:spcAft>
                        <a:buNone/>
                      </a:pPr>
                      <a:r>
                        <a:rPr lang="en-US" sz="2000" u="none" strike="noStrike" cap="none">
                          <a:latin typeface="Arial"/>
                          <a:ea typeface="Arial"/>
                          <a:cs typeface="Arial"/>
                          <a:sym typeface="Arial"/>
                        </a:rPr>
                        <a:t>Operating System: </a:t>
                      </a:r>
                      <a:r>
                        <a:rPr lang="en-US" sz="2000">
                          <a:latin typeface="Arial"/>
                          <a:ea typeface="Arial"/>
                          <a:cs typeface="Arial"/>
                          <a:sym typeface="Arial"/>
                        </a:rPr>
                        <a:t>windows, linux</a:t>
                      </a:r>
                      <a:endParaRPr sz="2000" u="none" strike="noStrike" cap="none">
                        <a:latin typeface="Arial"/>
                        <a:ea typeface="Arial"/>
                        <a:cs typeface="Arial"/>
                        <a:sym typeface="Arial"/>
                      </a:endParaRPr>
                    </a:p>
                    <a:p>
                      <a:pPr marL="85090" marR="0" lvl="0" indent="0" algn="l" rtl="0">
                        <a:lnSpc>
                          <a:spcPct val="100000"/>
                        </a:lnSpc>
                        <a:spcBef>
                          <a:spcPts val="0"/>
                        </a:spcBef>
                        <a:spcAft>
                          <a:spcPts val="0"/>
                        </a:spcAft>
                        <a:buNone/>
                      </a:pPr>
                      <a:r>
                        <a:rPr lang="en-US" sz="2000">
                          <a:latin typeface="Arial"/>
                          <a:ea typeface="Arial"/>
                          <a:cs typeface="Arial"/>
                          <a:sym typeface="Arial"/>
                        </a:rPr>
                        <a:t>Python idel 3.7 version or Anaconda 3.7 or Google colab</a:t>
                      </a:r>
                      <a:endParaRPr/>
                    </a:p>
                    <a:p>
                      <a:pPr marL="85090" marR="0" lvl="0" indent="0" algn="l" rtl="0">
                        <a:lnSpc>
                          <a:spcPct val="100000"/>
                        </a:lnSpc>
                        <a:spcBef>
                          <a:spcPts val="0"/>
                        </a:spcBef>
                        <a:spcAft>
                          <a:spcPts val="0"/>
                        </a:spcAft>
                        <a:buNone/>
                      </a:pPr>
                      <a:endParaRPr sz="2000" u="none" strike="noStrike" cap="none">
                        <a:latin typeface="Arial"/>
                        <a:ea typeface="Arial"/>
                        <a:cs typeface="Arial"/>
                        <a:sym typeface="Arial"/>
                      </a:endParaRPr>
                    </a:p>
                    <a:p>
                      <a:pPr marL="85090" marR="0" lvl="0" indent="0" algn="l" rtl="0">
                        <a:lnSpc>
                          <a:spcPct val="100000"/>
                        </a:lnSpc>
                        <a:spcBef>
                          <a:spcPts val="0"/>
                        </a:spcBef>
                        <a:spcAft>
                          <a:spcPts val="0"/>
                        </a:spcAft>
                        <a:buNone/>
                      </a:pPr>
                      <a:endParaRPr sz="2000" u="none" strike="noStrike" cap="none">
                        <a:latin typeface="Arial"/>
                        <a:ea typeface="Arial"/>
                        <a:cs typeface="Arial"/>
                        <a:sym typeface="Arial"/>
                      </a:endParaRPr>
                    </a:p>
                  </a:txBody>
                  <a:tcPr marL="0" marR="0" marT="170825" marB="0">
                    <a:solidFill>
                      <a:srgbClr val="CCCCCC"/>
                    </a:solidFill>
                  </a:tcPr>
                </a:tc>
                <a:tc>
                  <a:txBody>
                    <a:bodyPr/>
                    <a:lstStyle/>
                    <a:p>
                      <a:pPr marL="0" marR="0" lvl="0" indent="0" algn="l" rtl="0">
                        <a:lnSpc>
                          <a:spcPct val="100000"/>
                        </a:lnSpc>
                        <a:spcBef>
                          <a:spcPts val="0"/>
                        </a:spcBef>
                        <a:spcAft>
                          <a:spcPts val="0"/>
                        </a:spcAft>
                        <a:buNone/>
                      </a:pPr>
                      <a:endParaRPr sz="2600" u="none" strike="noStrike" cap="none">
                        <a:latin typeface="Times New Roman"/>
                        <a:ea typeface="Times New Roman"/>
                        <a:cs typeface="Times New Roman"/>
                        <a:sym typeface="Times New Roman"/>
                      </a:endParaRPr>
                    </a:p>
                  </a:txBody>
                  <a:tcPr marL="0" marR="0" marT="0" marB="0">
                    <a:solidFill>
                      <a:srgbClr val="CCCCCC"/>
                    </a:solidFill>
                  </a:tcPr>
                </a:tc>
                <a:extLst>
                  <a:ext uri="{0D108BD9-81ED-4DB2-BD59-A6C34878D82A}">
                    <a16:rowId xmlns:a16="http://schemas.microsoft.com/office/drawing/2014/main" val="10002"/>
                  </a:ext>
                </a:extLst>
              </a:tr>
              <a:tr h="394200">
                <a:tc gridSpan="2">
                  <a:txBody>
                    <a:bodyPr/>
                    <a:lstStyle/>
                    <a:p>
                      <a:pPr marL="0" marR="0" lvl="0" indent="0" algn="l" rtl="0">
                        <a:lnSpc>
                          <a:spcPct val="100000"/>
                        </a:lnSpc>
                        <a:spcBef>
                          <a:spcPts val="0"/>
                        </a:spcBef>
                        <a:spcAft>
                          <a:spcPts val="0"/>
                        </a:spcAft>
                        <a:buNone/>
                      </a:pPr>
                      <a:endParaRPr sz="2500" u="none" strike="noStrike" cap="none">
                        <a:latin typeface="Times New Roman"/>
                        <a:ea typeface="Times New Roman"/>
                        <a:cs typeface="Times New Roman"/>
                        <a:sym typeface="Times New Roman"/>
                      </a:endParaRPr>
                    </a:p>
                  </a:txBody>
                  <a:tcPr marL="0" marR="0" marT="0" marB="0">
                    <a:lnR w="19050" cap="flat" cmpd="sng">
                      <a:solidFill>
                        <a:srgbClr val="1482AA"/>
                      </a:solidFill>
                      <a:prstDash val="solid"/>
                      <a:round/>
                      <a:headEnd type="none" w="sm" len="sm"/>
                      <a:tailEnd type="none" w="sm" len="sm"/>
                    </a:lnR>
                  </a:tcPr>
                </a:tc>
                <a:tc hMerge="1">
                  <a:txBody>
                    <a:bodyPr/>
                    <a:lstStyle/>
                    <a:p>
                      <a:endParaRPr lang="en-US"/>
                    </a:p>
                  </a:txBody>
                  <a:tcPr/>
                </a:tc>
                <a:tc>
                  <a:txBody>
                    <a:bodyPr/>
                    <a:lstStyle/>
                    <a:p>
                      <a:pPr marL="0" marR="0" lvl="0" indent="0" algn="l" rtl="0">
                        <a:lnSpc>
                          <a:spcPct val="100000"/>
                        </a:lnSpc>
                        <a:spcBef>
                          <a:spcPts val="0"/>
                        </a:spcBef>
                        <a:spcAft>
                          <a:spcPts val="0"/>
                        </a:spcAft>
                        <a:buNone/>
                      </a:pPr>
                      <a:endParaRPr sz="2500" u="none" strike="noStrike" cap="none">
                        <a:latin typeface="Times New Roman"/>
                        <a:ea typeface="Times New Roman"/>
                        <a:cs typeface="Times New Roman"/>
                        <a:sym typeface="Times New Roman"/>
                      </a:endParaRPr>
                    </a:p>
                  </a:txBody>
                  <a:tcPr marL="0" marR="0" marT="0" marB="0">
                    <a:lnL w="19050" cap="flat" cmpd="sng">
                      <a:solidFill>
                        <a:srgbClr val="1482AA"/>
                      </a:solidFill>
                      <a:prstDash val="solid"/>
                      <a:round/>
                      <a:headEnd type="none" w="sm" len="sm"/>
                      <a:tailEnd type="none" w="sm" len="sm"/>
                    </a:lnL>
                  </a:tcPr>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7"/>
          <p:cNvSpPr/>
          <p:nvPr/>
        </p:nvSpPr>
        <p:spPr>
          <a:xfrm>
            <a:off x="8297558" y="809835"/>
            <a:ext cx="806573" cy="80658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7"/>
          <p:cNvSpPr txBox="1"/>
          <p:nvPr/>
        </p:nvSpPr>
        <p:spPr>
          <a:xfrm>
            <a:off x="49365" y="965199"/>
            <a:ext cx="6880225" cy="5041900"/>
          </a:xfrm>
          <a:prstGeom prst="rect">
            <a:avLst/>
          </a:prstGeom>
          <a:noFill/>
          <a:ln>
            <a:noFill/>
          </a:ln>
        </p:spPr>
        <p:txBody>
          <a:bodyPr spcFirstLastPara="1" wrap="square" lIns="0" tIns="0" rIns="0" bIns="0" anchor="t" anchorCtr="0">
            <a:spAutoFit/>
          </a:bodyPr>
          <a:lstStyle/>
          <a:p>
            <a:pPr marL="0" marR="0" lvl="0" indent="0" algn="l" rtl="0">
              <a:lnSpc>
                <a:spcPct val="109166"/>
              </a:lnSpc>
              <a:spcBef>
                <a:spcPts val="0"/>
              </a:spcBef>
              <a:spcAft>
                <a:spcPts val="0"/>
              </a:spcAft>
              <a:buNone/>
            </a:pPr>
            <a:r>
              <a:rPr lang="en-US" sz="3000" b="1">
                <a:solidFill>
                  <a:srgbClr val="BF0000"/>
                </a:solidFill>
                <a:latin typeface="Times New Roman"/>
                <a:ea typeface="Times New Roman"/>
                <a:cs typeface="Times New Roman"/>
                <a:sym typeface="Times New Roman"/>
              </a:rPr>
              <a:t>Why Should I Study this course?</a:t>
            </a:r>
            <a:endParaRPr sz="3000">
              <a:solidFill>
                <a:schemeClr val="dk1"/>
              </a:solidFill>
              <a:latin typeface="Times New Roman"/>
              <a:ea typeface="Times New Roman"/>
              <a:cs typeface="Times New Roman"/>
              <a:sym typeface="Times New Roman"/>
            </a:endParaRPr>
          </a:p>
          <a:p>
            <a:pPr marL="0" marR="0" lvl="0" indent="0" algn="l" rtl="0">
              <a:lnSpc>
                <a:spcPct val="100000"/>
              </a:lnSpc>
              <a:spcBef>
                <a:spcPts val="10"/>
              </a:spcBef>
              <a:spcAft>
                <a:spcPts val="0"/>
              </a:spcAft>
              <a:buNone/>
            </a:pPr>
            <a:endParaRPr sz="3500">
              <a:solidFill>
                <a:schemeClr val="dk1"/>
              </a:solidFill>
              <a:latin typeface="Times New Roman"/>
              <a:ea typeface="Times New Roman"/>
              <a:cs typeface="Times New Roman"/>
              <a:sym typeface="Times New Roman"/>
            </a:endParaRPr>
          </a:p>
          <a:p>
            <a:pPr marL="160020" marR="0" lvl="0" indent="0" algn="l" rtl="0">
              <a:lnSpc>
                <a:spcPct val="100000"/>
              </a:lnSpc>
              <a:spcBef>
                <a:spcPts val="0"/>
              </a:spcBef>
              <a:spcAft>
                <a:spcPts val="0"/>
              </a:spcAft>
              <a:buNone/>
            </a:pPr>
            <a:r>
              <a:rPr lang="en-US" sz="1950" b="1">
                <a:solidFill>
                  <a:schemeClr val="dk1"/>
                </a:solidFill>
                <a:latin typeface="Times New Roman"/>
                <a:ea typeface="Times New Roman"/>
                <a:cs typeface="Times New Roman"/>
                <a:sym typeface="Times New Roman"/>
              </a:rPr>
              <a:t>Examples</a:t>
            </a:r>
            <a:endParaRPr sz="195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solidFill>
                <a:schemeClr val="dk1"/>
              </a:solidFill>
              <a:latin typeface="Times New Roman"/>
              <a:ea typeface="Times New Roman"/>
              <a:cs typeface="Times New Roman"/>
              <a:sym typeface="Times New Roman"/>
            </a:endParaRPr>
          </a:p>
          <a:p>
            <a:pPr marL="2157095" marR="0" lvl="0" indent="0" algn="l" rtl="0">
              <a:lnSpc>
                <a:spcPct val="100000"/>
              </a:lnSpc>
              <a:spcBef>
                <a:spcPts val="1660"/>
              </a:spcBef>
              <a:spcAft>
                <a:spcPts val="0"/>
              </a:spcAft>
              <a:buNone/>
            </a:pPr>
            <a:r>
              <a:rPr lang="en-US" sz="1500" b="1">
                <a:solidFill>
                  <a:srgbClr val="FFFFFF"/>
                </a:solidFill>
                <a:latin typeface="Times New Roman"/>
                <a:ea typeface="Times New Roman"/>
                <a:cs typeface="Times New Roman"/>
                <a:sym typeface="Times New Roman"/>
              </a:rPr>
              <a:t>BVRIT HYDERABAD College of Engineering for Women</a:t>
            </a:r>
            <a:endParaRPr sz="1500">
              <a:solidFill>
                <a:schemeClr val="dk1"/>
              </a:solidFill>
              <a:latin typeface="Times New Roman"/>
              <a:ea typeface="Times New Roman"/>
              <a:cs typeface="Times New Roman"/>
              <a:sym typeface="Times New Roman"/>
            </a:endParaRPr>
          </a:p>
        </p:txBody>
      </p:sp>
      <p:sp>
        <p:nvSpPr>
          <p:cNvPr id="125" name="Google Shape;125;p7"/>
          <p:cNvSpPr/>
          <p:nvPr/>
        </p:nvSpPr>
        <p:spPr>
          <a:xfrm>
            <a:off x="-6349" y="0"/>
            <a:ext cx="9156681" cy="6857986"/>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7"/>
          <p:cNvSpPr txBox="1">
            <a:spLocks noGrp="1"/>
          </p:cNvSpPr>
          <p:nvPr>
            <p:ph type="title"/>
          </p:nvPr>
        </p:nvSpPr>
        <p:spPr>
          <a:xfrm>
            <a:off x="3455974" y="107925"/>
            <a:ext cx="2170800" cy="690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400" b="0">
                <a:latin typeface="Times New Roman"/>
                <a:ea typeface="Times New Roman"/>
                <a:cs typeface="Times New Roman"/>
                <a:sym typeface="Times New Roman"/>
              </a:rPr>
              <a:t>Timeline</a:t>
            </a:r>
            <a:endParaRPr sz="4400">
              <a:latin typeface="Times New Roman"/>
              <a:ea typeface="Times New Roman"/>
              <a:cs typeface="Times New Roman"/>
              <a:sym typeface="Times New Roman"/>
            </a:endParaRPr>
          </a:p>
        </p:txBody>
      </p:sp>
      <p:sp>
        <p:nvSpPr>
          <p:cNvPr id="3" name="Rectangle 1">
            <a:extLst>
              <a:ext uri="{FF2B5EF4-FFF2-40B4-BE49-F238E27FC236}">
                <a16:creationId xmlns:a16="http://schemas.microsoft.com/office/drawing/2014/main" id="{6D74C557-05A8-401D-A085-281F739911DB}"/>
              </a:ext>
            </a:extLst>
          </p:cNvPr>
          <p:cNvSpPr>
            <a:spLocks noChangeArrowheads="1"/>
          </p:cNvSpPr>
          <p:nvPr/>
        </p:nvSpPr>
        <p:spPr bwMode="auto">
          <a:xfrm>
            <a:off x="1116703" y="129380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a:extLst>
              <a:ext uri="{FF2B5EF4-FFF2-40B4-BE49-F238E27FC236}">
                <a16:creationId xmlns:a16="http://schemas.microsoft.com/office/drawing/2014/main" id="{E71C3353-76C0-42E8-9499-48A9D3755945}"/>
              </a:ext>
            </a:extLst>
          </p:cNvPr>
          <p:cNvGraphicFramePr>
            <a:graphicFrameLocks noGrp="1"/>
          </p:cNvGraphicFramePr>
          <p:nvPr>
            <p:extLst>
              <p:ext uri="{D42A27DB-BD31-4B8C-83A1-F6EECF244321}">
                <p14:modId xmlns:p14="http://schemas.microsoft.com/office/powerpoint/2010/main" val="1462242336"/>
              </p:ext>
            </p:extLst>
          </p:nvPr>
        </p:nvGraphicFramePr>
        <p:xfrm>
          <a:off x="872196" y="1293804"/>
          <a:ext cx="7751299" cy="4598998"/>
        </p:xfrm>
        <a:graphic>
          <a:graphicData uri="http://schemas.openxmlformats.org/drawingml/2006/table">
            <a:tbl>
              <a:tblPr/>
              <a:tblGrid>
                <a:gridCol w="2207800">
                  <a:extLst>
                    <a:ext uri="{9D8B030D-6E8A-4147-A177-3AD203B41FA5}">
                      <a16:colId xmlns:a16="http://schemas.microsoft.com/office/drawing/2014/main" val="1466952134"/>
                    </a:ext>
                  </a:extLst>
                </a:gridCol>
                <a:gridCol w="3323700">
                  <a:extLst>
                    <a:ext uri="{9D8B030D-6E8A-4147-A177-3AD203B41FA5}">
                      <a16:colId xmlns:a16="http://schemas.microsoft.com/office/drawing/2014/main" val="3356605928"/>
                    </a:ext>
                  </a:extLst>
                </a:gridCol>
                <a:gridCol w="2219799">
                  <a:extLst>
                    <a:ext uri="{9D8B030D-6E8A-4147-A177-3AD203B41FA5}">
                      <a16:colId xmlns:a16="http://schemas.microsoft.com/office/drawing/2014/main" val="1589735064"/>
                    </a:ext>
                  </a:extLst>
                </a:gridCol>
              </a:tblGrid>
              <a:tr h="891880">
                <a:tc>
                  <a:txBody>
                    <a:bodyPr/>
                    <a:lstStyle/>
                    <a:p>
                      <a:pPr algn="ctr" rtl="0" fontAlgn="t">
                        <a:spcBef>
                          <a:spcPts val="0"/>
                        </a:spcBef>
                        <a:spcAft>
                          <a:spcPts val="0"/>
                        </a:spcAft>
                      </a:pPr>
                      <a:br>
                        <a:rPr lang="en-IN" sz="1000">
                          <a:effectLst/>
                        </a:rPr>
                      </a:br>
                      <a:r>
                        <a:rPr lang="en-IN" sz="1400" b="1" i="0" u="none" strike="noStrike">
                          <a:solidFill>
                            <a:srgbClr val="000000"/>
                          </a:solidFill>
                          <a:effectLst/>
                          <a:latin typeface="Times New Roman" panose="02020603050405020304" pitchFamily="18" charset="0"/>
                        </a:rPr>
                        <a:t>Review 0</a:t>
                      </a:r>
                      <a:endParaRPr lang="en-IN" sz="1000">
                        <a:effectLst/>
                      </a:endParaRPr>
                    </a:p>
                  </a:txBody>
                  <a:tcPr marL="62462" marR="62462" marT="31231" marB="31231">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gridSpan="2">
                  <a:txBody>
                    <a:bodyPr/>
                    <a:lstStyle/>
                    <a:p>
                      <a:pPr marL="58420" rtl="0" fontAlgn="base">
                        <a:spcBef>
                          <a:spcPts val="0"/>
                        </a:spcBef>
                        <a:spcAft>
                          <a:spcPts val="0"/>
                        </a:spcAft>
                        <a:buFont typeface="Arial" panose="020B0604020202020204" pitchFamily="34" charset="0"/>
                        <a:buChar char="•"/>
                      </a:pPr>
                      <a:r>
                        <a:rPr lang="en-US" sz="1400" b="0" i="0" u="none" strike="noStrike">
                          <a:solidFill>
                            <a:srgbClr val="000000"/>
                          </a:solidFill>
                          <a:effectLst/>
                          <a:latin typeface="Times New Roman" panose="02020603050405020304" pitchFamily="18" charset="0"/>
                        </a:rPr>
                        <a:t>Abstract</a:t>
                      </a:r>
                      <a:endParaRPr lang="en-US" sz="1400" b="0" i="0" u="none" strike="noStrike">
                        <a:solidFill>
                          <a:srgbClr val="000000"/>
                        </a:solidFill>
                        <a:effectLst/>
                        <a:latin typeface="Arial" panose="020B0604020202020204" pitchFamily="34" charset="0"/>
                      </a:endParaRPr>
                    </a:p>
                    <a:p>
                      <a:pPr marL="58420" rtl="0" fontAlgn="base">
                        <a:spcBef>
                          <a:spcPts val="595"/>
                        </a:spcBef>
                        <a:spcAft>
                          <a:spcPts val="0"/>
                        </a:spcAft>
                        <a:buFont typeface="Arial" panose="020B0604020202020204" pitchFamily="34" charset="0"/>
                        <a:buChar char="•"/>
                      </a:pPr>
                      <a:r>
                        <a:rPr lang="en-US" sz="1400" b="0" i="0" u="none" strike="noStrike">
                          <a:solidFill>
                            <a:srgbClr val="000000"/>
                          </a:solidFill>
                          <a:effectLst/>
                          <a:latin typeface="Times New Roman" panose="02020603050405020304" pitchFamily="18" charset="0"/>
                        </a:rPr>
                        <a:t>Base paper and References</a:t>
                      </a:r>
                      <a:endParaRPr lang="en-US" sz="1400" b="0" i="0" u="none" strike="noStrike">
                        <a:solidFill>
                          <a:srgbClr val="000000"/>
                        </a:solidFill>
                        <a:effectLst/>
                        <a:latin typeface="Arial" panose="020B0604020202020204" pitchFamily="34" charset="0"/>
                      </a:endParaRPr>
                    </a:p>
                  </a:txBody>
                  <a:tcPr marL="62462" marR="62462" marT="52052" marB="31231">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hMerge="1">
                  <a:txBody>
                    <a:bodyPr/>
                    <a:lstStyle/>
                    <a:p>
                      <a:endParaRPr lang="en-IN"/>
                    </a:p>
                  </a:txBody>
                  <a:tcPr/>
                </a:tc>
                <a:extLst>
                  <a:ext uri="{0D108BD9-81ED-4DB2-BD59-A6C34878D82A}">
                    <a16:rowId xmlns:a16="http://schemas.microsoft.com/office/drawing/2014/main" val="2510822080"/>
                  </a:ext>
                </a:extLst>
              </a:tr>
              <a:tr h="1403615">
                <a:tc>
                  <a:txBody>
                    <a:bodyPr/>
                    <a:lstStyle/>
                    <a:p>
                      <a:pPr algn="ctr" rtl="0" fontAlgn="t">
                        <a:spcBef>
                          <a:spcPts val="0"/>
                        </a:spcBef>
                        <a:spcAft>
                          <a:spcPts val="0"/>
                        </a:spcAft>
                      </a:pPr>
                      <a:br>
                        <a:rPr lang="en-IN" sz="1000" dirty="0">
                          <a:effectLst/>
                        </a:rPr>
                      </a:br>
                      <a:r>
                        <a:rPr lang="en-IN" sz="1400" b="1" i="0" u="none" strike="noStrike" dirty="0">
                          <a:solidFill>
                            <a:srgbClr val="000000"/>
                          </a:solidFill>
                          <a:effectLst/>
                          <a:latin typeface="Times New Roman" panose="02020603050405020304" pitchFamily="18" charset="0"/>
                        </a:rPr>
                        <a:t>Review 1</a:t>
                      </a:r>
                      <a:endParaRPr lang="en-IN" sz="1000" dirty="0">
                        <a:effectLst/>
                      </a:endParaRPr>
                    </a:p>
                  </a:txBody>
                  <a:tcPr marL="62462" marR="62462" marT="31231" marB="31231">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gridSpan="2">
                  <a:txBody>
                    <a:bodyPr/>
                    <a:lstStyle/>
                    <a:p>
                      <a:pPr marL="58420" rtl="0" fontAlgn="base">
                        <a:spcBef>
                          <a:spcPts val="0"/>
                        </a:spcBef>
                        <a:spcAft>
                          <a:spcPts val="0"/>
                        </a:spcAft>
                        <a:buFont typeface="Arial" panose="020B0604020202020204" pitchFamily="34" charset="0"/>
                        <a:buChar char="•"/>
                      </a:pPr>
                      <a:r>
                        <a:rPr lang="en-US" sz="1400" b="0" i="0" u="none" strike="noStrike">
                          <a:solidFill>
                            <a:srgbClr val="000000"/>
                          </a:solidFill>
                          <a:effectLst/>
                          <a:latin typeface="Times New Roman" panose="02020603050405020304" pitchFamily="18" charset="0"/>
                        </a:rPr>
                        <a:t>Software Requirements</a:t>
                      </a:r>
                      <a:endParaRPr lang="en-US" sz="1400" b="0" i="0" u="none" strike="noStrike">
                        <a:solidFill>
                          <a:srgbClr val="000000"/>
                        </a:solidFill>
                        <a:effectLst/>
                        <a:latin typeface="Arial" panose="020B0604020202020204" pitchFamily="34" charset="0"/>
                      </a:endParaRPr>
                    </a:p>
                    <a:p>
                      <a:pPr marL="58420" rtl="0" fontAlgn="base">
                        <a:spcBef>
                          <a:spcPts val="0"/>
                        </a:spcBef>
                        <a:spcAft>
                          <a:spcPts val="0"/>
                        </a:spcAft>
                        <a:buFont typeface="Arial" panose="020B0604020202020204" pitchFamily="34" charset="0"/>
                        <a:buChar char="•"/>
                      </a:pPr>
                      <a:r>
                        <a:rPr lang="en-US" sz="1400" b="0" i="0" u="none" strike="noStrike">
                          <a:solidFill>
                            <a:srgbClr val="000000"/>
                          </a:solidFill>
                          <a:effectLst/>
                          <a:latin typeface="Times New Roman" panose="02020603050405020304" pitchFamily="18" charset="0"/>
                        </a:rPr>
                        <a:t>Gathering of Data</a:t>
                      </a:r>
                      <a:endParaRPr lang="en-US" sz="1400" b="0" i="0" u="none" strike="noStrike">
                        <a:solidFill>
                          <a:srgbClr val="000000"/>
                        </a:solidFill>
                        <a:effectLst/>
                        <a:latin typeface="Arial" panose="020B0604020202020204" pitchFamily="34" charset="0"/>
                      </a:endParaRPr>
                    </a:p>
                    <a:p>
                      <a:pPr marL="58420" rtl="0" fontAlgn="base">
                        <a:spcBef>
                          <a:spcPts val="0"/>
                        </a:spcBef>
                        <a:spcAft>
                          <a:spcPts val="0"/>
                        </a:spcAft>
                        <a:buFont typeface="Arial" panose="020B0604020202020204" pitchFamily="34" charset="0"/>
                        <a:buChar char="•"/>
                      </a:pPr>
                      <a:r>
                        <a:rPr lang="en-US" sz="1400" b="0" i="0" u="none" strike="noStrike">
                          <a:solidFill>
                            <a:srgbClr val="000000"/>
                          </a:solidFill>
                          <a:effectLst/>
                          <a:latin typeface="Times New Roman" panose="02020603050405020304" pitchFamily="18" charset="0"/>
                        </a:rPr>
                        <a:t>Architecture</a:t>
                      </a:r>
                      <a:endParaRPr lang="en-US" sz="1400" b="0" i="0" u="none" strike="noStrike">
                        <a:solidFill>
                          <a:srgbClr val="000000"/>
                        </a:solidFill>
                        <a:effectLst/>
                        <a:latin typeface="Arial" panose="020B0604020202020204" pitchFamily="34" charset="0"/>
                      </a:endParaRPr>
                    </a:p>
                    <a:p>
                      <a:pPr marL="58420" rtl="0" fontAlgn="base">
                        <a:spcBef>
                          <a:spcPts val="0"/>
                        </a:spcBef>
                        <a:spcAft>
                          <a:spcPts val="0"/>
                        </a:spcAft>
                        <a:buFont typeface="Arial" panose="020B0604020202020204" pitchFamily="34" charset="0"/>
                        <a:buChar char="•"/>
                      </a:pPr>
                      <a:r>
                        <a:rPr lang="en-US" sz="1400" b="0" i="0" u="none" strike="noStrike">
                          <a:solidFill>
                            <a:srgbClr val="000000"/>
                          </a:solidFill>
                          <a:effectLst/>
                          <a:latin typeface="Times New Roman" panose="02020603050405020304" pitchFamily="18" charset="0"/>
                        </a:rPr>
                        <a:t>Base paper and References</a:t>
                      </a:r>
                      <a:endParaRPr lang="en-US" sz="1400" b="0" i="0" u="none" strike="noStrike">
                        <a:solidFill>
                          <a:srgbClr val="000000"/>
                        </a:solidFill>
                        <a:effectLst/>
                        <a:latin typeface="Arial" panose="020B0604020202020204" pitchFamily="34" charset="0"/>
                      </a:endParaRPr>
                    </a:p>
                    <a:p>
                      <a:pPr fontAlgn="t"/>
                      <a:br>
                        <a:rPr lang="en-US" sz="1000">
                          <a:effectLst/>
                        </a:rPr>
                      </a:br>
                      <a:endParaRPr lang="en-US" sz="1000">
                        <a:effectLst/>
                      </a:endParaRPr>
                    </a:p>
                  </a:txBody>
                  <a:tcPr marL="62462" marR="62462" marT="52052" marB="31231">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hMerge="1">
                  <a:txBody>
                    <a:bodyPr/>
                    <a:lstStyle/>
                    <a:p>
                      <a:endParaRPr lang="en-IN"/>
                    </a:p>
                  </a:txBody>
                  <a:tcPr/>
                </a:tc>
                <a:extLst>
                  <a:ext uri="{0D108BD9-81ED-4DB2-BD59-A6C34878D82A}">
                    <a16:rowId xmlns:a16="http://schemas.microsoft.com/office/drawing/2014/main" val="3329032700"/>
                  </a:ext>
                </a:extLst>
              </a:tr>
              <a:tr h="833397">
                <a:tc>
                  <a:txBody>
                    <a:bodyPr/>
                    <a:lstStyle/>
                    <a:p>
                      <a:pPr algn="ctr" rtl="0" fontAlgn="t">
                        <a:spcBef>
                          <a:spcPts val="0"/>
                        </a:spcBef>
                        <a:spcAft>
                          <a:spcPts val="0"/>
                        </a:spcAft>
                      </a:pPr>
                      <a:br>
                        <a:rPr lang="en-IN" sz="1000">
                          <a:effectLst/>
                        </a:rPr>
                      </a:br>
                      <a:r>
                        <a:rPr lang="en-IN" sz="1400" b="1" i="0" u="none" strike="noStrike">
                          <a:solidFill>
                            <a:srgbClr val="000000"/>
                          </a:solidFill>
                          <a:effectLst/>
                          <a:latin typeface="Times New Roman" panose="02020603050405020304" pitchFamily="18" charset="0"/>
                        </a:rPr>
                        <a:t>Review 2</a:t>
                      </a:r>
                      <a:endParaRPr lang="en-IN" sz="1000">
                        <a:effectLst/>
                      </a:endParaRPr>
                    </a:p>
                    <a:p>
                      <a:pPr fontAlgn="t"/>
                      <a:br>
                        <a:rPr lang="en-IN" sz="1000">
                          <a:effectLst/>
                        </a:rPr>
                      </a:br>
                      <a:endParaRPr lang="en-IN" sz="1000">
                        <a:effectLst/>
                      </a:endParaRPr>
                    </a:p>
                  </a:txBody>
                  <a:tcPr marL="62462" marR="62462" marT="31231" marB="31231">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gridSpan="2">
                  <a:txBody>
                    <a:bodyPr/>
                    <a:lstStyle/>
                    <a:p>
                      <a:pPr marL="58420" rtl="0" fontAlgn="base">
                        <a:spcBef>
                          <a:spcPts val="0"/>
                        </a:spcBef>
                        <a:spcAft>
                          <a:spcPts val="0"/>
                        </a:spcAft>
                        <a:buFont typeface="Arial" panose="020B0604020202020204" pitchFamily="34" charset="0"/>
                        <a:buChar char="•"/>
                      </a:pPr>
                      <a:r>
                        <a:rPr lang="en-US" sz="1400" b="0" i="0" u="none" strike="noStrike">
                          <a:solidFill>
                            <a:srgbClr val="000000"/>
                          </a:solidFill>
                          <a:effectLst/>
                          <a:latin typeface="Times New Roman" panose="02020603050405020304" pitchFamily="18" charset="0"/>
                        </a:rPr>
                        <a:t>Review-i slides</a:t>
                      </a:r>
                      <a:endParaRPr lang="en-US" sz="1400" b="0" i="0" u="none" strike="noStrike">
                        <a:solidFill>
                          <a:srgbClr val="000000"/>
                        </a:solidFill>
                        <a:effectLst/>
                        <a:latin typeface="Arial" panose="020B0604020202020204" pitchFamily="34" charset="0"/>
                      </a:endParaRPr>
                    </a:p>
                    <a:p>
                      <a:pPr marL="58420" marR="1363980" rtl="0" fontAlgn="base">
                        <a:spcBef>
                          <a:spcPts val="0"/>
                        </a:spcBef>
                        <a:spcAft>
                          <a:spcPts val="0"/>
                        </a:spcAft>
                        <a:buFont typeface="Arial" panose="020B0604020202020204" pitchFamily="34" charset="0"/>
                        <a:buChar char="•"/>
                      </a:pPr>
                      <a:r>
                        <a:rPr lang="en-US" sz="1400" b="0" i="0" u="none" strike="noStrike">
                          <a:solidFill>
                            <a:srgbClr val="000000"/>
                          </a:solidFill>
                          <a:effectLst/>
                          <a:latin typeface="Times New Roman" panose="02020603050405020304" pitchFamily="18" charset="0"/>
                        </a:rPr>
                        <a:t>Partial implementation of features</a:t>
                      </a:r>
                      <a:endParaRPr lang="en-US" sz="1400" b="0" i="0" u="none" strike="noStrike">
                        <a:solidFill>
                          <a:srgbClr val="000000"/>
                        </a:solidFill>
                        <a:effectLst/>
                        <a:latin typeface="Arial" panose="020B0604020202020204" pitchFamily="34" charset="0"/>
                      </a:endParaRPr>
                    </a:p>
                  </a:txBody>
                  <a:tcPr marL="62462" marR="62462" marT="52052" marB="31231">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hMerge="1">
                  <a:txBody>
                    <a:bodyPr/>
                    <a:lstStyle/>
                    <a:p>
                      <a:endParaRPr lang="en-IN"/>
                    </a:p>
                  </a:txBody>
                  <a:tcPr/>
                </a:tc>
                <a:extLst>
                  <a:ext uri="{0D108BD9-81ED-4DB2-BD59-A6C34878D82A}">
                    <a16:rowId xmlns:a16="http://schemas.microsoft.com/office/drawing/2014/main" val="995263269"/>
                  </a:ext>
                </a:extLst>
              </a:tr>
              <a:tr h="658641">
                <a:tc rowSpan="2">
                  <a:txBody>
                    <a:bodyPr/>
                    <a:lstStyle/>
                    <a:p>
                      <a:pPr marL="648970" rtl="0" fontAlgn="t">
                        <a:spcBef>
                          <a:spcPts val="595"/>
                        </a:spcBef>
                        <a:spcAft>
                          <a:spcPts val="0"/>
                        </a:spcAft>
                      </a:pPr>
                      <a:br>
                        <a:rPr lang="en-IN" sz="1000">
                          <a:effectLst/>
                        </a:rPr>
                      </a:br>
                      <a:r>
                        <a:rPr lang="en-IN" sz="1400" b="1" i="0" u="none" strike="noStrike">
                          <a:solidFill>
                            <a:srgbClr val="000000"/>
                          </a:solidFill>
                          <a:effectLst/>
                          <a:latin typeface="Times New Roman" panose="02020603050405020304" pitchFamily="18" charset="0"/>
                        </a:rPr>
                        <a:t>Review 3</a:t>
                      </a:r>
                      <a:endParaRPr lang="en-IN" sz="1000">
                        <a:effectLst/>
                      </a:endParaRPr>
                    </a:p>
                  </a:txBody>
                  <a:tcPr marL="62462" marR="62462" marT="52052" marB="31231">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gridSpan="2">
                  <a:txBody>
                    <a:bodyPr/>
                    <a:lstStyle/>
                    <a:p>
                      <a:pPr marL="58420" rtl="0" fontAlgn="base">
                        <a:spcBef>
                          <a:spcPts val="0"/>
                        </a:spcBef>
                        <a:spcAft>
                          <a:spcPts val="0"/>
                        </a:spcAft>
                        <a:buFont typeface="Arial" panose="020B0604020202020204" pitchFamily="34" charset="0"/>
                        <a:buChar char="•"/>
                      </a:pPr>
                      <a:r>
                        <a:rPr lang="en-IN" sz="1400" b="0" i="0" u="none" strike="noStrike">
                          <a:solidFill>
                            <a:srgbClr val="000000"/>
                          </a:solidFill>
                          <a:effectLst/>
                          <a:latin typeface="Times New Roman" panose="02020603050405020304" pitchFamily="18" charset="0"/>
                        </a:rPr>
                        <a:t>Complete implementation</a:t>
                      </a:r>
                      <a:endParaRPr lang="en-IN" sz="1400" b="0" i="0" u="none" strike="noStrike">
                        <a:solidFill>
                          <a:srgbClr val="000000"/>
                        </a:solidFill>
                        <a:effectLst/>
                        <a:latin typeface="Arial" panose="020B0604020202020204" pitchFamily="34" charset="0"/>
                      </a:endParaRPr>
                    </a:p>
                    <a:p>
                      <a:pPr marL="58420" rtl="0" fontAlgn="base">
                        <a:spcBef>
                          <a:spcPts val="595"/>
                        </a:spcBef>
                        <a:spcAft>
                          <a:spcPts val="0"/>
                        </a:spcAft>
                        <a:buFont typeface="Arial" panose="020B0604020202020204" pitchFamily="34" charset="0"/>
                        <a:buChar char="•"/>
                      </a:pPr>
                      <a:r>
                        <a:rPr lang="en-IN" sz="1400" b="0" i="0" u="none" strike="noStrike">
                          <a:solidFill>
                            <a:srgbClr val="000000"/>
                          </a:solidFill>
                          <a:effectLst/>
                          <a:latin typeface="Times New Roman" panose="02020603050405020304" pitchFamily="18" charset="0"/>
                        </a:rPr>
                        <a:t>Results &amp; Discussions</a:t>
                      </a:r>
                      <a:endParaRPr lang="en-IN" sz="1400" b="0" i="0" u="none" strike="noStrike">
                        <a:solidFill>
                          <a:srgbClr val="000000"/>
                        </a:solidFill>
                        <a:effectLst/>
                        <a:latin typeface="Arial" panose="020B0604020202020204" pitchFamily="34" charset="0"/>
                      </a:endParaRPr>
                    </a:p>
                  </a:txBody>
                  <a:tcPr marL="62462" marR="62462" marT="52052" marB="31231">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hMerge="1">
                  <a:txBody>
                    <a:bodyPr/>
                    <a:lstStyle/>
                    <a:p>
                      <a:endParaRPr lang="en-IN"/>
                    </a:p>
                  </a:txBody>
                  <a:tcPr/>
                </a:tc>
                <a:extLst>
                  <a:ext uri="{0D108BD9-81ED-4DB2-BD59-A6C34878D82A}">
                    <a16:rowId xmlns:a16="http://schemas.microsoft.com/office/drawing/2014/main" val="2394340168"/>
                  </a:ext>
                </a:extLst>
              </a:tr>
              <a:tr h="402077">
                <a:tc vMerge="1">
                  <a:txBody>
                    <a:bodyPr/>
                    <a:lstStyle/>
                    <a:p>
                      <a:endParaRPr lang="en-IN"/>
                    </a:p>
                  </a:txBody>
                  <a:tcPr/>
                </a:tc>
                <a:tc>
                  <a:txBody>
                    <a:bodyPr/>
                    <a:lstStyle/>
                    <a:p>
                      <a:pPr marL="58420" rtl="0" fontAlgn="base">
                        <a:spcBef>
                          <a:spcPts val="0"/>
                        </a:spcBef>
                        <a:spcAft>
                          <a:spcPts val="0"/>
                        </a:spcAft>
                        <a:buFont typeface="Arial" panose="020B0604020202020204" pitchFamily="34" charset="0"/>
                        <a:buChar char="•"/>
                      </a:pPr>
                      <a:r>
                        <a:rPr lang="en-IN" sz="1400" b="0" i="0" u="none" strike="noStrike">
                          <a:solidFill>
                            <a:srgbClr val="000000"/>
                          </a:solidFill>
                          <a:effectLst/>
                          <a:latin typeface="Times New Roman" panose="02020603050405020304" pitchFamily="18" charset="0"/>
                        </a:rPr>
                        <a:t>Report of the Project</a:t>
                      </a:r>
                      <a:endParaRPr lang="en-IN" sz="1400" b="0" i="0" u="none" strike="noStrike">
                        <a:solidFill>
                          <a:srgbClr val="000000"/>
                        </a:solidFill>
                        <a:effectLst/>
                        <a:latin typeface="Arial" panose="020B0604020202020204" pitchFamily="34" charset="0"/>
                      </a:endParaRPr>
                    </a:p>
                  </a:txBody>
                  <a:tcPr marL="62462" marR="62462" marT="6506" marB="31231">
                    <a:lnL w="9525" cap="flat" cmpd="sng" algn="ctr">
                      <a:solidFill>
                        <a:srgbClr val="9E9E9E"/>
                      </a:solidFill>
                      <a:prstDash val="solid"/>
                      <a:round/>
                      <a:headEnd type="none" w="med" len="med"/>
                      <a:tailEnd type="none" w="med" len="med"/>
                    </a:lnL>
                    <a:lnR w="19050" cap="flat" cmpd="sng" algn="ctr">
                      <a:solidFill>
                        <a:srgbClr val="1482AA"/>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tc>
                  <a:txBody>
                    <a:bodyPr/>
                    <a:lstStyle/>
                    <a:p>
                      <a:pPr fontAlgn="t"/>
                      <a:r>
                        <a:rPr lang="en-IN" sz="1000">
                          <a:effectLst/>
                        </a:rPr>
                        <a:t> </a:t>
                      </a:r>
                    </a:p>
                  </a:txBody>
                  <a:tcPr marL="62462" marR="62462" marT="31231" marB="31231">
                    <a:lnL w="19050" cap="flat" cmpd="sng" algn="ctr">
                      <a:solidFill>
                        <a:srgbClr val="1482AA"/>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1247027065"/>
                  </a:ext>
                </a:extLst>
              </a:tr>
              <a:tr h="409388">
                <a:tc gridSpan="2">
                  <a:txBody>
                    <a:bodyPr/>
                    <a:lstStyle/>
                    <a:p>
                      <a:pPr fontAlgn="t"/>
                      <a:endParaRPr lang="en-IN" sz="1000" dirty="0">
                        <a:effectLst/>
                      </a:endParaRPr>
                    </a:p>
                  </a:txBody>
                  <a:tcPr marL="62462" marR="62462" marT="31231" marB="31231">
                    <a:lnL w="9525" cap="flat" cmpd="sng" algn="ctr">
                      <a:solidFill>
                        <a:srgbClr val="000000"/>
                      </a:solidFill>
                      <a:prstDash val="solid"/>
                      <a:round/>
                      <a:headEnd type="none" w="med" len="med"/>
                      <a:tailEnd type="none" w="med" len="med"/>
                    </a:lnL>
                    <a:lnR w="19050" cap="flat" cmpd="sng" algn="ctr">
                      <a:solidFill>
                        <a:srgbClr val="1482AA"/>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hMerge="1">
                  <a:txBody>
                    <a:bodyPr/>
                    <a:lstStyle/>
                    <a:p>
                      <a:endParaRPr lang="en-IN"/>
                    </a:p>
                  </a:txBody>
                  <a:tcPr/>
                </a:tc>
                <a:tc>
                  <a:txBody>
                    <a:bodyPr/>
                    <a:lstStyle/>
                    <a:p>
                      <a:pPr fontAlgn="t"/>
                      <a:r>
                        <a:rPr lang="en-IN" sz="1000" dirty="0">
                          <a:effectLst/>
                        </a:rPr>
                        <a:t> </a:t>
                      </a:r>
                    </a:p>
                  </a:txBody>
                  <a:tcPr marL="62462" marR="62462" marT="31231" marB="31231">
                    <a:lnL w="19050" cap="flat" cmpd="sng" algn="ctr">
                      <a:solidFill>
                        <a:srgbClr val="1482AA"/>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3328193"/>
                  </a:ext>
                </a:extLst>
              </a:tr>
            </a:tbl>
          </a:graphicData>
        </a:graphic>
      </p:graphicFrame>
      <p:sp>
        <p:nvSpPr>
          <p:cNvPr id="5" name="Rectangle 2">
            <a:extLst>
              <a:ext uri="{FF2B5EF4-FFF2-40B4-BE49-F238E27FC236}">
                <a16:creationId xmlns:a16="http://schemas.microsoft.com/office/drawing/2014/main" id="{06571FA9-8452-4452-95E4-7625DB3F3BC3}"/>
              </a:ext>
            </a:extLst>
          </p:cNvPr>
          <p:cNvSpPr>
            <a:spLocks noChangeArrowheads="1"/>
          </p:cNvSpPr>
          <p:nvPr/>
        </p:nvSpPr>
        <p:spPr bwMode="auto">
          <a:xfrm>
            <a:off x="2417763" y="19875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8"/>
          <p:cNvSpPr/>
          <p:nvPr/>
        </p:nvSpPr>
        <p:spPr>
          <a:xfrm>
            <a:off x="6290112" y="5264089"/>
            <a:ext cx="0" cy="914400"/>
          </a:xfrm>
          <a:custGeom>
            <a:avLst/>
            <a:gdLst/>
            <a:ahLst/>
            <a:cxnLst/>
            <a:rect l="l" t="t" r="r" b="b"/>
            <a:pathLst>
              <a:path w="120000" h="914400" extrusionOk="0">
                <a:moveTo>
                  <a:pt x="0" y="914398"/>
                </a:moveTo>
                <a:lnTo>
                  <a:pt x="0" y="0"/>
                </a:lnTo>
              </a:path>
            </a:pathLst>
          </a:custGeom>
          <a:noFill/>
          <a:ln w="19025" cap="flat" cmpd="sng">
            <a:solidFill>
              <a:srgbClr val="1482A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3" name="Google Shape;133;p8"/>
          <p:cNvSpPr/>
          <p:nvPr/>
        </p:nvSpPr>
        <p:spPr>
          <a:xfrm>
            <a:off x="8297558" y="809835"/>
            <a:ext cx="806573" cy="80658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 name="Google Shape;134;p8"/>
          <p:cNvSpPr txBox="1"/>
          <p:nvPr/>
        </p:nvSpPr>
        <p:spPr>
          <a:xfrm>
            <a:off x="49365" y="965199"/>
            <a:ext cx="6880225" cy="5041900"/>
          </a:xfrm>
          <a:prstGeom prst="rect">
            <a:avLst/>
          </a:prstGeom>
          <a:noFill/>
          <a:ln>
            <a:noFill/>
          </a:ln>
        </p:spPr>
        <p:txBody>
          <a:bodyPr spcFirstLastPara="1" wrap="square" lIns="0" tIns="0" rIns="0" bIns="0" anchor="t" anchorCtr="0">
            <a:spAutoFit/>
          </a:bodyPr>
          <a:lstStyle/>
          <a:p>
            <a:pPr marL="0" marR="0" lvl="0" indent="0" algn="l" rtl="0">
              <a:lnSpc>
                <a:spcPct val="109166"/>
              </a:lnSpc>
              <a:spcBef>
                <a:spcPts val="0"/>
              </a:spcBef>
              <a:spcAft>
                <a:spcPts val="0"/>
              </a:spcAft>
              <a:buNone/>
            </a:pPr>
            <a:r>
              <a:rPr lang="en-US" sz="3000" b="1">
                <a:solidFill>
                  <a:srgbClr val="BF0000"/>
                </a:solidFill>
                <a:latin typeface="Times New Roman"/>
                <a:ea typeface="Times New Roman"/>
                <a:cs typeface="Times New Roman"/>
                <a:sym typeface="Times New Roman"/>
              </a:rPr>
              <a:t>Why Should I Study this course?</a:t>
            </a:r>
            <a:endParaRPr sz="3000">
              <a:solidFill>
                <a:schemeClr val="dk1"/>
              </a:solidFill>
              <a:latin typeface="Times New Roman"/>
              <a:ea typeface="Times New Roman"/>
              <a:cs typeface="Times New Roman"/>
              <a:sym typeface="Times New Roman"/>
            </a:endParaRPr>
          </a:p>
          <a:p>
            <a:pPr marL="0" marR="0" lvl="0" indent="0" algn="l" rtl="0">
              <a:lnSpc>
                <a:spcPct val="100000"/>
              </a:lnSpc>
              <a:spcBef>
                <a:spcPts val="10"/>
              </a:spcBef>
              <a:spcAft>
                <a:spcPts val="0"/>
              </a:spcAft>
              <a:buNone/>
            </a:pPr>
            <a:endParaRPr sz="3500">
              <a:solidFill>
                <a:schemeClr val="dk1"/>
              </a:solidFill>
              <a:latin typeface="Times New Roman"/>
              <a:ea typeface="Times New Roman"/>
              <a:cs typeface="Times New Roman"/>
              <a:sym typeface="Times New Roman"/>
            </a:endParaRPr>
          </a:p>
          <a:p>
            <a:pPr marL="160020" marR="0" lvl="0" indent="0" algn="l" rtl="0">
              <a:lnSpc>
                <a:spcPct val="100000"/>
              </a:lnSpc>
              <a:spcBef>
                <a:spcPts val="0"/>
              </a:spcBef>
              <a:spcAft>
                <a:spcPts val="0"/>
              </a:spcAft>
              <a:buNone/>
            </a:pPr>
            <a:r>
              <a:rPr lang="en-US" sz="1950" b="1">
                <a:solidFill>
                  <a:schemeClr val="dk1"/>
                </a:solidFill>
                <a:latin typeface="Times New Roman"/>
                <a:ea typeface="Times New Roman"/>
                <a:cs typeface="Times New Roman"/>
                <a:sym typeface="Times New Roman"/>
              </a:rPr>
              <a:t>Examples</a:t>
            </a:r>
            <a:endParaRPr sz="195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solidFill>
                <a:schemeClr val="dk1"/>
              </a:solidFill>
              <a:latin typeface="Times New Roman"/>
              <a:ea typeface="Times New Roman"/>
              <a:cs typeface="Times New Roman"/>
              <a:sym typeface="Times New Roman"/>
            </a:endParaRPr>
          </a:p>
          <a:p>
            <a:pPr marL="2157095" marR="0" lvl="0" indent="0" algn="l" rtl="0">
              <a:lnSpc>
                <a:spcPct val="100000"/>
              </a:lnSpc>
              <a:spcBef>
                <a:spcPts val="1660"/>
              </a:spcBef>
              <a:spcAft>
                <a:spcPts val="0"/>
              </a:spcAft>
              <a:buNone/>
            </a:pPr>
            <a:r>
              <a:rPr lang="en-US" sz="1500" b="1">
                <a:solidFill>
                  <a:srgbClr val="FFFFFF"/>
                </a:solidFill>
                <a:latin typeface="Times New Roman"/>
                <a:ea typeface="Times New Roman"/>
                <a:cs typeface="Times New Roman"/>
                <a:sym typeface="Times New Roman"/>
              </a:rPr>
              <a:t>BVRIT HYDERABAD College of Engineering for Women</a:t>
            </a:r>
            <a:endParaRPr sz="1500">
              <a:solidFill>
                <a:schemeClr val="dk1"/>
              </a:solidFill>
              <a:latin typeface="Times New Roman"/>
              <a:ea typeface="Times New Roman"/>
              <a:cs typeface="Times New Roman"/>
              <a:sym typeface="Times New Roman"/>
            </a:endParaRPr>
          </a:p>
        </p:txBody>
      </p:sp>
      <p:sp>
        <p:nvSpPr>
          <p:cNvPr id="135" name="Google Shape;135;p8"/>
          <p:cNvSpPr/>
          <p:nvPr/>
        </p:nvSpPr>
        <p:spPr>
          <a:xfrm>
            <a:off x="-6341" y="0"/>
            <a:ext cx="9156681" cy="6857986"/>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6" name="Google Shape;136;p8"/>
          <p:cNvSpPr txBox="1">
            <a:spLocks noGrp="1"/>
          </p:cNvSpPr>
          <p:nvPr>
            <p:ph type="title"/>
          </p:nvPr>
        </p:nvSpPr>
        <p:spPr>
          <a:xfrm>
            <a:off x="3213868" y="107931"/>
            <a:ext cx="2501900" cy="6959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400" b="0">
                <a:latin typeface="Times New Roman"/>
                <a:ea typeface="Times New Roman"/>
                <a:cs typeface="Times New Roman"/>
                <a:sym typeface="Times New Roman"/>
              </a:rPr>
              <a:t>References</a:t>
            </a:r>
            <a:endParaRPr sz="4400">
              <a:latin typeface="Times New Roman"/>
              <a:ea typeface="Times New Roman"/>
              <a:cs typeface="Times New Roman"/>
              <a:sym typeface="Times New Roman"/>
            </a:endParaRPr>
          </a:p>
        </p:txBody>
      </p:sp>
      <p:sp>
        <p:nvSpPr>
          <p:cNvPr id="137" name="Google Shape;137;p8"/>
          <p:cNvSpPr txBox="1"/>
          <p:nvPr/>
        </p:nvSpPr>
        <p:spPr>
          <a:xfrm>
            <a:off x="304800" y="1347216"/>
            <a:ext cx="8789835" cy="5280933"/>
          </a:xfrm>
          <a:prstGeom prst="rect">
            <a:avLst/>
          </a:prstGeom>
          <a:noFill/>
          <a:ln>
            <a:noFill/>
          </a:ln>
        </p:spPr>
        <p:txBody>
          <a:bodyPr spcFirstLastPara="1" wrap="square" lIns="0" tIns="12700" rIns="0" bIns="0" anchor="t" anchorCtr="0">
            <a:spAutoFit/>
          </a:bodyPr>
          <a:lstStyle/>
          <a:p>
            <a:pPr marL="0" marR="0" lvl="0" indent="0" algn="l" rtl="0">
              <a:spcBef>
                <a:spcPts val="0"/>
              </a:spcBef>
              <a:spcAft>
                <a:spcPts val="0"/>
              </a:spcAft>
              <a:buNone/>
            </a:pPr>
            <a:r>
              <a:rPr lang="en-US" sz="2000" b="1" dirty="0">
                <a:solidFill>
                  <a:schemeClr val="dk1"/>
                </a:solidFill>
                <a:latin typeface="Times New Roman"/>
                <a:ea typeface="Times New Roman"/>
                <a:cs typeface="Times New Roman"/>
                <a:sym typeface="Times New Roman"/>
              </a:rPr>
              <a:t>Base paper: </a:t>
            </a:r>
            <a:endParaRPr dirty="0"/>
          </a:p>
          <a:p>
            <a:pPr marL="342900" marR="0" lvl="0" indent="-342900" algn="l" rtl="0">
              <a:spcBef>
                <a:spcPts val="0"/>
              </a:spcBef>
              <a:spcAft>
                <a:spcPts val="0"/>
              </a:spcAft>
              <a:buFont typeface="Arial" panose="020B0604020202020204" pitchFamily="34" charset="0"/>
              <a:buChar char="•"/>
            </a:pPr>
            <a:r>
              <a:rPr lang="en-IN" sz="2400" dirty="0">
                <a:solidFill>
                  <a:schemeClr val="dk1"/>
                </a:solidFill>
                <a:latin typeface="Times New Roman"/>
                <a:ea typeface="Times New Roman"/>
                <a:cs typeface="Times New Roman"/>
                <a:sym typeface="Times New Roman"/>
                <a:hlinkClick r:id="rId5"/>
              </a:rPr>
              <a:t>https://ieeexplore.ieee.org/document/9104139</a:t>
            </a:r>
            <a:endParaRPr sz="24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b="1" dirty="0">
                <a:solidFill>
                  <a:schemeClr val="dk1"/>
                </a:solidFill>
                <a:latin typeface="Times New Roman"/>
                <a:ea typeface="Times New Roman"/>
                <a:cs typeface="Times New Roman"/>
                <a:sym typeface="Times New Roman"/>
              </a:rPr>
              <a:t>References:</a:t>
            </a:r>
            <a:endParaRPr lang="en-IN" dirty="0"/>
          </a:p>
          <a:p>
            <a:pPr marL="0" marR="0" lvl="0" indent="0" algn="l" rtl="0">
              <a:spcBef>
                <a:spcPts val="0"/>
              </a:spcBef>
              <a:spcAft>
                <a:spcPts val="0"/>
              </a:spcAft>
              <a:buNone/>
            </a:pPr>
            <a:endParaRPr lang="en-IN" sz="2000" dirty="0">
              <a:solidFill>
                <a:schemeClr val="dk1"/>
              </a:solidFill>
              <a:latin typeface="Times New Roman"/>
              <a:ea typeface="Times New Roman"/>
              <a:cs typeface="Times New Roman"/>
              <a:sym typeface="Times New Roman"/>
            </a:endParaRPr>
          </a:p>
          <a:p>
            <a:pPr marL="342900" marR="0" lvl="0" indent="-342900" algn="l" rtl="0">
              <a:spcBef>
                <a:spcPts val="0"/>
              </a:spcBef>
              <a:spcAft>
                <a:spcPts val="0"/>
              </a:spcAft>
              <a:buFont typeface="Arial" panose="020B0604020202020204" pitchFamily="34" charset="0"/>
              <a:buChar char="•"/>
            </a:pPr>
            <a:r>
              <a:rPr lang="en-IN" sz="2400" u="sng" dirty="0">
                <a:latin typeface="Times New Roman" panose="02020603050405020304" pitchFamily="18" charset="0"/>
                <a:cs typeface="Times New Roman" panose="02020603050405020304" pitchFamily="18" charset="0"/>
                <a:hlinkClick r:id="rId6"/>
              </a:rPr>
              <a:t>https://www.irjet.net/archives/V4/i12/IRJET-V4I12213.pdf</a:t>
            </a:r>
            <a:endParaRPr lang="en-IN" sz="2400" u="sng" dirty="0">
              <a:latin typeface="Times New Roman" panose="02020603050405020304" pitchFamily="18" charset="0"/>
              <a:cs typeface="Times New Roman" panose="02020603050405020304" pitchFamily="18" charset="0"/>
            </a:endParaRPr>
          </a:p>
          <a:p>
            <a:pPr marL="342900" marR="0" lvl="0" indent="-342900" algn="l" rtl="0">
              <a:spcBef>
                <a:spcPts val="0"/>
              </a:spcBef>
              <a:spcAft>
                <a:spcPts val="0"/>
              </a:spcAft>
              <a:buFont typeface="Arial" panose="020B0604020202020204" pitchFamily="34" charset="0"/>
              <a:buChar char="•"/>
            </a:pPr>
            <a:endParaRPr lang="en-IN" sz="2400" u="sng" dirty="0">
              <a:latin typeface="Times New Roman" panose="02020603050405020304" pitchFamily="18" charset="0"/>
              <a:cs typeface="Times New Roman" panose="02020603050405020304" pitchFamily="18" charset="0"/>
            </a:endParaRPr>
          </a:p>
          <a:p>
            <a:pPr marL="342900" marR="0" lvl="0" indent="-342900" algn="l" rtl="0">
              <a:spcBef>
                <a:spcPts val="0"/>
              </a:spcBef>
              <a:spcAft>
                <a:spcPts val="0"/>
              </a:spcAft>
              <a:buFont typeface="Arial" panose="020B0604020202020204" pitchFamily="34" charset="0"/>
              <a:buChar char="•"/>
            </a:pPr>
            <a:r>
              <a:rPr lang="en-IN" sz="2400" u="sng" dirty="0">
                <a:latin typeface="Times New Roman" panose="02020603050405020304" pitchFamily="18" charset="0"/>
                <a:cs typeface="Times New Roman" panose="02020603050405020304" pitchFamily="18" charset="0"/>
                <a:hlinkClick r:id="rId7"/>
              </a:rPr>
              <a:t>https://www.kaggle.com/mcbean/fruit-classification-w-nn</a:t>
            </a:r>
            <a:endParaRPr lang="en-IN" sz="2400" u="sng" dirty="0">
              <a:latin typeface="Times New Roman" panose="02020603050405020304" pitchFamily="18" charset="0"/>
              <a:cs typeface="Times New Roman" panose="02020603050405020304" pitchFamily="18" charset="0"/>
            </a:endParaRPr>
          </a:p>
          <a:p>
            <a:pPr marL="342900" marR="0" lvl="0" indent="-342900" algn="l" rtl="0">
              <a:spcBef>
                <a:spcPts val="0"/>
              </a:spcBef>
              <a:spcAft>
                <a:spcPts val="0"/>
              </a:spcAft>
              <a:buFont typeface="Arial" panose="020B0604020202020204" pitchFamily="34" charset="0"/>
              <a:buChar char="•"/>
            </a:pPr>
            <a:endParaRPr lang="en-IN" sz="2400" u="sng" dirty="0">
              <a:latin typeface="Times New Roman" panose="02020603050405020304" pitchFamily="18" charset="0"/>
              <a:cs typeface="Times New Roman" panose="02020603050405020304" pitchFamily="18" charset="0"/>
            </a:endParaRPr>
          </a:p>
          <a:p>
            <a:pPr marL="342900" marR="0" lvl="0" indent="-342900" algn="l" rtl="0">
              <a:spcBef>
                <a:spcPts val="0"/>
              </a:spcBef>
              <a:spcAft>
                <a:spcPts val="0"/>
              </a:spcAft>
              <a:buFont typeface="Arial" panose="020B0604020202020204" pitchFamily="34" charset="0"/>
              <a:buChar char="•"/>
            </a:pPr>
            <a:r>
              <a:rPr lang="en-IN" sz="2400" u="sng" dirty="0">
                <a:latin typeface="Times New Roman" panose="02020603050405020304" pitchFamily="18" charset="0"/>
                <a:cs typeface="Times New Roman" panose="02020603050405020304" pitchFamily="18" charset="0"/>
                <a:hlinkClick r:id="rId8"/>
              </a:rPr>
              <a:t>https://data.mendeley.com/datasets/3f83gxmv57/2</a:t>
            </a:r>
            <a:endParaRPr lang="en-IN" sz="2400" u="sng" dirty="0">
              <a:latin typeface="Times New Roman" panose="02020603050405020304" pitchFamily="18" charset="0"/>
              <a:cs typeface="Times New Roman" panose="02020603050405020304" pitchFamily="18" charset="0"/>
            </a:endParaRPr>
          </a:p>
          <a:p>
            <a:pPr marR="0" lvl="0" algn="l" rtl="0">
              <a:spcBef>
                <a:spcPts val="0"/>
              </a:spcBef>
              <a:spcAft>
                <a:spcPts val="0"/>
              </a:spcAft>
            </a:pPr>
            <a:endParaRPr lang="en-IN" sz="2400" u="sng" dirty="0">
              <a:latin typeface="Times New Roman" panose="02020603050405020304" pitchFamily="18" charset="0"/>
              <a:cs typeface="Times New Roman" panose="02020603050405020304" pitchFamily="18" charset="0"/>
            </a:endParaRPr>
          </a:p>
          <a:p>
            <a:pPr marL="342900" marR="0" lvl="0" indent="-342900" algn="l" rtl="0">
              <a:spcBef>
                <a:spcPts val="0"/>
              </a:spcBef>
              <a:spcAft>
                <a:spcPts val="0"/>
              </a:spcAft>
              <a:buFont typeface="Arial" panose="020B0604020202020204" pitchFamily="34" charset="0"/>
              <a:buChar char="•"/>
            </a:pPr>
            <a:endParaRPr lang="en-IN" sz="2400" u="sng" dirty="0">
              <a:latin typeface="Times New Roman" panose="02020603050405020304" pitchFamily="18" charset="0"/>
              <a:cs typeface="Times New Roman" panose="02020603050405020304" pitchFamily="18" charset="0"/>
            </a:endParaRPr>
          </a:p>
          <a:p>
            <a:pPr marL="342900" marR="0" lvl="0" indent="-342900" algn="l" rtl="0">
              <a:spcBef>
                <a:spcPts val="0"/>
              </a:spcBef>
              <a:spcAft>
                <a:spcPts val="0"/>
              </a:spcAft>
              <a:buFont typeface="Arial" panose="020B0604020202020204" pitchFamily="34" charset="0"/>
              <a:buChar char="•"/>
            </a:pPr>
            <a:endParaRPr sz="18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800" u="sng" dirty="0">
              <a:solidFill>
                <a:schemeClr val="dk1"/>
              </a:solidFill>
              <a:latin typeface="Times New Roman"/>
              <a:ea typeface="Times New Roman"/>
              <a:cs typeface="Times New Roman"/>
              <a:sym typeface="Times New Roman"/>
              <a:hlinkClick r:id="rId9">
                <a:extLst>
                  <a:ext uri="{A12FA001-AC4F-418D-AE19-62706E023703}">
                    <ahyp:hlinkClr xmlns:ahyp="http://schemas.microsoft.com/office/drawing/2018/hyperlinkcolor" val="tx"/>
                  </a:ext>
                </a:extLst>
              </a:hlinkClick>
            </a:endParaRPr>
          </a:p>
          <a:p>
            <a:pPr marL="0" marR="0" lvl="0" indent="0" algn="l" rtl="0">
              <a:lnSpc>
                <a:spcPct val="100000"/>
              </a:lnSpc>
              <a:spcBef>
                <a:spcPts val="60"/>
              </a:spcBef>
              <a:spcAft>
                <a:spcPts val="0"/>
              </a:spcAft>
              <a:buNone/>
            </a:pPr>
            <a:endParaRPr sz="1550" dirty="0">
              <a:solidFill>
                <a:schemeClr val="dk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9"/>
          <p:cNvSpPr txBox="1">
            <a:spLocks noGrp="1"/>
          </p:cNvSpPr>
          <p:nvPr>
            <p:ph type="title"/>
          </p:nvPr>
        </p:nvSpPr>
        <p:spPr>
          <a:xfrm>
            <a:off x="2994505" y="3013748"/>
            <a:ext cx="3154988" cy="779779"/>
          </a:xfrm>
          <a:prstGeom prst="rect">
            <a:avLst/>
          </a:prstGeom>
          <a:noFill/>
          <a:ln>
            <a:noFill/>
          </a:ln>
        </p:spPr>
        <p:txBody>
          <a:bodyPr spcFirstLastPara="1" wrap="square" lIns="0" tIns="12700" rIns="0" bIns="0" anchor="t" anchorCtr="0">
            <a:spAutoFit/>
          </a:bodyPr>
          <a:lstStyle/>
          <a:p>
            <a:pPr marL="229870" lvl="0" indent="0" algn="l" rtl="0">
              <a:lnSpc>
                <a:spcPct val="100000"/>
              </a:lnSpc>
              <a:spcBef>
                <a:spcPts val="0"/>
              </a:spcBef>
              <a:spcAft>
                <a:spcPts val="0"/>
              </a:spcAft>
              <a:buNone/>
            </a:pPr>
            <a:r>
              <a:rPr lang="en-US"/>
              <a:t>Thank you</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299</TotalTime>
  <Words>512</Words>
  <Application>Microsoft Office PowerPoint</Application>
  <PresentationFormat>On-screen Show (4:3)</PresentationFormat>
  <Paragraphs>190</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vt:lpstr>
      <vt:lpstr>Times New Roman</vt:lpstr>
      <vt:lpstr>Arial</vt:lpstr>
      <vt:lpstr>Lato</vt:lpstr>
      <vt:lpstr>Office Theme</vt:lpstr>
      <vt:lpstr>Department of Computer Science and Engineering</vt:lpstr>
      <vt:lpstr>Abstract</vt:lpstr>
      <vt:lpstr>Dataset</vt:lpstr>
      <vt:lpstr>Architecture</vt:lpstr>
      <vt:lpstr>Technology Stack</vt:lpstr>
      <vt:lpstr>System Requirements</vt:lpstr>
      <vt:lpstr>Timeline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Computer Science and Engineering</dc:title>
  <dc:creator>Admin</dc:creator>
  <cp:lastModifiedBy>usakoilamounika111@gmail.com</cp:lastModifiedBy>
  <cp:revision>12</cp:revision>
  <dcterms:created xsi:type="dcterms:W3CDTF">2021-04-21T13:34:38Z</dcterms:created>
  <dcterms:modified xsi:type="dcterms:W3CDTF">2021-05-23T12:16:35Z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2021-04-21T00:00:00Z</vt:filetime>
  </property>
</Properties>
</file>