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Lato"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1935FA-E7D9-470A-96AE-C1CCB01B7C72}">
  <a:tblStyle styleId="{C81935FA-E7D9-470A-96AE-C1CCB01B7C7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366"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da22a218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6" name="Google Shape;66;gda22a2182d_0_0:notes"/>
          <p:cNvSpPr>
            <a:spLocks noGrp="1" noRot="1" noChangeAspect="1"/>
          </p:cNvSpPr>
          <p:nvPr>
            <p:ph type="sldImg" idx="2"/>
          </p:nvPr>
        </p:nvSpPr>
        <p:spPr>
          <a:xfrm>
            <a:off x="381188" y="685800"/>
            <a:ext cx="6096300" cy="3428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a22a2182d_0_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 name="Google Shape;76;gda22a2182d_0_53:notes"/>
          <p:cNvSpPr>
            <a:spLocks noGrp="1" noRot="1" noChangeAspect="1"/>
          </p:cNvSpPr>
          <p:nvPr>
            <p:ph type="sldImg" idx="2"/>
          </p:nvPr>
        </p:nvSpPr>
        <p:spPr>
          <a:xfrm>
            <a:off x="381188" y="685800"/>
            <a:ext cx="6096300" cy="3428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da22a2182d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gda22a2182d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da22a2182d_0_1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gda22a2182d_0_148:notes"/>
          <p:cNvSpPr>
            <a:spLocks noGrp="1" noRot="1" noChangeAspect="1"/>
          </p:cNvSpPr>
          <p:nvPr>
            <p:ph type="sldImg" idx="2"/>
          </p:nvPr>
        </p:nvSpPr>
        <p:spPr>
          <a:xfrm>
            <a:off x="1714500" y="685800"/>
            <a:ext cx="3429000" cy="3428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679434f4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679434f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a22a2182d_0_1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gda22a2182d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da22a2182d_0_2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gda22a2182d_0_243:notes"/>
          <p:cNvSpPr>
            <a:spLocks noGrp="1" noRot="1" noChangeAspect="1"/>
          </p:cNvSpPr>
          <p:nvPr>
            <p:ph type="sldImg" idx="2"/>
          </p:nvPr>
        </p:nvSpPr>
        <p:spPr>
          <a:xfrm>
            <a:off x="1714500" y="685800"/>
            <a:ext cx="3429000" cy="3428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a22a2182d_0_2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gda22a2182d_0_290:notes"/>
          <p:cNvSpPr>
            <a:spLocks noGrp="1" noRot="1" noChangeAspect="1"/>
          </p:cNvSpPr>
          <p:nvPr>
            <p:ph type="sldImg" idx="2"/>
          </p:nvPr>
        </p:nvSpPr>
        <p:spPr>
          <a:xfrm>
            <a:off x="381188" y="685800"/>
            <a:ext cx="6096300" cy="3428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994505" y="2260311"/>
            <a:ext cx="3155100" cy="5847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sz="4950" b="1" i="0">
                <a:solidFill>
                  <a:schemeClr val="dk1"/>
                </a:solidFill>
                <a:latin typeface="Times New Roman"/>
                <a:ea typeface="Times New Roman"/>
                <a:cs typeface="Times New Roman"/>
                <a:sym typeface="Times New Roman"/>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2" name="Google Shape;52;p13"/>
          <p:cNvSpPr txBox="1">
            <a:spLocks noGrp="1"/>
          </p:cNvSpPr>
          <p:nvPr>
            <p:ph type="body" idx="1"/>
          </p:nvPr>
        </p:nvSpPr>
        <p:spPr>
          <a:xfrm>
            <a:off x="845628" y="1565069"/>
            <a:ext cx="7348200" cy="30690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0"/>
              </a:spcBef>
              <a:spcAft>
                <a:spcPts val="0"/>
              </a:spcAft>
              <a:buSzPts val="1400"/>
              <a:buNone/>
              <a:defRPr b="0" i="0">
                <a:solidFill>
                  <a:schemeClr val="dk1"/>
                </a:solidFill>
              </a:defRPr>
            </a:lvl1pPr>
            <a:lvl2pPr marL="914400" lvl="1" indent="-228600" algn="l" rtl="0">
              <a:lnSpc>
                <a:spcPct val="100000"/>
              </a:lnSpc>
              <a:spcBef>
                <a:spcPts val="0"/>
              </a:spcBef>
              <a:spcAft>
                <a:spcPts val="0"/>
              </a:spcAft>
              <a:buSzPts val="1400"/>
              <a:buNone/>
              <a:defRPr/>
            </a:lvl2pPr>
            <a:lvl3pPr marL="1371600" lvl="2" indent="-228600" algn="l" rtl="0">
              <a:lnSpc>
                <a:spcPct val="100000"/>
              </a:lnSpc>
              <a:spcBef>
                <a:spcPts val="0"/>
              </a:spcBef>
              <a:spcAft>
                <a:spcPts val="0"/>
              </a:spcAft>
              <a:buSzPts val="1400"/>
              <a:buNone/>
              <a:defRPr/>
            </a:lvl3pPr>
            <a:lvl4pPr marL="1828800" lvl="3" indent="-228600" algn="l" rtl="0">
              <a:lnSpc>
                <a:spcPct val="100000"/>
              </a:lnSpc>
              <a:spcBef>
                <a:spcPts val="0"/>
              </a:spcBef>
              <a:spcAft>
                <a:spcPts val="0"/>
              </a:spcAft>
              <a:buSzPts val="1400"/>
              <a:buNone/>
              <a:defRPr/>
            </a:lvl4pPr>
            <a:lvl5pPr marL="2286000" lvl="4" indent="-228600" algn="l" rtl="0">
              <a:lnSpc>
                <a:spcPct val="100000"/>
              </a:lnSpc>
              <a:spcBef>
                <a:spcPts val="0"/>
              </a:spcBef>
              <a:spcAft>
                <a:spcPts val="0"/>
              </a:spcAft>
              <a:buSzPts val="1400"/>
              <a:buNone/>
              <a:defRPr/>
            </a:lvl5pPr>
            <a:lvl6pPr marL="2743200" lvl="5" indent="-228600" algn="l" rtl="0">
              <a:lnSpc>
                <a:spcPct val="100000"/>
              </a:lnSpc>
              <a:spcBef>
                <a:spcPts val="0"/>
              </a:spcBef>
              <a:spcAft>
                <a:spcPts val="0"/>
              </a:spcAft>
              <a:buSzPts val="1400"/>
              <a:buNone/>
              <a:defRPr/>
            </a:lvl6pPr>
            <a:lvl7pPr marL="3200400" lvl="6" indent="-228600" algn="l" rtl="0">
              <a:lnSpc>
                <a:spcPct val="100000"/>
              </a:lnSpc>
              <a:spcBef>
                <a:spcPts val="0"/>
              </a:spcBef>
              <a:spcAft>
                <a:spcPts val="0"/>
              </a:spcAft>
              <a:buSzPts val="1400"/>
              <a:buNone/>
              <a:defRPr/>
            </a:lvl7pPr>
            <a:lvl8pPr marL="3657600" lvl="7" indent="-228600" algn="l" rtl="0">
              <a:lnSpc>
                <a:spcPct val="100000"/>
              </a:lnSpc>
              <a:spcBef>
                <a:spcPts val="0"/>
              </a:spcBef>
              <a:spcAft>
                <a:spcPts val="0"/>
              </a:spcAft>
              <a:buSzPts val="1400"/>
              <a:buNone/>
              <a:defRPr/>
            </a:lvl8pPr>
            <a:lvl9pPr marL="4114800" lvl="8" indent="-228600" algn="l" rtl="0">
              <a:lnSpc>
                <a:spcPct val="100000"/>
              </a:lnSpc>
              <a:spcBef>
                <a:spcPts val="0"/>
              </a:spcBef>
              <a:spcAft>
                <a:spcPts val="0"/>
              </a:spcAft>
              <a:buSzPts val="1400"/>
              <a:buNone/>
              <a:defRPr/>
            </a:lvl9pPr>
          </a:lstStyle>
          <a:p>
            <a:endParaRPr/>
          </a:p>
        </p:txBody>
      </p:sp>
      <p:sp>
        <p:nvSpPr>
          <p:cNvPr id="53" name="Google Shape;53;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lnSpc>
                <a:spcPct val="100000"/>
              </a:lnSpc>
              <a:spcBef>
                <a:spcPts val="0"/>
              </a:spcBef>
              <a:spcAft>
                <a:spcPts val="0"/>
              </a:spcAft>
              <a:buSzPts val="1400"/>
              <a:buNone/>
              <a:defRPr>
                <a:solidFill>
                  <a:srgbClr val="888888"/>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4" name="Google Shape;54;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88888"/>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6583680" y="4783455"/>
            <a:ext cx="2103000" cy="2772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56"/>
        <p:cNvGrpSpPr/>
        <p:nvPr/>
      </p:nvGrpSpPr>
      <p:grpSpPr>
        <a:xfrm>
          <a:off x="0" y="0"/>
          <a:ext cx="0" cy="0"/>
          <a:chOff x="0" y="0"/>
          <a:chExt cx="0" cy="0"/>
        </a:xfrm>
      </p:grpSpPr>
      <p:sp>
        <p:nvSpPr>
          <p:cNvPr id="57" name="Google Shape;57;p14"/>
          <p:cNvSpPr/>
          <p:nvPr/>
        </p:nvSpPr>
        <p:spPr>
          <a:xfrm>
            <a:off x="0" y="0"/>
            <a:ext cx="9144000" cy="34290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 name="Google Shape;58;p14"/>
          <p:cNvSpPr/>
          <p:nvPr/>
        </p:nvSpPr>
        <p:spPr>
          <a:xfrm>
            <a:off x="6290112" y="3948067"/>
            <a:ext cx="0" cy="685800"/>
          </a:xfrm>
          <a:custGeom>
            <a:avLst/>
            <a:gdLst/>
            <a:ahLst/>
            <a:cxnLst/>
            <a:rect l="l" t="t" r="r" b="b"/>
            <a:pathLst>
              <a:path w="120000" h="914400" extrusionOk="0">
                <a:moveTo>
                  <a:pt x="0" y="914398"/>
                </a:moveTo>
                <a:lnTo>
                  <a:pt x="0" y="0"/>
                </a:lnTo>
              </a:path>
            </a:pathLst>
          </a:custGeom>
          <a:noFill/>
          <a:ln w="19025" cap="flat" cmpd="sng">
            <a:solidFill>
              <a:srgbClr val="1482AA"/>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 name="Google Shape;59;p14"/>
          <p:cNvSpPr/>
          <p:nvPr/>
        </p:nvSpPr>
        <p:spPr>
          <a:xfrm>
            <a:off x="0" y="8662"/>
            <a:ext cx="9144000" cy="51348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0" name="Google Shape;60;p14"/>
          <p:cNvSpPr txBox="1">
            <a:spLocks noGrp="1"/>
          </p:cNvSpPr>
          <p:nvPr>
            <p:ph type="title"/>
          </p:nvPr>
        </p:nvSpPr>
        <p:spPr>
          <a:xfrm>
            <a:off x="2994505" y="2260311"/>
            <a:ext cx="3155100" cy="5847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sz="4950" b="1" i="0">
                <a:solidFill>
                  <a:schemeClr val="dk1"/>
                </a:solidFill>
                <a:latin typeface="Times New Roman"/>
                <a:ea typeface="Times New Roman"/>
                <a:cs typeface="Times New Roman"/>
                <a:sym typeface="Times New Roman"/>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1" name="Google Shape;61;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lnSpc>
                <a:spcPct val="100000"/>
              </a:lnSpc>
              <a:spcBef>
                <a:spcPts val="0"/>
              </a:spcBef>
              <a:spcAft>
                <a:spcPts val="0"/>
              </a:spcAft>
              <a:buSzPts val="1400"/>
              <a:buNone/>
              <a:defRPr>
                <a:solidFill>
                  <a:srgbClr val="888888"/>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2" name="Google Shape;62;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88888"/>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p14"/>
          <p:cNvSpPr txBox="1">
            <a:spLocks noGrp="1"/>
          </p:cNvSpPr>
          <p:nvPr>
            <p:ph type="sldNum" idx="12"/>
          </p:nvPr>
        </p:nvSpPr>
        <p:spPr>
          <a:xfrm>
            <a:off x="6583680" y="4783455"/>
            <a:ext cx="2103000" cy="2772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hyperlink" Target="https://data.mendeley.com/datasets/3f83gxmv57/2" TargetMode="External"/><Relationship Id="rId3" Type="http://schemas.openxmlformats.org/officeDocument/2006/relationships/image" Target="../media/image4.png"/><Relationship Id="rId7" Type="http://schemas.openxmlformats.org/officeDocument/2006/relationships/hyperlink" Target="https://www.kaggle.com/mcbean/fruit-classification-w-nn"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hyperlink" Target="https://www.irjet.net/archives/V4/i12/IRJET-V4I12213.pdf" TargetMode="External"/><Relationship Id="rId5" Type="http://schemas.openxmlformats.org/officeDocument/2006/relationships/hyperlink" Target="https://ieeexplore.ieee.org/document/9104139" TargetMode="External"/><Relationship Id="rId4" Type="http://schemas.openxmlformats.org/officeDocument/2006/relationships/image" Target="../media/image5.png"/><Relationship Id="rId9" Type="http://schemas.openxmlformats.org/officeDocument/2006/relationships/hyperlink" Target="https://towardsdatascience.com/deep-learning-for-ship-detection-and-segmentation-71d223aca649"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pSp>
        <p:nvGrpSpPr>
          <p:cNvPr id="68" name="Google Shape;68;p15"/>
          <p:cNvGrpSpPr/>
          <p:nvPr/>
        </p:nvGrpSpPr>
        <p:grpSpPr>
          <a:xfrm>
            <a:off x="0" y="0"/>
            <a:ext cx="9144000" cy="5143500"/>
            <a:chOff x="0" y="0"/>
            <a:chExt cx="9144000" cy="6858000"/>
          </a:xfrm>
        </p:grpSpPr>
        <p:sp>
          <p:nvSpPr>
            <p:cNvPr id="69" name="Google Shape;69;p15"/>
            <p:cNvSpPr/>
            <p:nvPr/>
          </p:nvSpPr>
          <p:spPr>
            <a:xfrm>
              <a:off x="6290112" y="5264089"/>
              <a:ext cx="0" cy="914400"/>
            </a:xfrm>
            <a:custGeom>
              <a:avLst/>
              <a:gdLst/>
              <a:ahLst/>
              <a:cxnLst/>
              <a:rect l="l" t="t" r="r" b="b"/>
              <a:pathLst>
                <a:path w="120000" h="914400" extrusionOk="0">
                  <a:moveTo>
                    <a:pt x="0" y="914398"/>
                  </a:moveTo>
                  <a:lnTo>
                    <a:pt x="0" y="0"/>
                  </a:lnTo>
                </a:path>
              </a:pathLst>
            </a:custGeom>
            <a:noFill/>
            <a:ln w="19025" cap="flat" cmpd="sng">
              <a:solidFill>
                <a:srgbClr val="1482AA"/>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15"/>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1" name="Google Shape;71;p15"/>
          <p:cNvSpPr txBox="1">
            <a:spLocks noGrp="1"/>
          </p:cNvSpPr>
          <p:nvPr>
            <p:ph type="title"/>
          </p:nvPr>
        </p:nvSpPr>
        <p:spPr>
          <a:xfrm>
            <a:off x="1446022" y="1259281"/>
            <a:ext cx="6609600" cy="382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 sz="2400"/>
              <a:t>Department of Computer Science and Engineering</a:t>
            </a:r>
            <a:endParaRPr sz="2400"/>
          </a:p>
        </p:txBody>
      </p:sp>
      <p:sp>
        <p:nvSpPr>
          <p:cNvPr id="72" name="Google Shape;72;p15"/>
          <p:cNvSpPr txBox="1"/>
          <p:nvPr/>
        </p:nvSpPr>
        <p:spPr>
          <a:xfrm>
            <a:off x="0" y="1807539"/>
            <a:ext cx="9044400" cy="13410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3600"/>
              <a:buFont typeface="Arial"/>
              <a:buNone/>
            </a:pPr>
            <a:r>
              <a:rPr lang="en" sz="3600" b="1" i="0" u="none" strike="noStrike" cap="none">
                <a:solidFill>
                  <a:srgbClr val="0000FF"/>
                </a:solidFill>
                <a:latin typeface="Times New Roman"/>
                <a:ea typeface="Times New Roman"/>
                <a:cs typeface="Times New Roman"/>
                <a:sym typeface="Times New Roman"/>
              </a:rPr>
              <a:t> Detection and Classification of Fruit Diseases</a:t>
            </a:r>
            <a:endParaRPr sz="36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2195"/>
              </a:spcBef>
              <a:spcAft>
                <a:spcPts val="0"/>
              </a:spcAft>
              <a:buClr>
                <a:srgbClr val="000000"/>
              </a:buClr>
              <a:buSzPts val="3200"/>
              <a:buFont typeface="Arial"/>
              <a:buNone/>
            </a:pPr>
            <a:r>
              <a:rPr lang="en" sz="3200" b="0" i="0" u="none" strike="noStrike" cap="none">
                <a:solidFill>
                  <a:schemeClr val="dk1"/>
                </a:solidFill>
                <a:latin typeface="Times New Roman"/>
                <a:ea typeface="Times New Roman"/>
                <a:cs typeface="Times New Roman"/>
                <a:sym typeface="Times New Roman"/>
              </a:rPr>
              <a:t>                                </a:t>
            </a:r>
            <a:r>
              <a:rPr lang="en" sz="2000" b="1" i="0" u="none" strike="noStrike" cap="none">
                <a:solidFill>
                  <a:schemeClr val="dk1"/>
                </a:solidFill>
                <a:latin typeface="Times New Roman"/>
                <a:ea typeface="Times New Roman"/>
                <a:cs typeface="Times New Roman"/>
                <a:sym typeface="Times New Roman"/>
              </a:rPr>
              <a:t>Date: </a:t>
            </a:r>
            <a:r>
              <a:rPr lang="en" sz="2000" b="1">
                <a:solidFill>
                  <a:schemeClr val="dk1"/>
                </a:solidFill>
                <a:latin typeface="Times New Roman"/>
                <a:ea typeface="Times New Roman"/>
                <a:cs typeface="Times New Roman"/>
                <a:sym typeface="Times New Roman"/>
              </a:rPr>
              <a:t>17th</a:t>
            </a:r>
            <a:r>
              <a:rPr lang="en" sz="2000" b="1" i="0" u="none" strike="noStrike" cap="none">
                <a:solidFill>
                  <a:schemeClr val="dk1"/>
                </a:solidFill>
                <a:latin typeface="Times New Roman"/>
                <a:ea typeface="Times New Roman"/>
                <a:cs typeface="Times New Roman"/>
                <a:sym typeface="Times New Roman"/>
              </a:rPr>
              <a:t> </a:t>
            </a:r>
            <a:r>
              <a:rPr lang="en" sz="2000" b="1">
                <a:solidFill>
                  <a:schemeClr val="dk1"/>
                </a:solidFill>
                <a:latin typeface="Times New Roman"/>
                <a:ea typeface="Times New Roman"/>
                <a:cs typeface="Times New Roman"/>
                <a:sym typeface="Times New Roman"/>
              </a:rPr>
              <a:t>May</a:t>
            </a:r>
            <a:r>
              <a:rPr lang="en" sz="2000" b="1" i="0" u="none" strike="noStrike" cap="none">
                <a:solidFill>
                  <a:schemeClr val="dk1"/>
                </a:solidFill>
                <a:latin typeface="Times New Roman"/>
                <a:ea typeface="Times New Roman"/>
                <a:cs typeface="Times New Roman"/>
                <a:sym typeface="Times New Roman"/>
              </a:rPr>
              <a:t> 2021</a:t>
            </a:r>
            <a:endParaRPr sz="2000" b="0" i="0" u="none" strike="noStrike" cap="none">
              <a:solidFill>
                <a:schemeClr val="dk1"/>
              </a:solidFill>
              <a:latin typeface="Times New Roman"/>
              <a:ea typeface="Times New Roman"/>
              <a:cs typeface="Times New Roman"/>
              <a:sym typeface="Times New Roman"/>
            </a:endParaRPr>
          </a:p>
        </p:txBody>
      </p:sp>
      <p:sp>
        <p:nvSpPr>
          <p:cNvPr id="73" name="Google Shape;73;p15"/>
          <p:cNvSpPr txBox="1"/>
          <p:nvPr/>
        </p:nvSpPr>
        <p:spPr>
          <a:xfrm>
            <a:off x="277100" y="3314625"/>
            <a:ext cx="8261100" cy="1410900"/>
          </a:xfrm>
          <a:prstGeom prst="rect">
            <a:avLst/>
          </a:prstGeom>
          <a:noFill/>
          <a:ln>
            <a:noFill/>
          </a:ln>
        </p:spPr>
        <p:txBody>
          <a:bodyPr spcFirstLastPara="1" wrap="square" lIns="0" tIns="12700" rIns="0" bIns="0" anchor="t" anchorCtr="0">
            <a:spAutoFit/>
          </a:bodyPr>
          <a:lstStyle/>
          <a:p>
            <a:pPr marL="12700" marR="3012440" lvl="0" indent="0" algn="l" rtl="0">
              <a:lnSpc>
                <a:spcPct val="100000"/>
              </a:lnSpc>
              <a:spcBef>
                <a:spcPts val="0"/>
              </a:spcBef>
              <a:spcAft>
                <a:spcPts val="0"/>
              </a:spcAft>
              <a:buClr>
                <a:srgbClr val="000000"/>
              </a:buClr>
              <a:buSzPts val="1800"/>
              <a:buFont typeface="Arial"/>
              <a:buNone/>
            </a:pPr>
            <a:r>
              <a:rPr lang="en" sz="1800" b="1" i="0" u="none" strike="noStrike" cap="none">
                <a:solidFill>
                  <a:schemeClr val="dk1"/>
                </a:solidFill>
                <a:latin typeface="Times New Roman"/>
                <a:ea typeface="Times New Roman"/>
                <a:cs typeface="Times New Roman"/>
                <a:sym typeface="Times New Roman"/>
              </a:rPr>
              <a:t>Medaramatla Gayatri - 17WH1A0540</a:t>
            </a:r>
            <a:endParaRPr sz="1400" b="0" i="0" u="none" strike="noStrike" cap="none">
              <a:solidFill>
                <a:srgbClr val="000000"/>
              </a:solidFill>
              <a:latin typeface="Arial"/>
              <a:ea typeface="Arial"/>
              <a:cs typeface="Arial"/>
              <a:sym typeface="Arial"/>
            </a:endParaRPr>
          </a:p>
          <a:p>
            <a:pPr marL="12700" marR="3012440" lvl="0" indent="0" algn="l" rtl="0">
              <a:lnSpc>
                <a:spcPct val="100000"/>
              </a:lnSpc>
              <a:spcBef>
                <a:spcPts val="100"/>
              </a:spcBef>
              <a:spcAft>
                <a:spcPts val="0"/>
              </a:spcAft>
              <a:buClr>
                <a:srgbClr val="000000"/>
              </a:buClr>
              <a:buSzPts val="1800"/>
              <a:buFont typeface="Arial"/>
              <a:buNone/>
            </a:pPr>
            <a:r>
              <a:rPr lang="en" sz="1800" b="1" i="0" u="none" strike="noStrike" cap="none">
                <a:solidFill>
                  <a:schemeClr val="dk1"/>
                </a:solidFill>
                <a:latin typeface="Times New Roman"/>
                <a:ea typeface="Times New Roman"/>
                <a:cs typeface="Times New Roman"/>
                <a:sym typeface="Times New Roman"/>
              </a:rPr>
              <a:t>Uskoila Mounika         -  17WH1A0550</a:t>
            </a:r>
            <a:endParaRPr sz="18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rgbClr val="000000"/>
              </a:buClr>
              <a:buSzPts val="1800"/>
              <a:buFont typeface="Arial"/>
              <a:buNone/>
            </a:pPr>
            <a:r>
              <a:rPr lang="en" sz="1800" b="1" i="0" u="none" strike="noStrike" cap="none">
                <a:solidFill>
                  <a:schemeClr val="dk1"/>
                </a:solidFill>
                <a:latin typeface="Times New Roman"/>
                <a:ea typeface="Times New Roman"/>
                <a:cs typeface="Times New Roman"/>
                <a:sym typeface="Times New Roman"/>
              </a:rPr>
              <a:t>Sama Nischala             -  18WH5A0506</a:t>
            </a:r>
            <a:endParaRPr sz="180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rgbClr val="000000"/>
              </a:buClr>
              <a:buSzPts val="1800"/>
              <a:buFont typeface="Arial"/>
              <a:buNone/>
            </a:pPr>
            <a:r>
              <a:rPr lang="en" sz="1800">
                <a:solidFill>
                  <a:schemeClr val="dk1"/>
                </a:solidFill>
                <a:latin typeface="Times New Roman"/>
                <a:ea typeface="Times New Roman"/>
                <a:cs typeface="Times New Roman"/>
                <a:sym typeface="Times New Roman"/>
              </a:rPr>
              <a:t>                                                                                 </a:t>
            </a:r>
            <a:r>
              <a:rPr lang="en" sz="1800" b="1" i="0" u="none" strike="noStrike" cap="none">
                <a:solidFill>
                  <a:schemeClr val="dk1"/>
                </a:solidFill>
                <a:latin typeface="Times New Roman"/>
                <a:ea typeface="Times New Roman"/>
                <a:cs typeface="Times New Roman"/>
                <a:sym typeface="Times New Roman"/>
              </a:rPr>
              <a:t>Internal Guide : Ms. A Kranthi</a:t>
            </a:r>
            <a:endParaRPr sz="1800" b="1"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rgbClr val="000000"/>
              </a:buClr>
              <a:buSzPts val="1800"/>
              <a:buFont typeface="Arial"/>
              <a:buNone/>
            </a:pPr>
            <a:r>
              <a:rPr lang="en" sz="1800" b="1">
                <a:solidFill>
                  <a:schemeClr val="dk1"/>
                </a:solidFill>
                <a:latin typeface="Times New Roman"/>
                <a:ea typeface="Times New Roman"/>
                <a:cs typeface="Times New Roman"/>
                <a:sym typeface="Times New Roman"/>
              </a:rPr>
              <a:t>                                                                                 Designation      : Assistant Professor</a:t>
            </a:r>
            <a:r>
              <a:rPr lang="en" sz="1800" b="1" i="0" u="none" strike="noStrike" cap="none">
                <a:solidFill>
                  <a:schemeClr val="dk1"/>
                </a:solidFill>
                <a:latin typeface="Times New Roman"/>
                <a:ea typeface="Times New Roman"/>
                <a:cs typeface="Times New Roman"/>
                <a:sym typeface="Times New Roman"/>
              </a:rPr>
              <a:t> </a:t>
            </a:r>
            <a:r>
              <a:rPr lang="en" sz="1800" b="1">
                <a:solidFill>
                  <a:schemeClr val="dk1"/>
                </a:solidFill>
                <a:latin typeface="Times New Roman"/>
                <a:ea typeface="Times New Roman"/>
                <a:cs typeface="Times New Roman"/>
                <a:sym typeface="Times New Roman"/>
              </a:rPr>
              <a:t>                                                               </a:t>
            </a:r>
            <a:r>
              <a:rPr lang="en" sz="1800" b="1"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p:nvPr/>
        </p:nvSpPr>
        <p:spPr>
          <a:xfrm>
            <a:off x="6290112" y="3948067"/>
            <a:ext cx="0" cy="685800"/>
          </a:xfrm>
          <a:custGeom>
            <a:avLst/>
            <a:gdLst/>
            <a:ahLst/>
            <a:cxnLst/>
            <a:rect l="l" t="t" r="r" b="b"/>
            <a:pathLst>
              <a:path w="120000" h="914400" extrusionOk="0">
                <a:moveTo>
                  <a:pt x="0" y="914398"/>
                </a:moveTo>
                <a:lnTo>
                  <a:pt x="0" y="0"/>
                </a:lnTo>
              </a:path>
            </a:pathLst>
          </a:custGeom>
          <a:noFill/>
          <a:ln w="19025" cap="flat" cmpd="sng">
            <a:solidFill>
              <a:srgbClr val="1482AA"/>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 name="Google Shape;79;p16"/>
          <p:cNvSpPr/>
          <p:nvPr/>
        </p:nvSpPr>
        <p:spPr>
          <a:xfrm>
            <a:off x="8297558" y="607376"/>
            <a:ext cx="806700" cy="605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 name="Google Shape;80;p16"/>
          <p:cNvSpPr txBox="1"/>
          <p:nvPr/>
        </p:nvSpPr>
        <p:spPr>
          <a:xfrm>
            <a:off x="49365" y="723899"/>
            <a:ext cx="6880200" cy="5574600"/>
          </a:xfrm>
          <a:prstGeom prst="rect">
            <a:avLst/>
          </a:prstGeom>
          <a:noFill/>
          <a:ln>
            <a:noFill/>
          </a:ln>
        </p:spPr>
        <p:txBody>
          <a:bodyPr spcFirstLastPara="1" wrap="square" lIns="0" tIns="0" rIns="0" bIns="0" anchor="t" anchorCtr="0">
            <a:spAutoFit/>
          </a:bodyPr>
          <a:lstStyle/>
          <a:p>
            <a:pPr marL="0" marR="0" lvl="0" indent="0" algn="l" rtl="0">
              <a:lnSpc>
                <a:spcPct val="109166"/>
              </a:lnSpc>
              <a:spcBef>
                <a:spcPts val="0"/>
              </a:spcBef>
              <a:spcAft>
                <a:spcPts val="0"/>
              </a:spcAft>
              <a:buClr>
                <a:srgbClr val="000000"/>
              </a:buClr>
              <a:buSzPts val="3000"/>
              <a:buFont typeface="Arial"/>
              <a:buNone/>
            </a:pPr>
            <a:r>
              <a:rPr lang="en" sz="3000" b="1" i="0" u="none" strike="noStrike" cap="none">
                <a:solidFill>
                  <a:srgbClr val="BF0000"/>
                </a:solidFill>
                <a:latin typeface="Times New Roman"/>
                <a:ea typeface="Times New Roman"/>
                <a:cs typeface="Times New Roman"/>
                <a:sym typeface="Times New Roman"/>
              </a:rPr>
              <a:t>Why Should I Study this course?</a:t>
            </a:r>
            <a:endParaRPr sz="3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10"/>
              </a:spcBef>
              <a:spcAft>
                <a:spcPts val="0"/>
              </a:spcAft>
              <a:buClr>
                <a:srgbClr val="000000"/>
              </a:buClr>
              <a:buSzPts val="3500"/>
              <a:buFont typeface="Arial"/>
              <a:buNone/>
            </a:pPr>
            <a:endParaRPr sz="3500" b="0" i="0" u="none" strike="noStrike" cap="none">
              <a:solidFill>
                <a:schemeClr val="dk1"/>
              </a:solidFill>
              <a:latin typeface="Times New Roman"/>
              <a:ea typeface="Times New Roman"/>
              <a:cs typeface="Times New Roman"/>
              <a:sym typeface="Times New Roman"/>
            </a:endParaRPr>
          </a:p>
          <a:p>
            <a:pPr marL="160020" marR="0" lvl="0" indent="0" algn="l" rtl="0">
              <a:lnSpc>
                <a:spcPct val="100000"/>
              </a:lnSpc>
              <a:spcBef>
                <a:spcPts val="0"/>
              </a:spcBef>
              <a:spcAft>
                <a:spcPts val="0"/>
              </a:spcAft>
              <a:buClr>
                <a:srgbClr val="000000"/>
              </a:buClr>
              <a:buSzPts val="1950"/>
              <a:buFont typeface="Arial"/>
              <a:buNone/>
            </a:pPr>
            <a:r>
              <a:rPr lang="en" sz="1950" b="1" i="0" u="none" strike="noStrike" cap="none">
                <a:solidFill>
                  <a:schemeClr val="dk1"/>
                </a:solidFill>
                <a:latin typeface="Times New Roman"/>
                <a:ea typeface="Times New Roman"/>
                <a:cs typeface="Times New Roman"/>
                <a:sym typeface="Times New Roman"/>
              </a:rPr>
              <a:t>Examples</a:t>
            </a:r>
            <a:endParaRPr sz="195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2157095" marR="0" lvl="0" indent="0" algn="l" rtl="0">
              <a:lnSpc>
                <a:spcPct val="100000"/>
              </a:lnSpc>
              <a:spcBef>
                <a:spcPts val="1660"/>
              </a:spcBef>
              <a:spcAft>
                <a:spcPts val="0"/>
              </a:spcAft>
              <a:buClr>
                <a:srgbClr val="000000"/>
              </a:buClr>
              <a:buSzPts val="1500"/>
              <a:buFont typeface="Arial"/>
              <a:buNone/>
            </a:pPr>
            <a:r>
              <a:rPr lang="en" sz="1500" b="1" i="0" u="none" strike="noStrike" cap="none">
                <a:solidFill>
                  <a:srgbClr val="FFFFFF"/>
                </a:solidFill>
                <a:latin typeface="Times New Roman"/>
                <a:ea typeface="Times New Roman"/>
                <a:cs typeface="Times New Roman"/>
                <a:sym typeface="Times New Roman"/>
              </a:rPr>
              <a:t>BVRIT HYDERABAD College of Engineering for Women</a:t>
            </a:r>
            <a:endParaRPr sz="1500" b="0" i="0" u="none" strike="noStrike" cap="none">
              <a:solidFill>
                <a:schemeClr val="dk1"/>
              </a:solidFill>
              <a:latin typeface="Times New Roman"/>
              <a:ea typeface="Times New Roman"/>
              <a:cs typeface="Times New Roman"/>
              <a:sym typeface="Times New Roman"/>
            </a:endParaRPr>
          </a:p>
        </p:txBody>
      </p:sp>
      <p:sp>
        <p:nvSpPr>
          <p:cNvPr id="81" name="Google Shape;81;p16"/>
          <p:cNvSpPr/>
          <p:nvPr/>
        </p:nvSpPr>
        <p:spPr>
          <a:xfrm>
            <a:off x="-6349" y="0"/>
            <a:ext cx="9156600" cy="51435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 name="Google Shape;82;p16"/>
          <p:cNvSpPr txBox="1">
            <a:spLocks noGrp="1"/>
          </p:cNvSpPr>
          <p:nvPr>
            <p:ph type="title"/>
          </p:nvPr>
        </p:nvSpPr>
        <p:spPr>
          <a:xfrm>
            <a:off x="3189725" y="0"/>
            <a:ext cx="19176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 sz="4400" b="0">
                <a:latin typeface="Times New Roman"/>
                <a:ea typeface="Times New Roman"/>
                <a:cs typeface="Times New Roman"/>
                <a:sym typeface="Times New Roman"/>
              </a:rPr>
              <a:t>Abstract</a:t>
            </a:r>
            <a:endParaRPr sz="4400">
              <a:latin typeface="Times New Roman"/>
              <a:ea typeface="Times New Roman"/>
              <a:cs typeface="Times New Roman"/>
              <a:sym typeface="Times New Roman"/>
            </a:endParaRPr>
          </a:p>
        </p:txBody>
      </p:sp>
      <p:sp>
        <p:nvSpPr>
          <p:cNvPr id="83" name="Google Shape;83;p16"/>
          <p:cNvSpPr txBox="1"/>
          <p:nvPr/>
        </p:nvSpPr>
        <p:spPr>
          <a:xfrm>
            <a:off x="152400" y="832403"/>
            <a:ext cx="8839200" cy="3819900"/>
          </a:xfrm>
          <a:prstGeom prst="rect">
            <a:avLst/>
          </a:prstGeom>
          <a:noFill/>
          <a:ln>
            <a:noFill/>
          </a:ln>
        </p:spPr>
        <p:txBody>
          <a:bodyPr spcFirstLastPara="1" wrap="square" lIns="0" tIns="154925"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Times New Roman"/>
                <a:ea typeface="Times New Roman"/>
                <a:cs typeface="Times New Roman"/>
                <a:sym typeface="Times New Roman"/>
              </a:rPr>
              <a:t>Problem Statement:</a:t>
            </a:r>
            <a:endParaRPr sz="20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chemeClr val="dk1"/>
                </a:solidFill>
                <a:latin typeface="Times New Roman"/>
                <a:ea typeface="Times New Roman"/>
                <a:cs typeface="Times New Roman"/>
                <a:sym typeface="Times New Roman"/>
              </a:rPr>
              <a:t>This project aims at detection of fruit diseases at early stage since it will affect the agriculture field. The Disease is a major problem arising in an agriculture field. In plants most of the leaves and fruits are affected by diseases due to bacteria and virus.</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 sz="2000">
                <a:solidFill>
                  <a:schemeClr val="dk1"/>
                </a:solidFill>
                <a:latin typeface="Times New Roman"/>
                <a:ea typeface="Times New Roman"/>
                <a:cs typeface="Times New Roman"/>
                <a:sym typeface="Times New Roman"/>
              </a:rPr>
              <a:t> The fruit details and the identification of diseases from the feature extraction are stored in the database.The classification and segmentation of fruit images were performed using K-Means Algorithm and SVM technique. The various features of few fruits were initially extracted and segment the respective images. After comparison the various diseases are analysed  and the optimal disease for the image is identified and the disease name is displayed.</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p:nvPr/>
        </p:nvSpPr>
        <p:spPr>
          <a:xfrm>
            <a:off x="6290112" y="3948067"/>
            <a:ext cx="0" cy="685800"/>
          </a:xfrm>
          <a:custGeom>
            <a:avLst/>
            <a:gdLst/>
            <a:ahLst/>
            <a:cxnLst/>
            <a:rect l="l" t="t" r="r" b="b"/>
            <a:pathLst>
              <a:path w="120000" h="914400" extrusionOk="0">
                <a:moveTo>
                  <a:pt x="0" y="914398"/>
                </a:moveTo>
                <a:lnTo>
                  <a:pt x="0" y="0"/>
                </a:lnTo>
              </a:path>
            </a:pathLst>
          </a:custGeom>
          <a:noFill/>
          <a:ln w="19025" cap="flat" cmpd="sng">
            <a:solidFill>
              <a:srgbClr val="1482AA"/>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 name="Google Shape;89;p17"/>
          <p:cNvSpPr/>
          <p:nvPr/>
        </p:nvSpPr>
        <p:spPr>
          <a:xfrm>
            <a:off x="8297558" y="607376"/>
            <a:ext cx="806700" cy="605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 name="Google Shape;90;p17"/>
          <p:cNvSpPr txBox="1"/>
          <p:nvPr/>
        </p:nvSpPr>
        <p:spPr>
          <a:xfrm>
            <a:off x="49365" y="723899"/>
            <a:ext cx="6880200" cy="5574600"/>
          </a:xfrm>
          <a:prstGeom prst="rect">
            <a:avLst/>
          </a:prstGeom>
          <a:noFill/>
          <a:ln>
            <a:noFill/>
          </a:ln>
        </p:spPr>
        <p:txBody>
          <a:bodyPr spcFirstLastPara="1" wrap="square" lIns="0" tIns="0" rIns="0" bIns="0" anchor="t" anchorCtr="0">
            <a:spAutoFit/>
          </a:bodyPr>
          <a:lstStyle/>
          <a:p>
            <a:pPr marL="0" marR="0" lvl="0" indent="0" algn="l" rtl="0">
              <a:lnSpc>
                <a:spcPct val="109166"/>
              </a:lnSpc>
              <a:spcBef>
                <a:spcPts val="0"/>
              </a:spcBef>
              <a:spcAft>
                <a:spcPts val="0"/>
              </a:spcAft>
              <a:buClr>
                <a:srgbClr val="000000"/>
              </a:buClr>
              <a:buSzPts val="3000"/>
              <a:buFont typeface="Arial"/>
              <a:buNone/>
            </a:pPr>
            <a:r>
              <a:rPr lang="en" sz="3000" b="1" i="0" u="none" strike="noStrike" cap="none">
                <a:solidFill>
                  <a:srgbClr val="BF0000"/>
                </a:solidFill>
                <a:latin typeface="Times New Roman"/>
                <a:ea typeface="Times New Roman"/>
                <a:cs typeface="Times New Roman"/>
                <a:sym typeface="Times New Roman"/>
              </a:rPr>
              <a:t>Why Should I Study this course?</a:t>
            </a:r>
            <a:endParaRPr sz="3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10"/>
              </a:spcBef>
              <a:spcAft>
                <a:spcPts val="0"/>
              </a:spcAft>
              <a:buClr>
                <a:srgbClr val="000000"/>
              </a:buClr>
              <a:buSzPts val="3500"/>
              <a:buFont typeface="Arial"/>
              <a:buNone/>
            </a:pPr>
            <a:endParaRPr sz="3500" b="0" i="0" u="none" strike="noStrike" cap="none">
              <a:solidFill>
                <a:schemeClr val="dk1"/>
              </a:solidFill>
              <a:latin typeface="Times New Roman"/>
              <a:ea typeface="Times New Roman"/>
              <a:cs typeface="Times New Roman"/>
              <a:sym typeface="Times New Roman"/>
            </a:endParaRPr>
          </a:p>
          <a:p>
            <a:pPr marL="160020" marR="0" lvl="0" indent="0" algn="l" rtl="0">
              <a:lnSpc>
                <a:spcPct val="100000"/>
              </a:lnSpc>
              <a:spcBef>
                <a:spcPts val="0"/>
              </a:spcBef>
              <a:spcAft>
                <a:spcPts val="0"/>
              </a:spcAft>
              <a:buClr>
                <a:srgbClr val="000000"/>
              </a:buClr>
              <a:buSzPts val="1950"/>
              <a:buFont typeface="Arial"/>
              <a:buNone/>
            </a:pPr>
            <a:r>
              <a:rPr lang="en" sz="1950" b="1" i="0" u="none" strike="noStrike" cap="none">
                <a:solidFill>
                  <a:schemeClr val="dk1"/>
                </a:solidFill>
                <a:latin typeface="Times New Roman"/>
                <a:ea typeface="Times New Roman"/>
                <a:cs typeface="Times New Roman"/>
                <a:sym typeface="Times New Roman"/>
              </a:rPr>
              <a:t>Examples</a:t>
            </a:r>
            <a:endParaRPr sz="195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2157095" marR="0" lvl="0" indent="0" algn="l" rtl="0">
              <a:lnSpc>
                <a:spcPct val="100000"/>
              </a:lnSpc>
              <a:spcBef>
                <a:spcPts val="1660"/>
              </a:spcBef>
              <a:spcAft>
                <a:spcPts val="0"/>
              </a:spcAft>
              <a:buClr>
                <a:srgbClr val="000000"/>
              </a:buClr>
              <a:buSzPts val="1500"/>
              <a:buFont typeface="Arial"/>
              <a:buNone/>
            </a:pPr>
            <a:r>
              <a:rPr lang="en" sz="1500" b="1" i="0" u="none" strike="noStrike" cap="none">
                <a:solidFill>
                  <a:srgbClr val="FFFFFF"/>
                </a:solidFill>
                <a:latin typeface="Times New Roman"/>
                <a:ea typeface="Times New Roman"/>
                <a:cs typeface="Times New Roman"/>
                <a:sym typeface="Times New Roman"/>
              </a:rPr>
              <a:t>BVRIT HYDERABAD College of Engineering for Women</a:t>
            </a:r>
            <a:endParaRPr sz="1500" b="0" i="0" u="none" strike="noStrike" cap="none">
              <a:solidFill>
                <a:schemeClr val="dk1"/>
              </a:solidFill>
              <a:latin typeface="Times New Roman"/>
              <a:ea typeface="Times New Roman"/>
              <a:cs typeface="Times New Roman"/>
              <a:sym typeface="Times New Roman"/>
            </a:endParaRPr>
          </a:p>
        </p:txBody>
      </p:sp>
      <p:sp>
        <p:nvSpPr>
          <p:cNvPr id="91" name="Google Shape;91;p17"/>
          <p:cNvSpPr/>
          <p:nvPr/>
        </p:nvSpPr>
        <p:spPr>
          <a:xfrm>
            <a:off x="69859" y="63449"/>
            <a:ext cx="9156600" cy="51435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2" name="Google Shape;92;p17"/>
          <p:cNvSpPr txBox="1">
            <a:spLocks noGrp="1"/>
          </p:cNvSpPr>
          <p:nvPr>
            <p:ph type="title"/>
          </p:nvPr>
        </p:nvSpPr>
        <p:spPr>
          <a:xfrm>
            <a:off x="3721635" y="88137"/>
            <a:ext cx="17004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 sz="4400" b="0">
                <a:latin typeface="Times New Roman"/>
                <a:ea typeface="Times New Roman"/>
                <a:cs typeface="Times New Roman"/>
                <a:sym typeface="Times New Roman"/>
              </a:rPr>
              <a:t>Dataset</a:t>
            </a:r>
            <a:endParaRPr sz="4400">
              <a:latin typeface="Times New Roman"/>
              <a:ea typeface="Times New Roman"/>
              <a:cs typeface="Times New Roman"/>
              <a:sym typeface="Times New Roman"/>
            </a:endParaRPr>
          </a:p>
        </p:txBody>
      </p:sp>
      <p:sp>
        <p:nvSpPr>
          <p:cNvPr id="93" name="Google Shape;93;p17"/>
          <p:cNvSpPr/>
          <p:nvPr/>
        </p:nvSpPr>
        <p:spPr>
          <a:xfrm>
            <a:off x="386449" y="2125645"/>
            <a:ext cx="8462010" cy="2400300"/>
          </a:xfrm>
          <a:custGeom>
            <a:avLst/>
            <a:gdLst/>
            <a:ahLst/>
            <a:cxnLst/>
            <a:rect l="l" t="t" r="r" b="b"/>
            <a:pathLst>
              <a:path w="8462010" h="3200400" extrusionOk="0">
                <a:moveTo>
                  <a:pt x="0" y="0"/>
                </a:moveTo>
                <a:lnTo>
                  <a:pt x="8461982" y="0"/>
                </a:lnTo>
              </a:path>
              <a:path w="8462010" h="3200400" extrusionOk="0">
                <a:moveTo>
                  <a:pt x="0" y="400049"/>
                </a:moveTo>
                <a:lnTo>
                  <a:pt x="8461982" y="400049"/>
                </a:lnTo>
              </a:path>
              <a:path w="8462010" h="3200400" extrusionOk="0">
                <a:moveTo>
                  <a:pt x="0" y="800098"/>
                </a:moveTo>
                <a:lnTo>
                  <a:pt x="8461982" y="800098"/>
                </a:lnTo>
              </a:path>
              <a:path w="8462010" h="3200400" extrusionOk="0">
                <a:moveTo>
                  <a:pt x="0" y="1200147"/>
                </a:moveTo>
                <a:lnTo>
                  <a:pt x="8461982" y="1200147"/>
                </a:lnTo>
              </a:path>
              <a:path w="8462010" h="3200400" extrusionOk="0">
                <a:moveTo>
                  <a:pt x="0" y="1600196"/>
                </a:moveTo>
                <a:lnTo>
                  <a:pt x="8461982" y="1600196"/>
                </a:lnTo>
              </a:path>
              <a:path w="8462010" h="3200400" extrusionOk="0">
                <a:moveTo>
                  <a:pt x="0" y="2000245"/>
                </a:moveTo>
                <a:lnTo>
                  <a:pt x="8461982" y="2000245"/>
                </a:lnTo>
              </a:path>
              <a:path w="8462010" h="3200400" extrusionOk="0">
                <a:moveTo>
                  <a:pt x="0" y="2400295"/>
                </a:moveTo>
                <a:lnTo>
                  <a:pt x="8461982" y="2400295"/>
                </a:lnTo>
              </a:path>
              <a:path w="8462010" h="3200400" extrusionOk="0">
                <a:moveTo>
                  <a:pt x="0" y="2800344"/>
                </a:moveTo>
                <a:lnTo>
                  <a:pt x="8461982" y="2800344"/>
                </a:lnTo>
              </a:path>
              <a:path w="8462010" h="3200400" extrusionOk="0">
                <a:moveTo>
                  <a:pt x="0" y="3200393"/>
                </a:moveTo>
                <a:lnTo>
                  <a:pt x="8461982" y="3200393"/>
                </a:lnTo>
              </a:path>
            </a:pathLst>
          </a:custGeom>
          <a:noFill/>
          <a:ln w="10550" cap="flat" cmpd="sng">
            <a:solidFill>
              <a:srgbClr val="DDDDDD"/>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 name="Google Shape;94;p17"/>
          <p:cNvSpPr txBox="1"/>
          <p:nvPr/>
        </p:nvSpPr>
        <p:spPr>
          <a:xfrm>
            <a:off x="291900" y="562800"/>
            <a:ext cx="8651100" cy="4342199"/>
          </a:xfrm>
          <a:prstGeom prst="rect">
            <a:avLst/>
          </a:prstGeom>
          <a:noFill/>
          <a:ln>
            <a:noFill/>
          </a:ln>
        </p:spPr>
        <p:txBody>
          <a:bodyPr spcFirstLastPara="1" wrap="square" lIns="0" tIns="1549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 sz="1800" b="1" i="0" u="none" strike="noStrike" cap="none" dirty="0">
                <a:solidFill>
                  <a:schemeClr val="dk1"/>
                </a:solidFill>
                <a:latin typeface="Lato"/>
                <a:ea typeface="Lato"/>
                <a:cs typeface="Lato"/>
                <a:sym typeface="Lato"/>
              </a:rPr>
              <a:t>Dataset Description:</a:t>
            </a:r>
            <a:endParaRPr sz="1800" b="1" i="0" u="none" strike="noStrike" cap="none" dirty="0">
              <a:solidFill>
                <a:schemeClr val="dk1"/>
              </a:solidFill>
              <a:latin typeface="Lato"/>
              <a:ea typeface="Lato"/>
              <a:cs typeface="Lato"/>
              <a:sym typeface="Lato"/>
            </a:endParaRPr>
          </a:p>
          <a:p>
            <a:pPr marL="298450" marR="0" lvl="0" indent="-266700" algn="l" rtl="0">
              <a:lnSpc>
                <a:spcPct val="100000"/>
              </a:lnSpc>
              <a:spcBef>
                <a:spcPts val="1220"/>
              </a:spcBef>
              <a:spcAft>
                <a:spcPts val="0"/>
              </a:spcAft>
              <a:buClr>
                <a:schemeClr val="dk1"/>
              </a:buClr>
              <a:buSzPts val="1700"/>
              <a:buFont typeface="Arial"/>
              <a:buChar char="•"/>
            </a:pPr>
            <a:r>
              <a:rPr lang="en" sz="1700" b="0" i="0" u="none" strike="noStrike" cap="none" dirty="0">
                <a:solidFill>
                  <a:schemeClr val="dk1"/>
                </a:solidFill>
                <a:latin typeface="Times New Roman"/>
                <a:ea typeface="Times New Roman"/>
                <a:cs typeface="Times New Roman"/>
                <a:sym typeface="Times New Roman"/>
              </a:rPr>
              <a:t>A public dataset from Kaggle and Mendeley on the Fruit Disease Detection Challenge is taken. The total size of the dataset is </a:t>
            </a:r>
            <a:r>
              <a:rPr lang="en" sz="1700" dirty="0">
                <a:solidFill>
                  <a:schemeClr val="dk1"/>
                </a:solidFill>
                <a:latin typeface="Times New Roman"/>
                <a:ea typeface="Times New Roman"/>
                <a:cs typeface="Times New Roman"/>
                <a:sym typeface="Times New Roman"/>
              </a:rPr>
              <a:t>5G</a:t>
            </a:r>
            <a:r>
              <a:rPr lang="en" sz="1700" b="0" i="0" u="none" strike="noStrike" cap="none" dirty="0">
                <a:solidFill>
                  <a:schemeClr val="dk1"/>
                </a:solidFill>
                <a:latin typeface="Times New Roman"/>
                <a:ea typeface="Times New Roman"/>
                <a:cs typeface="Times New Roman"/>
                <a:sym typeface="Times New Roman"/>
              </a:rPr>
              <a:t>b.</a:t>
            </a:r>
            <a:endParaRPr sz="1700" b="0" i="0" u="none" strike="noStrike" cap="none" dirty="0">
              <a:solidFill>
                <a:schemeClr val="dk1"/>
              </a:solidFill>
              <a:latin typeface="Times New Roman"/>
              <a:ea typeface="Times New Roman"/>
              <a:cs typeface="Times New Roman"/>
              <a:sym typeface="Times New Roman"/>
            </a:endParaRPr>
          </a:p>
          <a:p>
            <a:pPr marL="298450" marR="0" lvl="0" indent="-266700" algn="l" rtl="0">
              <a:lnSpc>
                <a:spcPct val="100000"/>
              </a:lnSpc>
              <a:spcBef>
                <a:spcPts val="1220"/>
              </a:spcBef>
              <a:spcAft>
                <a:spcPts val="0"/>
              </a:spcAft>
              <a:buClr>
                <a:schemeClr val="dk1"/>
              </a:buClr>
              <a:buSzPts val="1700"/>
              <a:buFont typeface="Arial"/>
              <a:buChar char="•"/>
            </a:pPr>
            <a:r>
              <a:rPr lang="en" sz="1700" b="0" i="0" u="none" strike="noStrike" cap="none" dirty="0">
                <a:solidFill>
                  <a:schemeClr val="dk1"/>
                </a:solidFill>
                <a:latin typeface="Times New Roman"/>
                <a:ea typeface="Times New Roman"/>
                <a:cs typeface="Times New Roman"/>
                <a:sym typeface="Times New Roman"/>
              </a:rPr>
              <a:t>The dataset has the images of fruits and the leaves with the features of </a:t>
            </a:r>
            <a:endParaRPr sz="1700" b="0" i="0" u="none" strike="noStrike" cap="none" dirty="0">
              <a:solidFill>
                <a:schemeClr val="dk1"/>
              </a:solidFill>
              <a:latin typeface="Times New Roman"/>
              <a:ea typeface="Times New Roman"/>
              <a:cs typeface="Times New Roman"/>
              <a:sym typeface="Times New Roman"/>
            </a:endParaRPr>
          </a:p>
          <a:p>
            <a:pPr marL="457200" marR="0" lvl="0" indent="-336550" algn="l" rtl="0">
              <a:lnSpc>
                <a:spcPct val="100000"/>
              </a:lnSpc>
              <a:spcBef>
                <a:spcPts val="0"/>
              </a:spcBef>
              <a:spcAft>
                <a:spcPts val="0"/>
              </a:spcAft>
              <a:buClr>
                <a:schemeClr val="dk1"/>
              </a:buClr>
              <a:buSzPts val="1700"/>
              <a:buFont typeface="Times New Roman"/>
              <a:buChar char="❏"/>
            </a:pPr>
            <a:r>
              <a:rPr lang="en" sz="1700" b="0" i="0" u="none" strike="noStrike" cap="none" dirty="0">
                <a:solidFill>
                  <a:schemeClr val="dk1"/>
                </a:solidFill>
                <a:latin typeface="Times New Roman"/>
                <a:ea typeface="Times New Roman"/>
                <a:cs typeface="Times New Roman"/>
                <a:sym typeface="Times New Roman"/>
              </a:rPr>
              <a:t> blackspot. </a:t>
            </a:r>
            <a:endParaRPr sz="1700" b="0" i="0" u="none" strike="noStrike" cap="none" dirty="0">
              <a:solidFill>
                <a:schemeClr val="dk1"/>
              </a:solidFill>
              <a:latin typeface="Times New Roman"/>
              <a:ea typeface="Times New Roman"/>
              <a:cs typeface="Times New Roman"/>
              <a:sym typeface="Times New Roman"/>
            </a:endParaRPr>
          </a:p>
          <a:p>
            <a:pPr marL="457200" marR="0" lvl="0" indent="-336550" algn="l" rtl="0">
              <a:lnSpc>
                <a:spcPct val="100000"/>
              </a:lnSpc>
              <a:spcBef>
                <a:spcPts val="0"/>
              </a:spcBef>
              <a:spcAft>
                <a:spcPts val="0"/>
              </a:spcAft>
              <a:buClr>
                <a:schemeClr val="dk1"/>
              </a:buClr>
              <a:buSzPts val="1700"/>
              <a:buFont typeface="Times New Roman"/>
              <a:buChar char="❏"/>
            </a:pPr>
            <a:r>
              <a:rPr lang="en" sz="1700" b="0" i="0" u="none" strike="noStrike" cap="none" dirty="0">
                <a:solidFill>
                  <a:schemeClr val="dk1"/>
                </a:solidFill>
                <a:latin typeface="Times New Roman"/>
                <a:ea typeface="Times New Roman"/>
                <a:cs typeface="Times New Roman"/>
                <a:sym typeface="Times New Roman"/>
              </a:rPr>
              <a:t>Canker</a:t>
            </a:r>
            <a:endParaRPr sz="1700" b="0" i="0" u="none" strike="noStrike" cap="none" dirty="0">
              <a:solidFill>
                <a:schemeClr val="dk1"/>
              </a:solidFill>
              <a:latin typeface="Times New Roman"/>
              <a:ea typeface="Times New Roman"/>
              <a:cs typeface="Times New Roman"/>
              <a:sym typeface="Times New Roman"/>
            </a:endParaRPr>
          </a:p>
          <a:p>
            <a:pPr marL="457200" marR="0" lvl="0" indent="-336550" algn="l" rtl="0">
              <a:lnSpc>
                <a:spcPct val="100000"/>
              </a:lnSpc>
              <a:spcBef>
                <a:spcPts val="0"/>
              </a:spcBef>
              <a:spcAft>
                <a:spcPts val="0"/>
              </a:spcAft>
              <a:buClr>
                <a:schemeClr val="dk1"/>
              </a:buClr>
              <a:buSzPts val="1700"/>
              <a:buFont typeface="Times New Roman"/>
              <a:buChar char="❏"/>
            </a:pPr>
            <a:r>
              <a:rPr lang="en" sz="1700" b="0" i="0" u="none" strike="noStrike" cap="none" dirty="0">
                <a:solidFill>
                  <a:schemeClr val="dk1"/>
                </a:solidFill>
                <a:latin typeface="Times New Roman"/>
                <a:ea typeface="Times New Roman"/>
                <a:cs typeface="Times New Roman"/>
                <a:sym typeface="Times New Roman"/>
              </a:rPr>
              <a:t>Greening</a:t>
            </a:r>
            <a:endParaRPr sz="1700" b="0" i="0" u="none" strike="noStrike" cap="none" dirty="0">
              <a:solidFill>
                <a:schemeClr val="dk1"/>
              </a:solidFill>
              <a:latin typeface="Times New Roman"/>
              <a:ea typeface="Times New Roman"/>
              <a:cs typeface="Times New Roman"/>
              <a:sym typeface="Times New Roman"/>
            </a:endParaRPr>
          </a:p>
          <a:p>
            <a:pPr marL="457200" marR="0" lvl="0" indent="-336550" algn="l" rtl="0">
              <a:lnSpc>
                <a:spcPct val="100000"/>
              </a:lnSpc>
              <a:spcBef>
                <a:spcPts val="0"/>
              </a:spcBef>
              <a:spcAft>
                <a:spcPts val="0"/>
              </a:spcAft>
              <a:buClr>
                <a:schemeClr val="dk1"/>
              </a:buClr>
              <a:buSzPts val="1700"/>
              <a:buFont typeface="Times New Roman"/>
              <a:buChar char="❏"/>
            </a:pPr>
            <a:r>
              <a:rPr lang="en" sz="1700" b="0" i="0" u="none" strike="noStrike" cap="none" dirty="0">
                <a:solidFill>
                  <a:schemeClr val="dk1"/>
                </a:solidFill>
                <a:latin typeface="Times New Roman"/>
                <a:ea typeface="Times New Roman"/>
                <a:cs typeface="Times New Roman"/>
                <a:sym typeface="Times New Roman"/>
              </a:rPr>
              <a:t>Healthy</a:t>
            </a:r>
            <a:endParaRPr b="0" i="0" u="none" strike="noStrike" cap="none" dirty="0">
              <a:solidFill>
                <a:schemeClr val="dk1"/>
              </a:solidFill>
              <a:latin typeface="Times New Roman"/>
              <a:ea typeface="Times New Roman"/>
              <a:cs typeface="Times New Roman"/>
              <a:sym typeface="Times New Roman"/>
            </a:endParaRPr>
          </a:p>
          <a:p>
            <a:pPr marL="457200" marR="0" lvl="0" indent="-336550" algn="l" rtl="0">
              <a:lnSpc>
                <a:spcPct val="100000"/>
              </a:lnSpc>
              <a:spcBef>
                <a:spcPts val="0"/>
              </a:spcBef>
              <a:spcAft>
                <a:spcPts val="0"/>
              </a:spcAft>
              <a:buClr>
                <a:schemeClr val="dk1"/>
              </a:buClr>
              <a:buSzPts val="1700"/>
              <a:buFont typeface="Times New Roman"/>
              <a:buChar char="❏"/>
            </a:pPr>
            <a:r>
              <a:rPr lang="en" sz="1700" b="0" i="0" u="none" strike="noStrike" cap="none" dirty="0">
                <a:solidFill>
                  <a:schemeClr val="dk1"/>
                </a:solidFill>
                <a:latin typeface="Times New Roman"/>
                <a:ea typeface="Times New Roman"/>
                <a:cs typeface="Times New Roman"/>
                <a:sym typeface="Times New Roman"/>
              </a:rPr>
              <a:t>Scab</a:t>
            </a:r>
            <a:endParaRPr sz="1700" b="0" i="0" u="none" strike="noStrike" cap="none" dirty="0">
              <a:solidFill>
                <a:schemeClr val="dk1"/>
              </a:solidFill>
              <a:latin typeface="Times New Roman"/>
              <a:ea typeface="Times New Roman"/>
              <a:cs typeface="Times New Roman"/>
              <a:sym typeface="Times New Roman"/>
            </a:endParaRPr>
          </a:p>
          <a:p>
            <a:pPr marL="298450" marR="0" lvl="0" indent="-266700" algn="l" rtl="0">
              <a:lnSpc>
                <a:spcPct val="100000"/>
              </a:lnSpc>
              <a:spcBef>
                <a:spcPts val="1220"/>
              </a:spcBef>
              <a:spcAft>
                <a:spcPts val="0"/>
              </a:spcAft>
              <a:buClr>
                <a:schemeClr val="dk1"/>
              </a:buClr>
              <a:buSzPts val="1700"/>
              <a:buFont typeface="Arial"/>
              <a:buChar char="•"/>
            </a:pPr>
            <a:r>
              <a:rPr lang="en" sz="1700" b="0" i="0" u="none" strike="noStrike" cap="none" dirty="0">
                <a:solidFill>
                  <a:schemeClr val="dk1"/>
                </a:solidFill>
                <a:latin typeface="Times New Roman"/>
                <a:ea typeface="Times New Roman"/>
                <a:cs typeface="Times New Roman"/>
                <a:sym typeface="Times New Roman"/>
              </a:rPr>
              <a:t>The dataset contains</a:t>
            </a:r>
            <a:r>
              <a:rPr lang="en" sz="1700" dirty="0">
                <a:solidFill>
                  <a:schemeClr val="dk1"/>
                </a:solidFill>
                <a:latin typeface="Times New Roman"/>
                <a:ea typeface="Times New Roman"/>
                <a:cs typeface="Times New Roman"/>
                <a:sym typeface="Times New Roman"/>
              </a:rPr>
              <a:t> approximately 2000</a:t>
            </a:r>
            <a:r>
              <a:rPr lang="en" sz="1700" b="0" i="0" u="none" strike="noStrike" cap="none" dirty="0">
                <a:solidFill>
                  <a:schemeClr val="dk1"/>
                </a:solidFill>
                <a:latin typeface="Times New Roman"/>
                <a:ea typeface="Times New Roman"/>
                <a:cs typeface="Times New Roman"/>
                <a:sym typeface="Times New Roman"/>
              </a:rPr>
              <a:t> images</a:t>
            </a:r>
            <a:endParaRPr sz="1100" dirty="0"/>
          </a:p>
          <a:p>
            <a:pPr marL="298450" marR="0" lvl="0" indent="-266700" algn="l" rtl="0">
              <a:lnSpc>
                <a:spcPct val="100000"/>
              </a:lnSpc>
              <a:spcBef>
                <a:spcPts val="1220"/>
              </a:spcBef>
              <a:spcAft>
                <a:spcPts val="0"/>
              </a:spcAft>
              <a:buClr>
                <a:schemeClr val="dk1"/>
              </a:buClr>
              <a:buSzPts val="1700"/>
              <a:buFont typeface="Times New Roman"/>
              <a:buChar char="•"/>
            </a:pPr>
            <a:r>
              <a:rPr lang="en" sz="1700" b="0" i="0" u="none" strike="noStrike" cap="none" dirty="0">
                <a:solidFill>
                  <a:schemeClr val="dk1"/>
                </a:solidFill>
                <a:latin typeface="Times New Roman"/>
                <a:ea typeface="Times New Roman"/>
                <a:cs typeface="Times New Roman"/>
                <a:sym typeface="Times New Roman"/>
              </a:rPr>
              <a:t>For prediction apply the K-Means Algorithm and SVM models on the dataset by splitting the datasets in to 70 to 80% of training with these models and 30 to 20% of testing for predicting</a:t>
            </a:r>
            <a:endParaRPr sz="1700" b="0" i="0" u="none" strike="noStrike" cap="none" dirty="0">
              <a:solidFill>
                <a:schemeClr val="dk1"/>
              </a:solidFill>
              <a:latin typeface="Times New Roman"/>
              <a:ea typeface="Times New Roman"/>
              <a:cs typeface="Times New Roman"/>
              <a:sym typeface="Times New Roman"/>
            </a:endParaRPr>
          </a:p>
          <a:p>
            <a:pPr marL="298450" marR="0" lvl="0" indent="-158750" algn="l" rtl="0">
              <a:lnSpc>
                <a:spcPct val="100000"/>
              </a:lnSpc>
              <a:spcBef>
                <a:spcPts val="1220"/>
              </a:spcBef>
              <a:spcAft>
                <a:spcPts val="0"/>
              </a:spcAft>
              <a:buClr>
                <a:schemeClr val="dk1"/>
              </a:buClr>
              <a:buSzPts val="2000"/>
              <a:buFont typeface="Arial"/>
              <a:buNone/>
            </a:pPr>
            <a:endParaRPr sz="17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p:nvPr/>
        </p:nvSpPr>
        <p:spPr>
          <a:xfrm>
            <a:off x="6290112" y="3948067"/>
            <a:ext cx="0" cy="685800"/>
          </a:xfrm>
          <a:custGeom>
            <a:avLst/>
            <a:gdLst/>
            <a:ahLst/>
            <a:cxnLst/>
            <a:rect l="l" t="t" r="r" b="b"/>
            <a:pathLst>
              <a:path w="120000" h="914400" extrusionOk="0">
                <a:moveTo>
                  <a:pt x="0" y="914398"/>
                </a:moveTo>
                <a:lnTo>
                  <a:pt x="0" y="0"/>
                </a:lnTo>
              </a:path>
            </a:pathLst>
          </a:custGeom>
          <a:noFill/>
          <a:ln w="19025" cap="flat" cmpd="sng">
            <a:solidFill>
              <a:srgbClr val="1482AA"/>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 name="Google Shape;100;p18"/>
          <p:cNvSpPr/>
          <p:nvPr/>
        </p:nvSpPr>
        <p:spPr>
          <a:xfrm>
            <a:off x="8297558" y="607376"/>
            <a:ext cx="806700" cy="605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 name="Google Shape;101;p18"/>
          <p:cNvSpPr txBox="1"/>
          <p:nvPr/>
        </p:nvSpPr>
        <p:spPr>
          <a:xfrm>
            <a:off x="49365" y="723899"/>
            <a:ext cx="6880200" cy="5574600"/>
          </a:xfrm>
          <a:prstGeom prst="rect">
            <a:avLst/>
          </a:prstGeom>
          <a:noFill/>
          <a:ln>
            <a:noFill/>
          </a:ln>
        </p:spPr>
        <p:txBody>
          <a:bodyPr spcFirstLastPara="1" wrap="square" lIns="0" tIns="0" rIns="0" bIns="0" anchor="t" anchorCtr="0">
            <a:spAutoFit/>
          </a:bodyPr>
          <a:lstStyle/>
          <a:p>
            <a:pPr marL="0" marR="0" lvl="0" indent="0" algn="l" rtl="0">
              <a:lnSpc>
                <a:spcPct val="109166"/>
              </a:lnSpc>
              <a:spcBef>
                <a:spcPts val="0"/>
              </a:spcBef>
              <a:spcAft>
                <a:spcPts val="0"/>
              </a:spcAft>
              <a:buClr>
                <a:srgbClr val="000000"/>
              </a:buClr>
              <a:buSzPts val="3000"/>
              <a:buFont typeface="Arial"/>
              <a:buNone/>
            </a:pPr>
            <a:r>
              <a:rPr lang="en" sz="3000" b="1" i="0" u="none" strike="noStrike" cap="none">
                <a:solidFill>
                  <a:srgbClr val="BF0000"/>
                </a:solidFill>
                <a:latin typeface="Times New Roman"/>
                <a:ea typeface="Times New Roman"/>
                <a:cs typeface="Times New Roman"/>
                <a:sym typeface="Times New Roman"/>
              </a:rPr>
              <a:t>Why Should I Study this course?</a:t>
            </a:r>
            <a:endParaRPr sz="3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10"/>
              </a:spcBef>
              <a:spcAft>
                <a:spcPts val="0"/>
              </a:spcAft>
              <a:buClr>
                <a:srgbClr val="000000"/>
              </a:buClr>
              <a:buSzPts val="3500"/>
              <a:buFont typeface="Arial"/>
              <a:buNone/>
            </a:pPr>
            <a:endParaRPr sz="3500" b="0" i="0" u="none" strike="noStrike" cap="none">
              <a:solidFill>
                <a:schemeClr val="dk1"/>
              </a:solidFill>
              <a:latin typeface="Times New Roman"/>
              <a:ea typeface="Times New Roman"/>
              <a:cs typeface="Times New Roman"/>
              <a:sym typeface="Times New Roman"/>
            </a:endParaRPr>
          </a:p>
          <a:p>
            <a:pPr marL="160020" marR="0" lvl="0" indent="0" algn="l" rtl="0">
              <a:lnSpc>
                <a:spcPct val="100000"/>
              </a:lnSpc>
              <a:spcBef>
                <a:spcPts val="0"/>
              </a:spcBef>
              <a:spcAft>
                <a:spcPts val="0"/>
              </a:spcAft>
              <a:buClr>
                <a:srgbClr val="000000"/>
              </a:buClr>
              <a:buSzPts val="1950"/>
              <a:buFont typeface="Arial"/>
              <a:buNone/>
            </a:pPr>
            <a:r>
              <a:rPr lang="en" sz="1950" b="1" i="0" u="none" strike="noStrike" cap="none">
                <a:solidFill>
                  <a:schemeClr val="dk1"/>
                </a:solidFill>
                <a:latin typeface="Times New Roman"/>
                <a:ea typeface="Times New Roman"/>
                <a:cs typeface="Times New Roman"/>
                <a:sym typeface="Times New Roman"/>
              </a:rPr>
              <a:t>Examples</a:t>
            </a:r>
            <a:endParaRPr sz="195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2157095" marR="0" lvl="0" indent="0" algn="l" rtl="0">
              <a:lnSpc>
                <a:spcPct val="100000"/>
              </a:lnSpc>
              <a:spcBef>
                <a:spcPts val="1660"/>
              </a:spcBef>
              <a:spcAft>
                <a:spcPts val="0"/>
              </a:spcAft>
              <a:buClr>
                <a:srgbClr val="000000"/>
              </a:buClr>
              <a:buSzPts val="1500"/>
              <a:buFont typeface="Arial"/>
              <a:buNone/>
            </a:pPr>
            <a:r>
              <a:rPr lang="en" sz="1500" b="1" i="0" u="none" strike="noStrike" cap="none">
                <a:solidFill>
                  <a:srgbClr val="FFFFFF"/>
                </a:solidFill>
                <a:latin typeface="Times New Roman"/>
                <a:ea typeface="Times New Roman"/>
                <a:cs typeface="Times New Roman"/>
                <a:sym typeface="Times New Roman"/>
              </a:rPr>
              <a:t>BVRIT HYDERABAD College of Engineering for Women</a:t>
            </a:r>
            <a:endParaRPr sz="1500" b="0" i="0" u="none" strike="noStrike" cap="none">
              <a:solidFill>
                <a:schemeClr val="dk1"/>
              </a:solidFill>
              <a:latin typeface="Times New Roman"/>
              <a:ea typeface="Times New Roman"/>
              <a:cs typeface="Times New Roman"/>
              <a:sym typeface="Times New Roman"/>
            </a:endParaRPr>
          </a:p>
        </p:txBody>
      </p:sp>
      <p:sp>
        <p:nvSpPr>
          <p:cNvPr id="102" name="Google Shape;102;p18"/>
          <p:cNvSpPr/>
          <p:nvPr/>
        </p:nvSpPr>
        <p:spPr>
          <a:xfrm>
            <a:off x="0" y="0"/>
            <a:ext cx="9156600" cy="51435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3" name="Google Shape;103;p18"/>
          <p:cNvSpPr txBox="1">
            <a:spLocks noGrp="1"/>
          </p:cNvSpPr>
          <p:nvPr>
            <p:ph type="title"/>
          </p:nvPr>
        </p:nvSpPr>
        <p:spPr>
          <a:xfrm>
            <a:off x="3034236" y="79087"/>
            <a:ext cx="28170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 sz="4400" b="0">
                <a:latin typeface="Times New Roman"/>
                <a:ea typeface="Times New Roman"/>
                <a:cs typeface="Times New Roman"/>
                <a:sym typeface="Times New Roman"/>
              </a:rPr>
              <a:t>Architecture</a:t>
            </a:r>
            <a:endParaRPr sz="4400">
              <a:latin typeface="Times New Roman"/>
              <a:ea typeface="Times New Roman"/>
              <a:cs typeface="Times New Roman"/>
              <a:sym typeface="Times New Roman"/>
            </a:endParaRPr>
          </a:p>
        </p:txBody>
      </p:sp>
      <p:pic>
        <p:nvPicPr>
          <p:cNvPr id="104" name="Google Shape;104;p18"/>
          <p:cNvPicPr preferRelativeResize="0"/>
          <p:nvPr/>
        </p:nvPicPr>
        <p:blipFill rotWithShape="1">
          <a:blip r:embed="rId5">
            <a:alphaModFix/>
          </a:blip>
          <a:srcRect/>
          <a:stretch/>
        </p:blipFill>
        <p:spPr>
          <a:xfrm>
            <a:off x="673771" y="1036352"/>
            <a:ext cx="8241623" cy="34997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1559275" y="656175"/>
            <a:ext cx="4590300" cy="7620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
              <a:t>  </a:t>
            </a:r>
            <a:endParaRPr/>
          </a:p>
        </p:txBody>
      </p:sp>
      <p:sp>
        <p:nvSpPr>
          <p:cNvPr id="110" name="Google Shape;110;p19"/>
          <p:cNvSpPr txBox="1">
            <a:spLocks noGrp="1"/>
          </p:cNvSpPr>
          <p:nvPr>
            <p:ph type="body" idx="1"/>
          </p:nvPr>
        </p:nvSpPr>
        <p:spPr>
          <a:xfrm>
            <a:off x="1643950" y="2645851"/>
            <a:ext cx="6528600" cy="2772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
              <a:t>   </a:t>
            </a:r>
            <a:endParaRPr/>
          </a:p>
        </p:txBody>
      </p:sp>
      <p:pic>
        <p:nvPicPr>
          <p:cNvPr id="111" name="Google Shape;111;p19"/>
          <p:cNvPicPr preferRelativeResize="0"/>
          <p:nvPr/>
        </p:nvPicPr>
        <p:blipFill>
          <a:blip r:embed="rId3">
            <a:alphaModFix/>
          </a:blip>
          <a:stretch>
            <a:fillRect/>
          </a:stretch>
        </p:blipFill>
        <p:spPr>
          <a:xfrm>
            <a:off x="152400" y="219200"/>
            <a:ext cx="8814150" cy="47719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p:nvPr/>
        </p:nvSpPr>
        <p:spPr>
          <a:xfrm>
            <a:off x="8297558" y="607376"/>
            <a:ext cx="806700" cy="605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7" name="Google Shape;117;p20"/>
          <p:cNvSpPr txBox="1"/>
          <p:nvPr/>
        </p:nvSpPr>
        <p:spPr>
          <a:xfrm>
            <a:off x="49365" y="723899"/>
            <a:ext cx="6880200" cy="5574600"/>
          </a:xfrm>
          <a:prstGeom prst="rect">
            <a:avLst/>
          </a:prstGeom>
          <a:noFill/>
          <a:ln>
            <a:noFill/>
          </a:ln>
        </p:spPr>
        <p:txBody>
          <a:bodyPr spcFirstLastPara="1" wrap="square" lIns="0" tIns="0" rIns="0" bIns="0" anchor="t" anchorCtr="0">
            <a:spAutoFit/>
          </a:bodyPr>
          <a:lstStyle/>
          <a:p>
            <a:pPr marL="0" marR="0" lvl="0" indent="0" algn="l" rtl="0">
              <a:lnSpc>
                <a:spcPct val="109166"/>
              </a:lnSpc>
              <a:spcBef>
                <a:spcPts val="0"/>
              </a:spcBef>
              <a:spcAft>
                <a:spcPts val="0"/>
              </a:spcAft>
              <a:buClr>
                <a:srgbClr val="000000"/>
              </a:buClr>
              <a:buSzPts val="3000"/>
              <a:buFont typeface="Arial"/>
              <a:buNone/>
            </a:pPr>
            <a:r>
              <a:rPr lang="en" sz="3000" b="1" i="0" u="none" strike="noStrike" cap="none">
                <a:solidFill>
                  <a:srgbClr val="BF0000"/>
                </a:solidFill>
                <a:latin typeface="Times New Roman"/>
                <a:ea typeface="Times New Roman"/>
                <a:cs typeface="Times New Roman"/>
                <a:sym typeface="Times New Roman"/>
              </a:rPr>
              <a:t>Why Should I Study this course?</a:t>
            </a:r>
            <a:endParaRPr sz="3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10"/>
              </a:spcBef>
              <a:spcAft>
                <a:spcPts val="0"/>
              </a:spcAft>
              <a:buClr>
                <a:srgbClr val="000000"/>
              </a:buClr>
              <a:buSzPts val="3500"/>
              <a:buFont typeface="Arial"/>
              <a:buNone/>
            </a:pPr>
            <a:endParaRPr sz="3500" b="0" i="0" u="none" strike="noStrike" cap="none">
              <a:solidFill>
                <a:schemeClr val="dk1"/>
              </a:solidFill>
              <a:latin typeface="Times New Roman"/>
              <a:ea typeface="Times New Roman"/>
              <a:cs typeface="Times New Roman"/>
              <a:sym typeface="Times New Roman"/>
            </a:endParaRPr>
          </a:p>
          <a:p>
            <a:pPr marL="160020" marR="0" lvl="0" indent="0" algn="l" rtl="0">
              <a:lnSpc>
                <a:spcPct val="100000"/>
              </a:lnSpc>
              <a:spcBef>
                <a:spcPts val="0"/>
              </a:spcBef>
              <a:spcAft>
                <a:spcPts val="0"/>
              </a:spcAft>
              <a:buClr>
                <a:srgbClr val="000000"/>
              </a:buClr>
              <a:buSzPts val="1950"/>
              <a:buFont typeface="Arial"/>
              <a:buNone/>
            </a:pPr>
            <a:r>
              <a:rPr lang="en" sz="1950" b="1" i="0" u="none" strike="noStrike" cap="none">
                <a:solidFill>
                  <a:schemeClr val="dk1"/>
                </a:solidFill>
                <a:latin typeface="Times New Roman"/>
                <a:ea typeface="Times New Roman"/>
                <a:cs typeface="Times New Roman"/>
                <a:sym typeface="Times New Roman"/>
              </a:rPr>
              <a:t>Examples</a:t>
            </a:r>
            <a:endParaRPr sz="195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2157095" marR="0" lvl="0" indent="0" algn="l" rtl="0">
              <a:lnSpc>
                <a:spcPct val="100000"/>
              </a:lnSpc>
              <a:spcBef>
                <a:spcPts val="1660"/>
              </a:spcBef>
              <a:spcAft>
                <a:spcPts val="0"/>
              </a:spcAft>
              <a:buClr>
                <a:srgbClr val="000000"/>
              </a:buClr>
              <a:buSzPts val="1500"/>
              <a:buFont typeface="Arial"/>
              <a:buNone/>
            </a:pPr>
            <a:r>
              <a:rPr lang="en" sz="1500" b="1" i="0" u="none" strike="noStrike" cap="none">
                <a:solidFill>
                  <a:srgbClr val="FFFFFF"/>
                </a:solidFill>
                <a:latin typeface="Times New Roman"/>
                <a:ea typeface="Times New Roman"/>
                <a:cs typeface="Times New Roman"/>
                <a:sym typeface="Times New Roman"/>
              </a:rPr>
              <a:t>BVRIT HYDERABAD College of Engineering for Women</a:t>
            </a:r>
            <a:endParaRPr sz="1500" b="0" i="0" u="none" strike="noStrike" cap="none">
              <a:solidFill>
                <a:schemeClr val="dk1"/>
              </a:solidFill>
              <a:latin typeface="Times New Roman"/>
              <a:ea typeface="Times New Roman"/>
              <a:cs typeface="Times New Roman"/>
              <a:sym typeface="Times New Roman"/>
            </a:endParaRPr>
          </a:p>
        </p:txBody>
      </p:sp>
      <p:sp>
        <p:nvSpPr>
          <p:cNvPr id="118" name="Google Shape;118;p20"/>
          <p:cNvSpPr/>
          <p:nvPr/>
        </p:nvSpPr>
        <p:spPr>
          <a:xfrm>
            <a:off x="-6349" y="0"/>
            <a:ext cx="9156600" cy="51435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9" name="Google Shape;119;p20"/>
          <p:cNvSpPr txBox="1">
            <a:spLocks noGrp="1"/>
          </p:cNvSpPr>
          <p:nvPr>
            <p:ph type="title"/>
          </p:nvPr>
        </p:nvSpPr>
        <p:spPr>
          <a:xfrm>
            <a:off x="3455974" y="80944"/>
            <a:ext cx="21708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 sz="4400" b="0">
                <a:latin typeface="Times New Roman"/>
                <a:ea typeface="Times New Roman"/>
                <a:cs typeface="Times New Roman"/>
                <a:sym typeface="Times New Roman"/>
              </a:rPr>
              <a:t>Timeline</a:t>
            </a:r>
            <a:endParaRPr sz="4400">
              <a:latin typeface="Times New Roman"/>
              <a:ea typeface="Times New Roman"/>
              <a:cs typeface="Times New Roman"/>
              <a:sym typeface="Times New Roman"/>
            </a:endParaRPr>
          </a:p>
        </p:txBody>
      </p:sp>
      <p:sp>
        <p:nvSpPr>
          <p:cNvPr id="120" name="Google Shape;120;p20"/>
          <p:cNvSpPr/>
          <p:nvPr/>
        </p:nvSpPr>
        <p:spPr>
          <a:xfrm>
            <a:off x="1116703" y="970352"/>
            <a:ext cx="9144000" cy="34290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aphicFrame>
        <p:nvGraphicFramePr>
          <p:cNvPr id="121" name="Google Shape;121;p20"/>
          <p:cNvGraphicFramePr/>
          <p:nvPr/>
        </p:nvGraphicFramePr>
        <p:xfrm>
          <a:off x="872196" y="970353"/>
          <a:ext cx="7930975" cy="3790100"/>
        </p:xfrm>
        <a:graphic>
          <a:graphicData uri="http://schemas.openxmlformats.org/drawingml/2006/table">
            <a:tbl>
              <a:tblPr>
                <a:noFill/>
                <a:tableStyleId>{C81935FA-E7D9-470A-96AE-C1CCB01B7C72}</a:tableStyleId>
              </a:tblPr>
              <a:tblGrid>
                <a:gridCol w="2258975">
                  <a:extLst>
                    <a:ext uri="{9D8B030D-6E8A-4147-A177-3AD203B41FA5}">
                      <a16:colId xmlns:a16="http://schemas.microsoft.com/office/drawing/2014/main" val="20000"/>
                    </a:ext>
                  </a:extLst>
                </a:gridCol>
                <a:gridCol w="3400750">
                  <a:extLst>
                    <a:ext uri="{9D8B030D-6E8A-4147-A177-3AD203B41FA5}">
                      <a16:colId xmlns:a16="http://schemas.microsoft.com/office/drawing/2014/main" val="20001"/>
                    </a:ext>
                  </a:extLst>
                </a:gridCol>
                <a:gridCol w="2271250">
                  <a:extLst>
                    <a:ext uri="{9D8B030D-6E8A-4147-A177-3AD203B41FA5}">
                      <a16:colId xmlns:a16="http://schemas.microsoft.com/office/drawing/2014/main" val="20002"/>
                    </a:ext>
                  </a:extLst>
                </a:gridCol>
              </a:tblGrid>
              <a:tr h="735000">
                <a:tc>
                  <a:txBody>
                    <a:bodyPr/>
                    <a:lstStyle/>
                    <a:p>
                      <a:pPr marL="0" marR="0" lvl="0" indent="0" algn="ctr" rtl="0">
                        <a:lnSpc>
                          <a:spcPct val="100000"/>
                        </a:lnSpc>
                        <a:spcBef>
                          <a:spcPts val="0"/>
                        </a:spcBef>
                        <a:spcAft>
                          <a:spcPts val="0"/>
                        </a:spcAft>
                        <a:buNone/>
                      </a:pPr>
                      <a:br>
                        <a:rPr lang="en" sz="800" u="none" strike="noStrike" cap="none"/>
                      </a:br>
                      <a:r>
                        <a:rPr lang="en" sz="1100" b="1" i="0" u="none" strike="noStrike" cap="none">
                          <a:solidFill>
                            <a:srgbClr val="000000"/>
                          </a:solidFill>
                          <a:latin typeface="Times New Roman"/>
                          <a:ea typeface="Times New Roman"/>
                          <a:cs typeface="Times New Roman"/>
                          <a:sym typeface="Times New Roman"/>
                        </a:rPr>
                        <a:t>Review 0</a:t>
                      </a:r>
                      <a:endParaRPr sz="800" u="none" strike="noStrike" cap="none"/>
                    </a:p>
                  </a:txBody>
                  <a:tcPr marL="62450" marR="62450" marT="23425" marB="23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gridSpan="2">
                  <a:txBody>
                    <a:bodyPr/>
                    <a:lstStyle/>
                    <a:p>
                      <a:pPr marL="38100" marR="0" lvl="0" indent="-698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Times New Roman"/>
                          <a:ea typeface="Times New Roman"/>
                          <a:cs typeface="Times New Roman"/>
                          <a:sym typeface="Times New Roman"/>
                        </a:rPr>
                        <a:t>Abstract</a:t>
                      </a:r>
                      <a:endParaRPr sz="1100" b="0" i="0" u="none" strike="noStrike" cap="none">
                        <a:solidFill>
                          <a:srgbClr val="000000"/>
                        </a:solidFill>
                        <a:latin typeface="Arial"/>
                        <a:ea typeface="Arial"/>
                        <a:cs typeface="Arial"/>
                        <a:sym typeface="Arial"/>
                      </a:endParaRPr>
                    </a:p>
                    <a:p>
                      <a:pPr marL="38100" marR="0" lvl="0" indent="-69850" algn="l" rtl="0">
                        <a:lnSpc>
                          <a:spcPct val="100000"/>
                        </a:lnSpc>
                        <a:spcBef>
                          <a:spcPts val="400"/>
                        </a:spcBef>
                        <a:spcAft>
                          <a:spcPts val="0"/>
                        </a:spcAft>
                        <a:buClr>
                          <a:srgbClr val="000000"/>
                        </a:buClr>
                        <a:buSzPts val="1100"/>
                        <a:buFont typeface="Arial"/>
                        <a:buChar char="•"/>
                      </a:pPr>
                      <a:r>
                        <a:rPr lang="en" sz="1100" b="0" i="0" u="none" strike="noStrike" cap="none">
                          <a:solidFill>
                            <a:srgbClr val="000000"/>
                          </a:solidFill>
                          <a:latin typeface="Times New Roman"/>
                          <a:ea typeface="Times New Roman"/>
                          <a:cs typeface="Times New Roman"/>
                          <a:sym typeface="Times New Roman"/>
                        </a:rPr>
                        <a:t>Base paper and References</a:t>
                      </a:r>
                      <a:endParaRPr sz="1100" b="0" i="0" u="none" strike="noStrike" cap="none">
                        <a:solidFill>
                          <a:srgbClr val="000000"/>
                        </a:solidFill>
                        <a:latin typeface="Arial"/>
                        <a:ea typeface="Arial"/>
                        <a:cs typeface="Arial"/>
                        <a:sym typeface="Arial"/>
                      </a:endParaRPr>
                    </a:p>
                  </a:txBody>
                  <a:tcPr marL="62450" marR="62450" marT="39050" marB="23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hMerge="1">
                  <a:txBody>
                    <a:bodyPr/>
                    <a:lstStyle/>
                    <a:p>
                      <a:endParaRPr lang="en-US"/>
                    </a:p>
                  </a:txBody>
                  <a:tcPr/>
                </a:tc>
                <a:extLst>
                  <a:ext uri="{0D108BD9-81ED-4DB2-BD59-A6C34878D82A}">
                    <a16:rowId xmlns:a16="http://schemas.microsoft.com/office/drawing/2014/main" val="10000"/>
                  </a:ext>
                </a:extLst>
              </a:tr>
              <a:tr h="1156750">
                <a:tc>
                  <a:txBody>
                    <a:bodyPr/>
                    <a:lstStyle/>
                    <a:p>
                      <a:pPr marL="0" marR="0" lvl="0" indent="0" algn="ctr" rtl="0">
                        <a:lnSpc>
                          <a:spcPct val="100000"/>
                        </a:lnSpc>
                        <a:spcBef>
                          <a:spcPts val="0"/>
                        </a:spcBef>
                        <a:spcAft>
                          <a:spcPts val="0"/>
                        </a:spcAft>
                        <a:buNone/>
                      </a:pPr>
                      <a:br>
                        <a:rPr lang="en" sz="800" u="none" strike="noStrike" cap="none"/>
                      </a:br>
                      <a:r>
                        <a:rPr lang="en" sz="1100" b="1" i="0" u="none" strike="noStrike" cap="none">
                          <a:solidFill>
                            <a:srgbClr val="000000"/>
                          </a:solidFill>
                          <a:latin typeface="Times New Roman"/>
                          <a:ea typeface="Times New Roman"/>
                          <a:cs typeface="Times New Roman"/>
                          <a:sym typeface="Times New Roman"/>
                        </a:rPr>
                        <a:t>Review 1</a:t>
                      </a:r>
                      <a:endParaRPr sz="800" u="none" strike="noStrike" cap="none"/>
                    </a:p>
                  </a:txBody>
                  <a:tcPr marL="62450" marR="62450" marT="23425" marB="23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gridSpan="2">
                  <a:txBody>
                    <a:bodyPr/>
                    <a:lstStyle/>
                    <a:p>
                      <a:pPr marL="38100" marR="0" lvl="0" indent="-698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Times New Roman"/>
                          <a:ea typeface="Times New Roman"/>
                          <a:cs typeface="Times New Roman"/>
                          <a:sym typeface="Times New Roman"/>
                        </a:rPr>
                        <a:t>Software Requirements</a:t>
                      </a:r>
                      <a:endParaRPr sz="1100" b="0" i="0" u="none" strike="noStrike" cap="none">
                        <a:solidFill>
                          <a:srgbClr val="000000"/>
                        </a:solidFill>
                        <a:latin typeface="Arial"/>
                        <a:ea typeface="Arial"/>
                        <a:cs typeface="Arial"/>
                        <a:sym typeface="Arial"/>
                      </a:endParaRPr>
                    </a:p>
                    <a:p>
                      <a:pPr marL="38100" marR="0" lvl="0" indent="-698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Times New Roman"/>
                          <a:ea typeface="Times New Roman"/>
                          <a:cs typeface="Times New Roman"/>
                          <a:sym typeface="Times New Roman"/>
                        </a:rPr>
                        <a:t>Gathering of Data</a:t>
                      </a:r>
                      <a:endParaRPr sz="1100" b="0" i="0" u="none" strike="noStrike" cap="none">
                        <a:solidFill>
                          <a:srgbClr val="000000"/>
                        </a:solidFill>
                        <a:latin typeface="Arial"/>
                        <a:ea typeface="Arial"/>
                        <a:cs typeface="Arial"/>
                        <a:sym typeface="Arial"/>
                      </a:endParaRPr>
                    </a:p>
                    <a:p>
                      <a:pPr marL="38100" marR="0" lvl="0" indent="-698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Times New Roman"/>
                          <a:ea typeface="Times New Roman"/>
                          <a:cs typeface="Times New Roman"/>
                          <a:sym typeface="Times New Roman"/>
                        </a:rPr>
                        <a:t>Architecture</a:t>
                      </a:r>
                      <a:endParaRPr sz="1100" b="0" i="0" u="none" strike="noStrike" cap="none">
                        <a:solidFill>
                          <a:srgbClr val="000000"/>
                        </a:solidFill>
                        <a:latin typeface="Arial"/>
                        <a:ea typeface="Arial"/>
                        <a:cs typeface="Arial"/>
                        <a:sym typeface="Arial"/>
                      </a:endParaRPr>
                    </a:p>
                    <a:p>
                      <a:pPr marL="38100" marR="0" lvl="0" indent="-698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Times New Roman"/>
                          <a:ea typeface="Times New Roman"/>
                          <a:cs typeface="Times New Roman"/>
                          <a:sym typeface="Times New Roman"/>
                        </a:rPr>
                        <a:t>Base paper and References</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 sz="800" u="none" strike="noStrike" cap="none"/>
                      </a:br>
                      <a:endParaRPr sz="800" u="none" strike="noStrike" cap="none"/>
                    </a:p>
                  </a:txBody>
                  <a:tcPr marL="62450" marR="62450" marT="39050" marB="23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hMerge="1">
                  <a:txBody>
                    <a:bodyPr/>
                    <a:lstStyle/>
                    <a:p>
                      <a:endParaRPr lang="en-US"/>
                    </a:p>
                  </a:txBody>
                  <a:tcPr/>
                </a:tc>
                <a:extLst>
                  <a:ext uri="{0D108BD9-81ED-4DB2-BD59-A6C34878D82A}">
                    <a16:rowId xmlns:a16="http://schemas.microsoft.com/office/drawing/2014/main" val="10001"/>
                  </a:ext>
                </a:extLst>
              </a:tr>
              <a:tr h="686800">
                <a:tc>
                  <a:txBody>
                    <a:bodyPr/>
                    <a:lstStyle/>
                    <a:p>
                      <a:pPr marL="0" marR="0" lvl="0" indent="0" algn="ctr" rtl="0">
                        <a:lnSpc>
                          <a:spcPct val="100000"/>
                        </a:lnSpc>
                        <a:spcBef>
                          <a:spcPts val="0"/>
                        </a:spcBef>
                        <a:spcAft>
                          <a:spcPts val="0"/>
                        </a:spcAft>
                        <a:buNone/>
                      </a:pPr>
                      <a:br>
                        <a:rPr lang="en" sz="800" u="none" strike="noStrike" cap="none"/>
                      </a:br>
                      <a:r>
                        <a:rPr lang="en" sz="1100" b="1" i="0" u="none" strike="noStrike" cap="none">
                          <a:solidFill>
                            <a:srgbClr val="000000"/>
                          </a:solidFill>
                          <a:latin typeface="Times New Roman"/>
                          <a:ea typeface="Times New Roman"/>
                          <a:cs typeface="Times New Roman"/>
                          <a:sym typeface="Times New Roman"/>
                        </a:rPr>
                        <a:t>Review 2</a:t>
                      </a:r>
                      <a:endParaRPr sz="800" u="none" strike="noStrike" cap="none"/>
                    </a:p>
                    <a:p>
                      <a:pPr marL="0" marR="0" lvl="0" indent="0" algn="l" rtl="0">
                        <a:lnSpc>
                          <a:spcPct val="100000"/>
                        </a:lnSpc>
                        <a:spcBef>
                          <a:spcPts val="0"/>
                        </a:spcBef>
                        <a:spcAft>
                          <a:spcPts val="0"/>
                        </a:spcAft>
                        <a:buNone/>
                      </a:pPr>
                      <a:br>
                        <a:rPr lang="en" sz="800" u="none" strike="noStrike" cap="none"/>
                      </a:br>
                      <a:endParaRPr sz="800" u="none" strike="noStrike" cap="none"/>
                    </a:p>
                  </a:txBody>
                  <a:tcPr marL="62450" marR="62450" marT="23425" marB="23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gridSpan="2">
                  <a:txBody>
                    <a:bodyPr/>
                    <a:lstStyle/>
                    <a:p>
                      <a:pPr marL="38100" marR="0" lvl="0" indent="-698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Times New Roman"/>
                          <a:ea typeface="Times New Roman"/>
                          <a:cs typeface="Times New Roman"/>
                          <a:sym typeface="Times New Roman"/>
                        </a:rPr>
                        <a:t>Review-i slides</a:t>
                      </a:r>
                      <a:endParaRPr sz="1100" b="0" i="0" u="none" strike="noStrike" cap="none">
                        <a:solidFill>
                          <a:srgbClr val="000000"/>
                        </a:solidFill>
                        <a:latin typeface="Arial"/>
                        <a:ea typeface="Arial"/>
                        <a:cs typeface="Arial"/>
                        <a:sym typeface="Arial"/>
                      </a:endParaRPr>
                    </a:p>
                    <a:p>
                      <a:pPr marL="38100" marR="1028700" lvl="0" indent="-698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Times New Roman"/>
                          <a:ea typeface="Times New Roman"/>
                          <a:cs typeface="Times New Roman"/>
                          <a:sym typeface="Times New Roman"/>
                        </a:rPr>
                        <a:t>Partial implementation of features</a:t>
                      </a:r>
                      <a:endParaRPr sz="1100" b="0" i="0" u="none" strike="noStrike" cap="none">
                        <a:solidFill>
                          <a:srgbClr val="000000"/>
                        </a:solidFill>
                        <a:latin typeface="Arial"/>
                        <a:ea typeface="Arial"/>
                        <a:cs typeface="Arial"/>
                        <a:sym typeface="Arial"/>
                      </a:endParaRPr>
                    </a:p>
                  </a:txBody>
                  <a:tcPr marL="62450" marR="62450" marT="39050" marB="23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hMerge="1">
                  <a:txBody>
                    <a:bodyPr/>
                    <a:lstStyle/>
                    <a:p>
                      <a:endParaRPr lang="en-US"/>
                    </a:p>
                  </a:txBody>
                  <a:tcPr/>
                </a:tc>
                <a:extLst>
                  <a:ext uri="{0D108BD9-81ED-4DB2-BD59-A6C34878D82A}">
                    <a16:rowId xmlns:a16="http://schemas.microsoft.com/office/drawing/2014/main" val="10002"/>
                  </a:ext>
                </a:extLst>
              </a:tr>
              <a:tr h="542800">
                <a:tc rowSpan="2">
                  <a:txBody>
                    <a:bodyPr/>
                    <a:lstStyle/>
                    <a:p>
                      <a:pPr marL="482600" marR="0" lvl="0" indent="0" algn="l" rtl="0">
                        <a:lnSpc>
                          <a:spcPct val="100000"/>
                        </a:lnSpc>
                        <a:spcBef>
                          <a:spcPts val="0"/>
                        </a:spcBef>
                        <a:spcAft>
                          <a:spcPts val="0"/>
                        </a:spcAft>
                        <a:buNone/>
                      </a:pPr>
                      <a:br>
                        <a:rPr lang="en" sz="800" u="none" strike="noStrike" cap="none"/>
                      </a:br>
                      <a:r>
                        <a:rPr lang="en" sz="1100" b="1" i="0" u="none" strike="noStrike" cap="none">
                          <a:solidFill>
                            <a:srgbClr val="000000"/>
                          </a:solidFill>
                          <a:latin typeface="Times New Roman"/>
                          <a:ea typeface="Times New Roman"/>
                          <a:cs typeface="Times New Roman"/>
                          <a:sym typeface="Times New Roman"/>
                        </a:rPr>
                        <a:t>Review 3</a:t>
                      </a:r>
                      <a:endParaRPr sz="800" u="none" strike="noStrike" cap="none"/>
                    </a:p>
                  </a:txBody>
                  <a:tcPr marL="62450" marR="62450" marT="39050" marB="23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gridSpan="2">
                  <a:txBody>
                    <a:bodyPr/>
                    <a:lstStyle/>
                    <a:p>
                      <a:pPr marL="38100" marR="0" lvl="0" indent="-698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Times New Roman"/>
                          <a:ea typeface="Times New Roman"/>
                          <a:cs typeface="Times New Roman"/>
                          <a:sym typeface="Times New Roman"/>
                        </a:rPr>
                        <a:t>Complete implementation</a:t>
                      </a:r>
                      <a:endParaRPr sz="1100" b="0" i="0" u="none" strike="noStrike" cap="none">
                        <a:solidFill>
                          <a:srgbClr val="000000"/>
                        </a:solidFill>
                        <a:latin typeface="Arial"/>
                        <a:ea typeface="Arial"/>
                        <a:cs typeface="Arial"/>
                        <a:sym typeface="Arial"/>
                      </a:endParaRPr>
                    </a:p>
                    <a:p>
                      <a:pPr marL="38100" marR="0" lvl="0" indent="-69850" algn="l" rtl="0">
                        <a:lnSpc>
                          <a:spcPct val="100000"/>
                        </a:lnSpc>
                        <a:spcBef>
                          <a:spcPts val="400"/>
                        </a:spcBef>
                        <a:spcAft>
                          <a:spcPts val="0"/>
                        </a:spcAft>
                        <a:buClr>
                          <a:srgbClr val="000000"/>
                        </a:buClr>
                        <a:buSzPts val="1100"/>
                        <a:buFont typeface="Arial"/>
                        <a:buChar char="•"/>
                      </a:pPr>
                      <a:r>
                        <a:rPr lang="en" sz="1100" b="0" i="0" u="none" strike="noStrike" cap="none">
                          <a:solidFill>
                            <a:srgbClr val="000000"/>
                          </a:solidFill>
                          <a:latin typeface="Times New Roman"/>
                          <a:ea typeface="Times New Roman"/>
                          <a:cs typeface="Times New Roman"/>
                          <a:sym typeface="Times New Roman"/>
                        </a:rPr>
                        <a:t>Results &amp; Discussions</a:t>
                      </a:r>
                      <a:endParaRPr sz="1100" b="0" i="0" u="none" strike="noStrike" cap="none">
                        <a:solidFill>
                          <a:srgbClr val="000000"/>
                        </a:solidFill>
                        <a:latin typeface="Arial"/>
                        <a:ea typeface="Arial"/>
                        <a:cs typeface="Arial"/>
                        <a:sym typeface="Arial"/>
                      </a:endParaRPr>
                    </a:p>
                  </a:txBody>
                  <a:tcPr marL="62450" marR="62450" marT="39050" marB="23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hMerge="1">
                  <a:txBody>
                    <a:bodyPr/>
                    <a:lstStyle/>
                    <a:p>
                      <a:endParaRPr lang="en-US"/>
                    </a:p>
                  </a:txBody>
                  <a:tcPr/>
                </a:tc>
                <a:extLst>
                  <a:ext uri="{0D108BD9-81ED-4DB2-BD59-A6C34878D82A}">
                    <a16:rowId xmlns:a16="http://schemas.microsoft.com/office/drawing/2014/main" val="10003"/>
                  </a:ext>
                </a:extLst>
              </a:tr>
              <a:tr h="331350">
                <a:tc vMerge="1">
                  <a:txBody>
                    <a:bodyPr/>
                    <a:lstStyle/>
                    <a:p>
                      <a:endParaRPr lang="en-US"/>
                    </a:p>
                  </a:txBody>
                  <a:tcPr/>
                </a:tc>
                <a:tc>
                  <a:txBody>
                    <a:bodyPr/>
                    <a:lstStyle/>
                    <a:p>
                      <a:pPr marL="38100" marR="0" lvl="0" indent="-698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Times New Roman"/>
                          <a:ea typeface="Times New Roman"/>
                          <a:cs typeface="Times New Roman"/>
                          <a:sym typeface="Times New Roman"/>
                        </a:rPr>
                        <a:t>Report of the Project</a:t>
                      </a:r>
                      <a:endParaRPr sz="1100" b="0" i="0" u="none" strike="noStrike" cap="none">
                        <a:solidFill>
                          <a:srgbClr val="000000"/>
                        </a:solidFill>
                        <a:latin typeface="Arial"/>
                        <a:ea typeface="Arial"/>
                        <a:cs typeface="Arial"/>
                        <a:sym typeface="Arial"/>
                      </a:endParaRPr>
                    </a:p>
                  </a:txBody>
                  <a:tcPr marL="62450" marR="62450" marT="4875" marB="23425">
                    <a:lnL w="9525" cap="flat" cmpd="sng">
                      <a:solidFill>
                        <a:srgbClr val="9E9E9E"/>
                      </a:solidFill>
                      <a:prstDash val="solid"/>
                      <a:round/>
                      <a:headEnd type="none" w="sm" len="sm"/>
                      <a:tailEnd type="none" w="sm" len="sm"/>
                    </a:lnL>
                    <a:lnR w="19050" cap="flat" cmpd="sng">
                      <a:solidFill>
                        <a:srgbClr val="1482AA"/>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 sz="800" u="none" strike="noStrike" cap="none"/>
                        <a:t> </a:t>
                      </a:r>
                      <a:endParaRPr sz="1100"/>
                    </a:p>
                  </a:txBody>
                  <a:tcPr marL="62450" marR="62450" marT="23425" marB="23425">
                    <a:lnL w="19050" cap="flat" cmpd="sng">
                      <a:solidFill>
                        <a:srgbClr val="1482AA"/>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37400">
                <a:tc gridSpan="2">
                  <a:txBody>
                    <a:bodyPr/>
                    <a:lstStyle/>
                    <a:p>
                      <a:pPr marL="0" marR="0" lvl="0" indent="0" algn="l" rtl="0">
                        <a:lnSpc>
                          <a:spcPct val="100000"/>
                        </a:lnSpc>
                        <a:spcBef>
                          <a:spcPts val="0"/>
                        </a:spcBef>
                        <a:spcAft>
                          <a:spcPts val="0"/>
                        </a:spcAft>
                        <a:buNone/>
                      </a:pPr>
                      <a:endParaRPr sz="800" u="none" strike="noStrike" cap="none"/>
                    </a:p>
                  </a:txBody>
                  <a:tcPr marL="62450" marR="62450" marT="23425" marB="23425">
                    <a:lnL w="9525" cap="flat" cmpd="sng">
                      <a:solidFill>
                        <a:srgbClr val="000000"/>
                      </a:solidFill>
                      <a:prstDash val="solid"/>
                      <a:round/>
                      <a:headEnd type="none" w="sm" len="sm"/>
                      <a:tailEnd type="none" w="sm" len="sm"/>
                    </a:lnL>
                    <a:lnR w="19050" cap="flat" cmpd="sng">
                      <a:solidFill>
                        <a:srgbClr val="1482AA"/>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hMerge="1">
                  <a:txBody>
                    <a:bodyPr/>
                    <a:lstStyle/>
                    <a:p>
                      <a:endParaRPr lang="en-US"/>
                    </a:p>
                  </a:txBody>
                  <a:tcPr/>
                </a:tc>
                <a:tc>
                  <a:txBody>
                    <a:bodyPr/>
                    <a:lstStyle/>
                    <a:p>
                      <a:pPr marL="0" marR="0" lvl="0" indent="0" algn="l" rtl="0">
                        <a:lnSpc>
                          <a:spcPct val="100000"/>
                        </a:lnSpc>
                        <a:spcBef>
                          <a:spcPts val="0"/>
                        </a:spcBef>
                        <a:spcAft>
                          <a:spcPts val="0"/>
                        </a:spcAft>
                        <a:buNone/>
                      </a:pPr>
                      <a:r>
                        <a:rPr lang="en" sz="800" u="none" strike="noStrike" cap="none"/>
                        <a:t> </a:t>
                      </a:r>
                      <a:endParaRPr sz="1100"/>
                    </a:p>
                  </a:txBody>
                  <a:tcPr marL="62450" marR="62450" marT="23425" marB="23425">
                    <a:lnL w="19050" cap="flat" cmpd="sng">
                      <a:solidFill>
                        <a:srgbClr val="1482AA"/>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
        <p:nvSpPr>
          <p:cNvPr id="122" name="Google Shape;122;p20"/>
          <p:cNvSpPr/>
          <p:nvPr/>
        </p:nvSpPr>
        <p:spPr>
          <a:xfrm>
            <a:off x="2417763" y="1490663"/>
            <a:ext cx="9144000" cy="34290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p:nvPr/>
        </p:nvSpPr>
        <p:spPr>
          <a:xfrm>
            <a:off x="6290112" y="3948067"/>
            <a:ext cx="0" cy="685800"/>
          </a:xfrm>
          <a:custGeom>
            <a:avLst/>
            <a:gdLst/>
            <a:ahLst/>
            <a:cxnLst/>
            <a:rect l="l" t="t" r="r" b="b"/>
            <a:pathLst>
              <a:path w="120000" h="914400" extrusionOk="0">
                <a:moveTo>
                  <a:pt x="0" y="914398"/>
                </a:moveTo>
                <a:lnTo>
                  <a:pt x="0" y="0"/>
                </a:lnTo>
              </a:path>
            </a:pathLst>
          </a:custGeom>
          <a:noFill/>
          <a:ln w="19025" cap="flat" cmpd="sng">
            <a:solidFill>
              <a:srgbClr val="1482AA"/>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8" name="Google Shape;128;p21"/>
          <p:cNvSpPr/>
          <p:nvPr/>
        </p:nvSpPr>
        <p:spPr>
          <a:xfrm>
            <a:off x="8297558" y="607376"/>
            <a:ext cx="806700" cy="605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9" name="Google Shape;129;p21"/>
          <p:cNvSpPr txBox="1"/>
          <p:nvPr/>
        </p:nvSpPr>
        <p:spPr>
          <a:xfrm>
            <a:off x="49365" y="723899"/>
            <a:ext cx="6880200" cy="5574600"/>
          </a:xfrm>
          <a:prstGeom prst="rect">
            <a:avLst/>
          </a:prstGeom>
          <a:noFill/>
          <a:ln>
            <a:noFill/>
          </a:ln>
        </p:spPr>
        <p:txBody>
          <a:bodyPr spcFirstLastPara="1" wrap="square" lIns="0" tIns="0" rIns="0" bIns="0" anchor="t" anchorCtr="0">
            <a:spAutoFit/>
          </a:bodyPr>
          <a:lstStyle/>
          <a:p>
            <a:pPr marL="0" marR="0" lvl="0" indent="0" algn="l" rtl="0">
              <a:lnSpc>
                <a:spcPct val="109166"/>
              </a:lnSpc>
              <a:spcBef>
                <a:spcPts val="0"/>
              </a:spcBef>
              <a:spcAft>
                <a:spcPts val="0"/>
              </a:spcAft>
              <a:buClr>
                <a:srgbClr val="000000"/>
              </a:buClr>
              <a:buSzPts val="3000"/>
              <a:buFont typeface="Arial"/>
              <a:buNone/>
            </a:pPr>
            <a:r>
              <a:rPr lang="en" sz="3000" b="1" i="0" u="none" strike="noStrike" cap="none">
                <a:solidFill>
                  <a:srgbClr val="BF0000"/>
                </a:solidFill>
                <a:latin typeface="Times New Roman"/>
                <a:ea typeface="Times New Roman"/>
                <a:cs typeface="Times New Roman"/>
                <a:sym typeface="Times New Roman"/>
              </a:rPr>
              <a:t>Why Should I Study this course?</a:t>
            </a:r>
            <a:endParaRPr sz="3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10"/>
              </a:spcBef>
              <a:spcAft>
                <a:spcPts val="0"/>
              </a:spcAft>
              <a:buClr>
                <a:srgbClr val="000000"/>
              </a:buClr>
              <a:buSzPts val="3500"/>
              <a:buFont typeface="Arial"/>
              <a:buNone/>
            </a:pPr>
            <a:endParaRPr sz="3500" b="0" i="0" u="none" strike="noStrike" cap="none">
              <a:solidFill>
                <a:schemeClr val="dk1"/>
              </a:solidFill>
              <a:latin typeface="Times New Roman"/>
              <a:ea typeface="Times New Roman"/>
              <a:cs typeface="Times New Roman"/>
              <a:sym typeface="Times New Roman"/>
            </a:endParaRPr>
          </a:p>
          <a:p>
            <a:pPr marL="160020" marR="0" lvl="0" indent="0" algn="l" rtl="0">
              <a:lnSpc>
                <a:spcPct val="100000"/>
              </a:lnSpc>
              <a:spcBef>
                <a:spcPts val="0"/>
              </a:spcBef>
              <a:spcAft>
                <a:spcPts val="0"/>
              </a:spcAft>
              <a:buClr>
                <a:srgbClr val="000000"/>
              </a:buClr>
              <a:buSzPts val="1950"/>
              <a:buFont typeface="Arial"/>
              <a:buNone/>
            </a:pPr>
            <a:r>
              <a:rPr lang="en" sz="1950" b="1" i="0" u="none" strike="noStrike" cap="none">
                <a:solidFill>
                  <a:schemeClr val="dk1"/>
                </a:solidFill>
                <a:latin typeface="Times New Roman"/>
                <a:ea typeface="Times New Roman"/>
                <a:cs typeface="Times New Roman"/>
                <a:sym typeface="Times New Roman"/>
              </a:rPr>
              <a:t>Examples</a:t>
            </a:r>
            <a:endParaRPr sz="195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2157095" marR="0" lvl="0" indent="0" algn="l" rtl="0">
              <a:lnSpc>
                <a:spcPct val="100000"/>
              </a:lnSpc>
              <a:spcBef>
                <a:spcPts val="1660"/>
              </a:spcBef>
              <a:spcAft>
                <a:spcPts val="0"/>
              </a:spcAft>
              <a:buClr>
                <a:srgbClr val="000000"/>
              </a:buClr>
              <a:buSzPts val="1500"/>
              <a:buFont typeface="Arial"/>
              <a:buNone/>
            </a:pPr>
            <a:r>
              <a:rPr lang="en" sz="1500" b="1" i="0" u="none" strike="noStrike" cap="none">
                <a:solidFill>
                  <a:srgbClr val="FFFFFF"/>
                </a:solidFill>
                <a:latin typeface="Times New Roman"/>
                <a:ea typeface="Times New Roman"/>
                <a:cs typeface="Times New Roman"/>
                <a:sym typeface="Times New Roman"/>
              </a:rPr>
              <a:t>BVRIT HYDERABAD College of Engineering for Women</a:t>
            </a:r>
            <a:endParaRPr sz="1500" b="0" i="0" u="none" strike="noStrike" cap="none">
              <a:solidFill>
                <a:schemeClr val="dk1"/>
              </a:solidFill>
              <a:latin typeface="Times New Roman"/>
              <a:ea typeface="Times New Roman"/>
              <a:cs typeface="Times New Roman"/>
              <a:sym typeface="Times New Roman"/>
            </a:endParaRPr>
          </a:p>
        </p:txBody>
      </p:sp>
      <p:sp>
        <p:nvSpPr>
          <p:cNvPr id="130" name="Google Shape;130;p21"/>
          <p:cNvSpPr/>
          <p:nvPr/>
        </p:nvSpPr>
        <p:spPr>
          <a:xfrm>
            <a:off x="-6341" y="0"/>
            <a:ext cx="9156600" cy="51435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1" name="Google Shape;131;p21"/>
          <p:cNvSpPr txBox="1">
            <a:spLocks noGrp="1"/>
          </p:cNvSpPr>
          <p:nvPr>
            <p:ph type="title"/>
          </p:nvPr>
        </p:nvSpPr>
        <p:spPr>
          <a:xfrm>
            <a:off x="3213868" y="80948"/>
            <a:ext cx="25020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 sz="4400" b="0">
                <a:latin typeface="Times New Roman"/>
                <a:ea typeface="Times New Roman"/>
                <a:cs typeface="Times New Roman"/>
                <a:sym typeface="Times New Roman"/>
              </a:rPr>
              <a:t>References</a:t>
            </a:r>
            <a:endParaRPr sz="4400">
              <a:latin typeface="Times New Roman"/>
              <a:ea typeface="Times New Roman"/>
              <a:cs typeface="Times New Roman"/>
              <a:sym typeface="Times New Roman"/>
            </a:endParaRPr>
          </a:p>
        </p:txBody>
      </p:sp>
      <p:sp>
        <p:nvSpPr>
          <p:cNvPr id="132" name="Google Shape;132;p21"/>
          <p:cNvSpPr txBox="1"/>
          <p:nvPr/>
        </p:nvSpPr>
        <p:spPr>
          <a:xfrm>
            <a:off x="304800" y="1010412"/>
            <a:ext cx="8789700" cy="52770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Times New Roman"/>
                <a:ea typeface="Times New Roman"/>
                <a:cs typeface="Times New Roman"/>
                <a:sym typeface="Times New Roman"/>
              </a:rPr>
              <a:t>Base paper: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400"/>
              <a:buFont typeface="Arial"/>
              <a:buChar char="•"/>
            </a:pPr>
            <a:r>
              <a:rPr lang="en" sz="2400" b="0" i="0" u="sng" strike="noStrike" cap="none">
                <a:solidFill>
                  <a:schemeClr val="dk1"/>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https://ieeexplore.ieee.org/document/9104139</a:t>
            </a: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Times New Roman"/>
                <a:ea typeface="Times New Roman"/>
                <a:cs typeface="Times New Roman"/>
                <a:sym typeface="Times New Roman"/>
              </a:rPr>
              <a:t>References: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2400"/>
              <a:buFont typeface="Arial"/>
              <a:buChar char="•"/>
            </a:pPr>
            <a:r>
              <a:rPr lang="en" sz="2400" b="0" i="0" u="sng" strike="noStrike" cap="none">
                <a:solidFill>
                  <a:srgbClr val="000000"/>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https://www.irjet.net/archives/V4/i12/IRJET-V4I12213.pdf</a:t>
            </a:r>
            <a:endParaRPr sz="2400" b="0" i="0" u="sng" strike="noStrike" cap="none">
              <a:solidFill>
                <a:srgbClr val="000000"/>
              </a:solidFill>
              <a:latin typeface="Times New Roman"/>
              <a:ea typeface="Times New Roman"/>
              <a:cs typeface="Times New Roman"/>
              <a:sym typeface="Times New Roman"/>
            </a:endParaRPr>
          </a:p>
          <a:p>
            <a:pPr marL="342900" marR="0" lvl="0" indent="-190500" algn="l" rtl="0">
              <a:lnSpc>
                <a:spcPct val="100000"/>
              </a:lnSpc>
              <a:spcBef>
                <a:spcPts val="0"/>
              </a:spcBef>
              <a:spcAft>
                <a:spcPts val="0"/>
              </a:spcAft>
              <a:buClr>
                <a:srgbClr val="000000"/>
              </a:buClr>
              <a:buSzPts val="2400"/>
              <a:buFont typeface="Arial"/>
              <a:buNone/>
            </a:pPr>
            <a:endParaRPr sz="2400" b="0" i="0" u="sng" strike="noStrike" cap="none">
              <a:solidFill>
                <a:srgbClr val="0000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2400"/>
              <a:buFont typeface="Arial"/>
              <a:buChar char="•"/>
            </a:pPr>
            <a:r>
              <a:rPr lang="en" sz="2400" b="0" i="0" u="sng" strike="noStrike" cap="none">
                <a:solidFill>
                  <a:srgbClr val="000000"/>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https://www.kaggle.com/mcbean/fruit-classification-w-nn</a:t>
            </a:r>
            <a:endParaRPr sz="2400" b="0" i="0" u="sng" strike="noStrike" cap="none">
              <a:solidFill>
                <a:srgbClr val="000000"/>
              </a:solidFill>
              <a:latin typeface="Times New Roman"/>
              <a:ea typeface="Times New Roman"/>
              <a:cs typeface="Times New Roman"/>
              <a:sym typeface="Times New Roman"/>
            </a:endParaRPr>
          </a:p>
          <a:p>
            <a:pPr marL="342900" marR="0" lvl="0" indent="-190500" algn="l" rtl="0">
              <a:lnSpc>
                <a:spcPct val="100000"/>
              </a:lnSpc>
              <a:spcBef>
                <a:spcPts val="0"/>
              </a:spcBef>
              <a:spcAft>
                <a:spcPts val="0"/>
              </a:spcAft>
              <a:buClr>
                <a:srgbClr val="000000"/>
              </a:buClr>
              <a:buSzPts val="2400"/>
              <a:buFont typeface="Arial"/>
              <a:buNone/>
            </a:pPr>
            <a:endParaRPr sz="2400" b="0" i="0" u="sng" strike="noStrike" cap="none">
              <a:solidFill>
                <a:srgbClr val="0000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2400"/>
              <a:buFont typeface="Arial"/>
              <a:buChar char="•"/>
            </a:pPr>
            <a:r>
              <a:rPr lang="en" sz="2400" b="0" i="0" u="sng" strike="noStrike" cap="none">
                <a:solidFill>
                  <a:srgbClr val="000000"/>
                </a:solid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https://data.mendeley.com/datasets/3f83gxmv57/2</a:t>
            </a:r>
            <a:endParaRPr sz="2400" b="0" i="0" u="sng"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sng" strike="noStrike" cap="none">
              <a:solidFill>
                <a:srgbClr val="000000"/>
              </a:solidFill>
              <a:latin typeface="Times New Roman"/>
              <a:ea typeface="Times New Roman"/>
              <a:cs typeface="Times New Roman"/>
              <a:sym typeface="Times New Roman"/>
            </a:endParaRPr>
          </a:p>
          <a:p>
            <a:pPr marL="342900" marR="0" lvl="0" indent="-190500" algn="l" rtl="0">
              <a:lnSpc>
                <a:spcPct val="100000"/>
              </a:lnSpc>
              <a:spcBef>
                <a:spcPts val="0"/>
              </a:spcBef>
              <a:spcAft>
                <a:spcPts val="0"/>
              </a:spcAft>
              <a:buClr>
                <a:srgbClr val="000000"/>
              </a:buClr>
              <a:buSzPts val="2400"/>
              <a:buFont typeface="Arial"/>
              <a:buNone/>
            </a:pPr>
            <a:endParaRPr sz="2400" b="0" i="0" u="sng" strike="noStrike" cap="none">
              <a:solidFill>
                <a:srgbClr val="000000"/>
              </a:solidFill>
              <a:latin typeface="Times New Roman"/>
              <a:ea typeface="Times New Roman"/>
              <a:cs typeface="Times New Roman"/>
              <a:sym typeface="Times New Roman"/>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a:solidFill>
                <a:schemeClr val="dk1"/>
              </a:solidFill>
              <a:latin typeface="Times New Roman"/>
              <a:ea typeface="Times New Roman"/>
              <a:cs typeface="Times New Roman"/>
              <a:sym typeface="Times New Roman"/>
              <a:hlinkClick r:id="rId9">
                <a:extLst>
                  <a:ext uri="{A12FA001-AC4F-418D-AE19-62706E023703}">
                    <ahyp:hlinkClr xmlns:ahyp="http://schemas.microsoft.com/office/drawing/2018/hyperlinkcolor" val="tx"/>
                  </a:ext>
                </a:extLst>
              </a:hlinkClick>
            </a:endParaRPr>
          </a:p>
          <a:p>
            <a:pPr marL="0" marR="0" lvl="0" indent="0" algn="l" rtl="0">
              <a:lnSpc>
                <a:spcPct val="100000"/>
              </a:lnSpc>
              <a:spcBef>
                <a:spcPts val="60"/>
              </a:spcBef>
              <a:spcAft>
                <a:spcPts val="0"/>
              </a:spcAft>
              <a:buClr>
                <a:srgbClr val="000000"/>
              </a:buClr>
              <a:buSzPts val="1550"/>
              <a:buFont typeface="Arial"/>
              <a:buNone/>
            </a:pPr>
            <a:endParaRPr sz="1550" b="0" i="0" u="none" strike="noStrike" cap="none">
              <a:solidFill>
                <a:schemeClr val="dk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2994505" y="2260311"/>
            <a:ext cx="3155100" cy="774900"/>
          </a:xfrm>
          <a:prstGeom prst="rect">
            <a:avLst/>
          </a:prstGeom>
          <a:noFill/>
          <a:ln>
            <a:noFill/>
          </a:ln>
        </p:spPr>
        <p:txBody>
          <a:bodyPr spcFirstLastPara="1" wrap="square" lIns="0" tIns="12700" rIns="0" bIns="0" anchor="t" anchorCtr="0">
            <a:spAutoFit/>
          </a:bodyPr>
          <a:lstStyle/>
          <a:p>
            <a:pPr marL="229870" lvl="0" indent="0" algn="l" rtl="0">
              <a:lnSpc>
                <a:spcPct val="100000"/>
              </a:lnSpc>
              <a:spcBef>
                <a:spcPts val="0"/>
              </a:spcBef>
              <a:spcAft>
                <a:spcPts val="0"/>
              </a:spcAft>
              <a:buSzPts val="1400"/>
              <a:buNone/>
            </a:pPr>
            <a:r>
              <a:rPr lang="en"/>
              <a:t>Thank you</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445</Words>
  <Application>Microsoft Office PowerPoint</Application>
  <PresentationFormat>On-screen Show (16:9)</PresentationFormat>
  <Paragraphs>139</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Times New Roman</vt:lpstr>
      <vt:lpstr>Arial</vt:lpstr>
      <vt:lpstr>Lato</vt:lpstr>
      <vt:lpstr>Simple Light</vt:lpstr>
      <vt:lpstr>Department of Computer Science and Engineering</vt:lpstr>
      <vt:lpstr>Abstract</vt:lpstr>
      <vt:lpstr>Dataset</vt:lpstr>
      <vt:lpstr>Architecture</vt:lpstr>
      <vt:lpstr>  </vt:lpstr>
      <vt:lpstr>Timeline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dc:title>
  <cp:lastModifiedBy>usakoilamounika111@gmail.com</cp:lastModifiedBy>
  <cp:revision>1</cp:revision>
  <dcterms:modified xsi:type="dcterms:W3CDTF">2021-05-23T12:17:27Z</dcterms:modified>
</cp:coreProperties>
</file>