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75" r:id="rId3"/>
    <p:sldId id="279" r:id="rId4"/>
    <p:sldId id="282" r:id="rId5"/>
    <p:sldId id="280" r:id="rId6"/>
    <p:sldId id="277" r:id="rId7"/>
    <p:sldId id="281" r:id="rId8"/>
    <p:sldId id="278"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749D38-9539-4CDC-A76C-FAD4402E70FE}" type="datetime1">
              <a:rPr lang="en-US" smtClean="0"/>
              <a:pPr/>
              <a:t>5/30/2021</a:t>
            </a:fld>
            <a:endParaRPr lang="en-US"/>
          </a:p>
        </p:txBody>
      </p:sp>
      <p:sp>
        <p:nvSpPr>
          <p:cNvPr id="5" name="Footer Placeholder 4"/>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988D1F-2BAC-4701-911F-44528AA23F06}" type="datetime1">
              <a:rPr lang="en-US" smtClean="0"/>
              <a:pPr/>
              <a:t>5/30/2021</a:t>
            </a:fld>
            <a:endParaRPr lang="en-US"/>
          </a:p>
        </p:txBody>
      </p:sp>
      <p:sp>
        <p:nvSpPr>
          <p:cNvPr id="5" name="Footer Placeholder 4"/>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9D6AB-BC6F-40FA-8953-E8E2182A4B61}" type="datetime1">
              <a:rPr lang="en-US" smtClean="0"/>
              <a:pPr/>
              <a:t>5/30/2021</a:t>
            </a:fld>
            <a:endParaRPr lang="en-US"/>
          </a:p>
        </p:txBody>
      </p:sp>
      <p:sp>
        <p:nvSpPr>
          <p:cNvPr id="5" name="Footer Placeholder 4"/>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48B4E2-5B0E-40CD-AD7F-3595414846EA}" type="datetime1">
              <a:rPr lang="en-US" smtClean="0"/>
              <a:pPr/>
              <a:t>5/30/2021</a:t>
            </a:fld>
            <a:endParaRPr lang="en-US"/>
          </a:p>
        </p:txBody>
      </p:sp>
      <p:sp>
        <p:nvSpPr>
          <p:cNvPr id="5" name="Footer Placeholder 4"/>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9F536-8353-4202-8DDE-67117AE96D2C}" type="datetime1">
              <a:rPr lang="en-US" smtClean="0"/>
              <a:pPr/>
              <a:t>5/30/2021</a:t>
            </a:fld>
            <a:endParaRPr lang="en-US"/>
          </a:p>
        </p:txBody>
      </p:sp>
      <p:sp>
        <p:nvSpPr>
          <p:cNvPr id="5" name="Footer Placeholder 4"/>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A5274F-A21E-4208-845D-0B3233CF301F}" type="datetime1">
              <a:rPr lang="en-US" smtClean="0"/>
              <a:pPr/>
              <a:t>5/30/2021</a:t>
            </a:fld>
            <a:endParaRPr lang="en-US"/>
          </a:p>
        </p:txBody>
      </p:sp>
      <p:sp>
        <p:nvSpPr>
          <p:cNvPr id="6" name="Footer Placeholder 5"/>
          <p:cNvSpPr>
            <a:spLocks noGrp="1"/>
          </p:cNvSpPr>
          <p:nvPr>
            <p:ph type="ftr" sz="quarter" idx="11"/>
          </p:nvPr>
        </p:nvSpPr>
        <p:spPr/>
        <p:txBody>
          <a:bodyPr/>
          <a:lstStyle/>
          <a:p>
            <a:r>
              <a:rPr lang="en-IN" smtClean="0"/>
              <a:t>Department of Computer Science &amp; Engineering</a:t>
            </a:r>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A87482-A61E-4C79-8494-97B9E2DA0AE8}" type="datetime1">
              <a:rPr lang="en-US" smtClean="0"/>
              <a:pPr/>
              <a:t>5/30/2021</a:t>
            </a:fld>
            <a:endParaRPr lang="en-US"/>
          </a:p>
        </p:txBody>
      </p:sp>
      <p:sp>
        <p:nvSpPr>
          <p:cNvPr id="8" name="Footer Placeholder 7"/>
          <p:cNvSpPr>
            <a:spLocks noGrp="1"/>
          </p:cNvSpPr>
          <p:nvPr>
            <p:ph type="ftr" sz="quarter" idx="11"/>
          </p:nvPr>
        </p:nvSpPr>
        <p:spPr/>
        <p:txBody>
          <a:bodyPr/>
          <a:lstStyle/>
          <a:p>
            <a:r>
              <a:rPr lang="en-IN" smtClean="0"/>
              <a:t>Department of Computer Science &amp; Engineering</a:t>
            </a:r>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8339D5-EEC9-4BB7-A2DE-D0566B41AEB0}" type="datetime1">
              <a:rPr lang="en-US" smtClean="0"/>
              <a:pPr/>
              <a:t>5/30/2021</a:t>
            </a:fld>
            <a:endParaRPr lang="en-US"/>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2597B-A337-46BB-944B-9E49A0F9EDE3}" type="datetime1">
              <a:rPr lang="en-US" smtClean="0"/>
              <a:pPr/>
              <a:t>5/30/2021</a:t>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a:t>
            </a:r>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D45036-01F0-447E-8168-DBB2F99FC526}" type="datetime1">
              <a:rPr lang="en-US" smtClean="0"/>
              <a:pPr/>
              <a:t>5/30/2021</a:t>
            </a:fld>
            <a:endParaRPr lang="en-US"/>
          </a:p>
        </p:txBody>
      </p:sp>
      <p:sp>
        <p:nvSpPr>
          <p:cNvPr id="6" name="Footer Placeholder 5"/>
          <p:cNvSpPr>
            <a:spLocks noGrp="1"/>
          </p:cNvSpPr>
          <p:nvPr>
            <p:ph type="ftr" sz="quarter" idx="11"/>
          </p:nvPr>
        </p:nvSpPr>
        <p:spPr/>
        <p:txBody>
          <a:bodyPr/>
          <a:lstStyle/>
          <a:p>
            <a:r>
              <a:rPr lang="en-IN" smtClean="0"/>
              <a:t>Department of Computer Science &amp; Engineering</a:t>
            </a:r>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63E38-ABC5-4B27-8B29-CAE3C262AE89}" type="datetime1">
              <a:rPr lang="en-US" smtClean="0"/>
              <a:pPr/>
              <a:t>5/30/2021</a:t>
            </a:fld>
            <a:endParaRPr lang="en-US"/>
          </a:p>
        </p:txBody>
      </p:sp>
      <p:sp>
        <p:nvSpPr>
          <p:cNvPr id="6" name="Footer Placeholder 5"/>
          <p:cNvSpPr>
            <a:spLocks noGrp="1"/>
          </p:cNvSpPr>
          <p:nvPr>
            <p:ph type="ftr" sz="quarter" idx="11"/>
          </p:nvPr>
        </p:nvSpPr>
        <p:spPr/>
        <p:txBody>
          <a:bodyPr/>
          <a:lstStyle/>
          <a:p>
            <a:r>
              <a:rPr lang="en-IN" smtClean="0"/>
              <a:t>Department of Computer Science &amp; Engineering</a:t>
            </a:r>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68053-EB16-4903-8675-33CC02B6BC1D}" type="datetime1">
              <a:rPr lang="en-US" smtClean="0"/>
              <a:pPr/>
              <a:t>5/30/2021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Department of Computer Science &amp; Engineering</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pencv.org/" TargetMode="External"/><Relationship Id="rId2" Type="http://schemas.openxmlformats.org/officeDocument/2006/relationships/hyperlink" Target="https://www.researchgate.net/publication/333686711_Facial_Emoji_Recognition"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110840" y="1319349"/>
            <a:ext cx="11984182" cy="3415030"/>
          </a:xfrm>
          <a:prstGeom prst="rect">
            <a:avLst/>
          </a:prstGeom>
          <a:noFill/>
        </p:spPr>
        <p:txBody>
          <a:bodyPr wrap="square" rtlCol="0">
            <a:sp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FACE TO EMOJI USING OPEN CV AND HAAR CASCADE CLASSIFIER</a:t>
            </a:r>
          </a:p>
          <a:p>
            <a:pPr algn="ctr">
              <a:spcBef>
                <a:spcPct val="0"/>
              </a:spcBef>
              <a:defRPr/>
            </a:pPr>
            <a:r>
              <a:rPr lang="en-US" sz="2400" b="1" dirty="0" smtClean="0">
                <a:latin typeface="Times New Roman" panose="02020603050405020304" pitchFamily="18" charset="0"/>
                <a:cs typeface="Times New Roman" panose="02020603050405020304" pitchFamily="18" charset="0"/>
              </a:rPr>
              <a:t>Date: 23 April 2021</a:t>
            </a:r>
          </a:p>
          <a:p>
            <a:pPr algn="ctr">
              <a:spcBef>
                <a:spcPct val="0"/>
              </a:spcBef>
              <a:defRPr/>
            </a:pP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M SREE HARIKA : 17WH1A0531</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T. ADHI LAKSHMI : 17WH1A0541</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G.SOWMYA : 18WH5A0501</a:t>
            </a:r>
          </a:p>
          <a:p>
            <a:r>
              <a:rPr lang="en-US" sz="2400" b="1" dirty="0" smtClean="0">
                <a:latin typeface="Times New Roman" panose="02020603050405020304" pitchFamily="18" charset="0"/>
                <a:cs typeface="Times New Roman" panose="02020603050405020304" pitchFamily="18" charset="0"/>
              </a:rPr>
              <a:t>					</a:t>
            </a:r>
          </a:p>
          <a:p>
            <a:r>
              <a:rPr lang="en-US" sz="2400" b="1" dirty="0" smtClean="0">
                <a:latin typeface="Times New Roman" panose="02020603050405020304" pitchFamily="18" charset="0"/>
                <a:cs typeface="Times New Roman" panose="02020603050405020304" pitchFamily="18" charset="0"/>
              </a:rPr>
              <a:t>					    			 Internal Guide: </a:t>
            </a:r>
            <a:r>
              <a:rPr lang="en-US" sz="2400" b="1" dirty="0" err="1" smtClean="0">
                <a:latin typeface="Times New Roman" panose="02020603050405020304" pitchFamily="18" charset="0"/>
                <a:cs typeface="Times New Roman" panose="02020603050405020304" pitchFamily="18" charset="0"/>
              </a:rPr>
              <a:t>Ms.B.Nagaveni</a:t>
            </a:r>
            <a:endParaRPr lang="en-US" sz="2400" b="1" dirty="0" smtClean="0">
              <a:latin typeface="Times New Roman" panose="02020603050405020304" pitchFamily="18" charset="0"/>
              <a:cs typeface="Times New Roman" panose="02020603050405020304" pitchFamily="18" charset="0"/>
            </a:endParaRPr>
          </a:p>
          <a:p>
            <a:pPr algn="ctr"/>
            <a:r>
              <a:rPr lang="en-IN"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Designation: Assistant Professor</a:t>
            </a:r>
            <a:endParaRPr lang="en-US" sz="3200" b="1" dirty="0" smtClean="0">
              <a:latin typeface="Times New Roman" panose="02020603050405020304" pitchFamily="18" charset="0"/>
              <a:cs typeface="Times New Roman" panose="02020603050405020304" pitchFamily="18" charset="0"/>
            </a:endParaRPr>
          </a:p>
        </p:txBody>
      </p:sp>
      <p:sp>
        <p:nvSpPr>
          <p:cNvPr id="6" name="Title 1"/>
          <p:cNvSpPr txBox="1"/>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lang="en-US" sz="2000" b="1" dirty="0">
              <a:latin typeface="Times New Roman" panose="02020603050405020304" pitchFamily="18" charset="0"/>
              <a:ea typeface="+mj-ea"/>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 name="Rectangle 7"/>
          <p:cNvSpPr/>
          <p:nvPr/>
        </p:nvSpPr>
        <p:spPr>
          <a:xfrm>
            <a:off x="0" y="5786847"/>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a:bodyPr>
          <a:lstStyle/>
          <a:p>
            <a:r>
              <a:rPr lang="en-IN" sz="2800" dirty="0" smtClean="0">
                <a:solidFill>
                  <a:srgbClr val="FF0000"/>
                </a:solidFill>
                <a:latin typeface="Times New Roman" panose="02020603050405020304" pitchFamily="18" charset="0"/>
                <a:cs typeface="Times New Roman" panose="02020603050405020304" pitchFamily="18" charset="0"/>
              </a:rPr>
              <a:t>                                              </a:t>
            </a:r>
            <a:r>
              <a:rPr lang="en-IN" sz="2800" b="1" dirty="0" smtClean="0">
                <a:solidFill>
                  <a:srgbClr val="FF0000"/>
                </a:solidFill>
                <a:latin typeface="Times New Roman" panose="02020603050405020304" pitchFamily="18" charset="0"/>
                <a:cs typeface="Times New Roman" panose="02020603050405020304" pitchFamily="18" charset="0"/>
              </a:rPr>
              <a:t>ABSTRACT                                </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72046"/>
            <a:ext cx="10515600" cy="4504917"/>
          </a:xfrm>
        </p:spPr>
        <p:txBody>
          <a:bodyPr>
            <a:normAutofit/>
          </a:bodyPr>
          <a:lstStyle/>
          <a:p>
            <a:r>
              <a:rPr lang="en-IN" sz="2400" dirty="0" smtClean="0">
                <a:latin typeface="Times New Roman" panose="02020603050405020304" pitchFamily="18" charset="0"/>
                <a:cs typeface="Times New Roman" panose="02020603050405020304" pitchFamily="18" charset="0"/>
              </a:rPr>
              <a:t>Facial </a:t>
            </a:r>
            <a:r>
              <a:rPr lang="en-IN" sz="2400" dirty="0" err="1" smtClean="0">
                <a:latin typeface="Times New Roman" panose="02020603050405020304" pitchFamily="18" charset="0"/>
                <a:cs typeface="Times New Roman" panose="02020603050405020304" pitchFamily="18" charset="0"/>
              </a:rPr>
              <a:t>emoji</a:t>
            </a:r>
            <a:r>
              <a:rPr lang="en-IN" sz="2400" dirty="0" smtClean="0">
                <a:latin typeface="Times New Roman" panose="02020603050405020304" pitchFamily="18" charset="0"/>
                <a:cs typeface="Times New Roman" panose="02020603050405020304" pitchFamily="18" charset="0"/>
              </a:rPr>
              <a:t> recognizer is an end user application which detects the expression of the person in the video being captured by the camera. The smiley relevant to the expression of the person in the video is shown on the screen which changes with the change in the expressions. Facial expressions are important in human communication and interactions. Also, they are used as an important tool in studies about </a:t>
            </a:r>
            <a:r>
              <a:rPr lang="en-IN" sz="2400" dirty="0" err="1" smtClean="0">
                <a:latin typeface="Times New Roman" panose="02020603050405020304" pitchFamily="18" charset="0"/>
                <a:cs typeface="Times New Roman" panose="02020603050405020304" pitchFamily="18" charset="0"/>
              </a:rPr>
              <a:t>behavior</a:t>
            </a:r>
            <a:r>
              <a:rPr lang="en-IN" sz="2400" dirty="0" smtClean="0">
                <a:latin typeface="Times New Roman" panose="02020603050405020304" pitchFamily="18" charset="0"/>
                <a:cs typeface="Times New Roman" panose="02020603050405020304" pitchFamily="18" charset="0"/>
              </a:rPr>
              <a:t> and in medical fields. Facial </a:t>
            </a:r>
            <a:r>
              <a:rPr lang="en-IN" sz="2400" dirty="0" err="1" smtClean="0">
                <a:latin typeface="Times New Roman" panose="02020603050405020304" pitchFamily="18" charset="0"/>
                <a:cs typeface="Times New Roman" panose="02020603050405020304" pitchFamily="18" charset="0"/>
              </a:rPr>
              <a:t>emoji</a:t>
            </a:r>
            <a:r>
              <a:rPr lang="en-IN" sz="2400" dirty="0" smtClean="0">
                <a:latin typeface="Times New Roman" panose="02020603050405020304" pitchFamily="18" charset="0"/>
                <a:cs typeface="Times New Roman" panose="02020603050405020304" pitchFamily="18" charset="0"/>
              </a:rPr>
              <a:t> recognizer provides a fast and practical approach for non-meddlesome emotion detection. The purpose was to develop an intelligent system for facial based expression classification using CNN algorithm. </a:t>
            </a:r>
            <a:r>
              <a:rPr lang="en-IN" sz="2400" dirty="0" err="1" smtClean="0">
                <a:latin typeface="Times New Roman" panose="02020603050405020304" pitchFamily="18" charset="0"/>
                <a:cs typeface="Times New Roman" panose="02020603050405020304" pitchFamily="18" charset="0"/>
              </a:rPr>
              <a:t>Haar</a:t>
            </a:r>
            <a:r>
              <a:rPr lang="en-IN" sz="2400" dirty="0" smtClean="0">
                <a:latin typeface="Times New Roman" panose="02020603050405020304" pitchFamily="18" charset="0"/>
                <a:cs typeface="Times New Roman" panose="02020603050405020304" pitchFamily="18" charset="0"/>
              </a:rPr>
              <a:t> classifier is used for face detection and CNN algorithm is utilized for the expression detection and giving the emoticon relevant to the expression as the output.</a:t>
            </a:r>
          </a:p>
          <a:p>
            <a:endParaRPr lang="en-IN" dirty="0"/>
          </a:p>
        </p:txBody>
      </p:sp>
      <p:sp>
        <p:nvSpPr>
          <p:cNvPr id="5" name="Rectangle 4"/>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16554" y="261257"/>
            <a:ext cx="1075446" cy="100583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0" y="1227908"/>
            <a:ext cx="12192000" cy="7837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412"/>
          </a:xfrm>
        </p:spPr>
        <p:txBody>
          <a:bodyPr/>
          <a:lstStyle/>
          <a:p>
            <a:r>
              <a:rPr lang="en-IN" dirty="0" smtClean="0"/>
              <a:t>                                  </a:t>
            </a:r>
            <a:r>
              <a:rPr lang="en-IN" sz="2800" b="1" dirty="0" smtClean="0">
                <a:solidFill>
                  <a:srgbClr val="FF0000"/>
                </a:solidFill>
                <a:latin typeface="Times New Roman" panose="02020603050405020304" pitchFamily="18" charset="0"/>
                <a:cs typeface="Times New Roman" panose="02020603050405020304" pitchFamily="18" charset="0"/>
              </a:rPr>
              <a:t>DATASET                                 </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smtClean="0">
                <a:solidFill>
                  <a:srgbClr val="FF0000"/>
                </a:solidFill>
              </a:rPr>
              <a:t>Dataset Description:</a:t>
            </a:r>
          </a:p>
          <a:p>
            <a:r>
              <a:rPr lang="en-IN" dirty="0" smtClean="0">
                <a:solidFill>
                  <a:schemeClr val="tx1">
                    <a:lumMod val="75000"/>
                    <a:lumOff val="25000"/>
                  </a:schemeClr>
                </a:solidFill>
                <a:latin typeface="Times New Roman" pitchFamily="18" charset="0"/>
                <a:cs typeface="Times New Roman" pitchFamily="18" charset="0"/>
              </a:rPr>
              <a:t>Dataset used is FER+ which is taken from </a:t>
            </a:r>
            <a:r>
              <a:rPr lang="en-IN" dirty="0" err="1" smtClean="0">
                <a:solidFill>
                  <a:schemeClr val="tx1">
                    <a:lumMod val="75000"/>
                    <a:lumOff val="25000"/>
                  </a:schemeClr>
                </a:solidFill>
                <a:latin typeface="Times New Roman" pitchFamily="18" charset="0"/>
                <a:cs typeface="Times New Roman" pitchFamily="18" charset="0"/>
              </a:rPr>
              <a:t>Kaggle</a:t>
            </a:r>
            <a:r>
              <a:rPr lang="en-IN" dirty="0" smtClean="0">
                <a:solidFill>
                  <a:schemeClr val="tx1">
                    <a:lumMod val="75000"/>
                    <a:lumOff val="25000"/>
                  </a:schemeClr>
                </a:solidFill>
                <a:latin typeface="Times New Roman" pitchFamily="18" charset="0"/>
                <a:cs typeface="Times New Roman" pitchFamily="18" charset="0"/>
              </a:rPr>
              <a:t> and contains around 33,000 images.</a:t>
            </a:r>
          </a:p>
          <a:p>
            <a:r>
              <a:rPr lang="en-IN" dirty="0" smtClean="0">
                <a:solidFill>
                  <a:schemeClr val="tx1">
                    <a:lumMod val="75000"/>
                    <a:lumOff val="25000"/>
                  </a:schemeClr>
                </a:solidFill>
                <a:latin typeface="Times New Roman" pitchFamily="18" charset="0"/>
                <a:cs typeface="Times New Roman" pitchFamily="18" charset="0"/>
              </a:rPr>
              <a:t>The Train images are 28,709 images and the Test images are 3,589images.</a:t>
            </a:r>
          </a:p>
          <a:p>
            <a:r>
              <a:rPr lang="en-IN" dirty="0" smtClean="0">
                <a:solidFill>
                  <a:schemeClr val="tx1">
                    <a:lumMod val="75000"/>
                    <a:lumOff val="25000"/>
                  </a:schemeClr>
                </a:solidFill>
                <a:latin typeface="Times New Roman" pitchFamily="18" charset="0"/>
                <a:cs typeface="Times New Roman" pitchFamily="18" charset="0"/>
              </a:rPr>
              <a:t> For every emotion in the train images has around 5000 images and for every emotion in the test images has around 1000 images.</a:t>
            </a:r>
          </a:p>
          <a:p>
            <a:r>
              <a:rPr lang="en-IN" smtClean="0">
                <a:solidFill>
                  <a:schemeClr val="tx1">
                    <a:lumMod val="75000"/>
                    <a:lumOff val="25000"/>
                  </a:schemeClr>
                </a:solidFill>
                <a:latin typeface="Times New Roman" pitchFamily="18" charset="0"/>
                <a:cs typeface="Times New Roman" pitchFamily="18" charset="0"/>
              </a:rPr>
              <a:t>Here the emotions included are Happiness, Sadness, Angry, Disgust, Fearful, Surprise, Neutral.</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smtClean="0"/>
              <a:t>Department of Computer Science &amp; Engineering</a:t>
            </a:r>
            <a:endParaRPr lang="en-US" dirty="0"/>
          </a:p>
        </p:txBody>
      </p:sp>
      <p:sp>
        <p:nvSpPr>
          <p:cNvPr id="5" name="Rectangle 4"/>
          <p:cNvSpPr/>
          <p:nvPr/>
        </p:nvSpPr>
        <p:spPr>
          <a:xfrm>
            <a:off x="0" y="1227908"/>
            <a:ext cx="12192000" cy="7837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907486" y="261257"/>
            <a:ext cx="1084217" cy="100583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8200" y="195943"/>
            <a:ext cx="10515600" cy="822961"/>
          </a:xfrm>
        </p:spPr>
        <p:txBody>
          <a:bodyPr>
            <a:normAutofit/>
          </a:bodyPr>
          <a:lstStyle/>
          <a:p>
            <a:r>
              <a:rPr lang="en-IN" dirty="0" smtClean="0"/>
              <a:t>                         </a:t>
            </a:r>
            <a:r>
              <a:rPr lang="en-IN" sz="2800" b="1" dirty="0" smtClean="0">
                <a:solidFill>
                  <a:srgbClr val="FF0000"/>
                </a:solidFill>
                <a:latin typeface="Times New Roman" panose="02020603050405020304" pitchFamily="18" charset="0"/>
                <a:cs typeface="Times New Roman" panose="02020603050405020304" pitchFamily="18" charset="0"/>
              </a:rPr>
              <a:t>ARCHITECTURE                                         </a:t>
            </a:r>
            <a:endParaRPr lang="en-IN" b="1" dirty="0"/>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6" name="Rounded Rectangle 5"/>
          <p:cNvSpPr/>
          <p:nvPr/>
        </p:nvSpPr>
        <p:spPr>
          <a:xfrm>
            <a:off x="195943" y="1449977"/>
            <a:ext cx="1907177" cy="80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Preparation</a:t>
            </a:r>
            <a:endParaRPr lang="en-IN" dirty="0"/>
          </a:p>
        </p:txBody>
      </p:sp>
      <p:sp>
        <p:nvSpPr>
          <p:cNvPr id="7" name="Rounded Rectangle 6"/>
          <p:cNvSpPr/>
          <p:nvPr/>
        </p:nvSpPr>
        <p:spPr>
          <a:xfrm>
            <a:off x="2103120" y="2207623"/>
            <a:ext cx="1867989" cy="901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Creation</a:t>
            </a:r>
            <a:endParaRPr lang="en-IN" dirty="0"/>
          </a:p>
        </p:txBody>
      </p:sp>
      <p:sp>
        <p:nvSpPr>
          <p:cNvPr id="9" name="Rounded Rectangle 8"/>
          <p:cNvSpPr/>
          <p:nvPr/>
        </p:nvSpPr>
        <p:spPr>
          <a:xfrm>
            <a:off x="4153988" y="3213463"/>
            <a:ext cx="1854925" cy="7445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CNN Model Building</a:t>
            </a:r>
            <a:endParaRPr lang="en-IN" dirty="0"/>
          </a:p>
        </p:txBody>
      </p:sp>
      <p:sp>
        <p:nvSpPr>
          <p:cNvPr id="10" name="Rounded Rectangle 9"/>
          <p:cNvSpPr/>
          <p:nvPr/>
        </p:nvSpPr>
        <p:spPr>
          <a:xfrm>
            <a:off x="6126480" y="3984171"/>
            <a:ext cx="1737359" cy="783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Image Capturing</a:t>
            </a:r>
            <a:endParaRPr lang="en-IN" dirty="0"/>
          </a:p>
        </p:txBody>
      </p:sp>
      <p:sp>
        <p:nvSpPr>
          <p:cNvPr id="12" name="Rectangle 11"/>
          <p:cNvSpPr/>
          <p:nvPr/>
        </p:nvSpPr>
        <p:spPr>
          <a:xfrm>
            <a:off x="0" y="1097280"/>
            <a:ext cx="12192000" cy="9144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907486" y="261257"/>
            <a:ext cx="1084217" cy="836023"/>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ounded Rectangle 14"/>
          <p:cNvSpPr/>
          <p:nvPr/>
        </p:nvSpPr>
        <p:spPr>
          <a:xfrm>
            <a:off x="7994469" y="4846320"/>
            <a:ext cx="2103120" cy="10450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a:t>
            </a:r>
            <a:endParaRPr lang="en-IN" dirty="0"/>
          </a:p>
        </p:txBody>
      </p:sp>
      <p:sp>
        <p:nvSpPr>
          <p:cNvPr id="16" name="Rectangle 15"/>
          <p:cNvSpPr/>
          <p:nvPr/>
        </p:nvSpPr>
        <p:spPr>
          <a:xfrm>
            <a:off x="0" y="6439988"/>
            <a:ext cx="12192000" cy="418011"/>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cxnSp>
        <p:nvCxnSpPr>
          <p:cNvPr id="19" name="Shape 18"/>
          <p:cNvCxnSpPr>
            <a:stCxn id="6" idx="2"/>
            <a:endCxn id="7" idx="1"/>
          </p:cNvCxnSpPr>
          <p:nvPr/>
        </p:nvCxnSpPr>
        <p:spPr>
          <a:xfrm rot="16200000" flipH="1">
            <a:off x="1427117" y="1982289"/>
            <a:ext cx="398418" cy="9535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Shape 20"/>
          <p:cNvCxnSpPr>
            <a:stCxn id="7" idx="2"/>
            <a:endCxn id="9" idx="1"/>
          </p:cNvCxnSpPr>
          <p:nvPr/>
        </p:nvCxnSpPr>
        <p:spPr>
          <a:xfrm rot="16200000" flipH="1">
            <a:off x="3357154" y="2788920"/>
            <a:ext cx="476794" cy="111687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3" name="Shape 22"/>
          <p:cNvCxnSpPr>
            <a:stCxn id="9" idx="2"/>
            <a:endCxn id="10" idx="1"/>
          </p:cNvCxnSpPr>
          <p:nvPr/>
        </p:nvCxnSpPr>
        <p:spPr>
          <a:xfrm rot="16200000" flipH="1">
            <a:off x="5394959" y="3644536"/>
            <a:ext cx="418012" cy="104502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Shape 24"/>
          <p:cNvCxnSpPr>
            <a:stCxn id="10" idx="2"/>
            <a:endCxn id="15" idx="1"/>
          </p:cNvCxnSpPr>
          <p:nvPr/>
        </p:nvCxnSpPr>
        <p:spPr>
          <a:xfrm rot="16200000" flipH="1">
            <a:off x="7194369" y="4568733"/>
            <a:ext cx="600891" cy="999309"/>
          </a:xfrm>
          <a:prstGeom prst="bentConnector2">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1"/>
          </a:xfrm>
        </p:spPr>
        <p:txBody>
          <a:bodyPr/>
          <a:lstStyle/>
          <a:p>
            <a:r>
              <a:rPr lang="en-IN" dirty="0" smtClean="0">
                <a:solidFill>
                  <a:srgbClr val="FF0000"/>
                </a:solidFill>
              </a:rPr>
              <a:t>                      </a:t>
            </a:r>
            <a:r>
              <a:rPr lang="en-IN" sz="2800" b="1" dirty="0" smtClean="0">
                <a:solidFill>
                  <a:srgbClr val="FF0000"/>
                </a:solidFill>
                <a:latin typeface="Times New Roman" panose="02020603050405020304" pitchFamily="18" charset="0"/>
                <a:cs typeface="Times New Roman" panose="02020603050405020304" pitchFamily="18" charset="0"/>
              </a:rPr>
              <a:t>     TECHNOLOGY STACK                       </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IN" dirty="0" smtClean="0"/>
              <a:t>Python</a:t>
            </a:r>
          </a:p>
          <a:p>
            <a:r>
              <a:rPr lang="en-IN" dirty="0" smtClean="0"/>
              <a:t>Machine Learning</a:t>
            </a:r>
          </a:p>
          <a:p>
            <a:endParaRPr lang="en-IN" dirty="0" smtClean="0"/>
          </a:p>
          <a:p>
            <a:r>
              <a:rPr lang="en-IN" dirty="0" smtClean="0">
                <a:solidFill>
                  <a:srgbClr val="FF0000"/>
                </a:solidFill>
              </a:rPr>
              <a:t>Packages Used :</a:t>
            </a:r>
          </a:p>
          <a:p>
            <a:r>
              <a:rPr lang="en-IN" dirty="0" err="1" smtClean="0">
                <a:solidFill>
                  <a:schemeClr val="tx1">
                    <a:lumMod val="75000"/>
                    <a:lumOff val="25000"/>
                  </a:schemeClr>
                </a:solidFill>
              </a:rPr>
              <a:t>Numpy</a:t>
            </a:r>
            <a:endParaRPr lang="en-IN" dirty="0" smtClean="0">
              <a:solidFill>
                <a:schemeClr val="tx1">
                  <a:lumMod val="75000"/>
                  <a:lumOff val="25000"/>
                </a:schemeClr>
              </a:solidFill>
            </a:endParaRPr>
          </a:p>
          <a:p>
            <a:r>
              <a:rPr lang="en-IN" smtClean="0">
                <a:solidFill>
                  <a:schemeClr val="tx1">
                    <a:lumMod val="75000"/>
                    <a:lumOff val="25000"/>
                  </a:schemeClr>
                </a:solidFill>
              </a:rPr>
              <a:t>Time</a:t>
            </a:r>
            <a:endParaRPr lang="en-IN" dirty="0" smtClean="0">
              <a:solidFill>
                <a:schemeClr val="tx1">
                  <a:lumMod val="75000"/>
                  <a:lumOff val="25000"/>
                </a:schemeClr>
              </a:solidFill>
            </a:endParaRPr>
          </a:p>
          <a:p>
            <a:r>
              <a:rPr lang="en-IN" dirty="0" smtClean="0">
                <a:solidFill>
                  <a:schemeClr val="tx1">
                    <a:lumMod val="75000"/>
                    <a:lumOff val="25000"/>
                  </a:schemeClr>
                </a:solidFill>
              </a:rPr>
              <a:t>Open CV</a:t>
            </a:r>
          </a:p>
          <a:p>
            <a:r>
              <a:rPr lang="en-IN" dirty="0" err="1" smtClean="0">
                <a:solidFill>
                  <a:schemeClr val="tx1">
                    <a:lumMod val="75000"/>
                    <a:lumOff val="25000"/>
                  </a:schemeClr>
                </a:solidFill>
              </a:rPr>
              <a:t>keras</a:t>
            </a:r>
            <a:endParaRPr lang="en-IN" dirty="0" smtClean="0">
              <a:solidFill>
                <a:schemeClr val="tx1">
                  <a:lumMod val="75000"/>
                  <a:lumOff val="25000"/>
                </a:schemeClr>
              </a:solidFill>
            </a:endParaRPr>
          </a:p>
          <a:p>
            <a:pPr>
              <a:buNone/>
            </a:pPr>
            <a:endParaRPr lang="en-IN" dirty="0" smtClean="0">
              <a:solidFill>
                <a:srgbClr val="FF0000"/>
              </a:solidFill>
            </a:endParaRPr>
          </a:p>
          <a:p>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5" name="Rectangle 4"/>
          <p:cNvSpPr/>
          <p:nvPr/>
        </p:nvSpPr>
        <p:spPr>
          <a:xfrm>
            <a:off x="0" y="1227908"/>
            <a:ext cx="12192000" cy="7837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907486" y="261257"/>
            <a:ext cx="1084217" cy="100583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2600"/>
          </a:xfrm>
        </p:spPr>
        <p:txBody>
          <a:bodyPr>
            <a:normAutofit/>
          </a:bodyPr>
          <a:lstStyle/>
          <a:p>
            <a:r>
              <a:rPr lang="en-IN" sz="3200" dirty="0" smtClean="0">
                <a:latin typeface="Times New Roman" panose="02020603050405020304" pitchFamily="18" charset="0"/>
                <a:cs typeface="Times New Roman" panose="02020603050405020304" pitchFamily="18" charset="0"/>
              </a:rPr>
              <a:t>                                 </a:t>
            </a:r>
            <a:r>
              <a:rPr lang="en-IN" sz="3200" b="1" dirty="0" smtClean="0">
                <a:solidFill>
                  <a:srgbClr val="FF0000"/>
                </a:solidFill>
                <a:latin typeface="Times New Roman" panose="02020603050405020304" pitchFamily="18" charset="0"/>
                <a:cs typeface="Times New Roman" panose="02020603050405020304" pitchFamily="18" charset="0"/>
              </a:rPr>
              <a:t>System specifications                    </a:t>
            </a:r>
            <a:endParaRPr lang="en-IN" sz="3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nvPr>
        </p:nvGraphicFramePr>
        <p:xfrm>
          <a:off x="1528354" y="1825625"/>
          <a:ext cx="9496698" cy="3205813"/>
        </p:xfrm>
        <a:graphic>
          <a:graphicData uri="http://schemas.openxmlformats.org/drawingml/2006/table">
            <a:tbl>
              <a:tblPr firstRow="1" bandRow="1">
                <a:tableStyleId>{21E4AEA4-8DFA-4A89-87EB-49C32662AFE0}</a:tableStyleId>
              </a:tblPr>
              <a:tblGrid>
                <a:gridCol w="4748349"/>
                <a:gridCol w="4748349"/>
              </a:tblGrid>
              <a:tr h="828373">
                <a:tc>
                  <a:txBody>
                    <a:bodyPr/>
                    <a:lstStyle/>
                    <a:p>
                      <a:r>
                        <a:rPr lang="en-IN" dirty="0" smtClean="0"/>
                        <a:t>                                      Environment</a:t>
                      </a:r>
                      <a:endParaRPr lang="en-IN" dirty="0"/>
                    </a:p>
                  </a:txBody>
                  <a:tcPr/>
                </a:tc>
                <a:tc>
                  <a:txBody>
                    <a:bodyPr/>
                    <a:lstStyle/>
                    <a:p>
                      <a:r>
                        <a:rPr lang="en-IN" dirty="0" smtClean="0"/>
                        <a:t>                                   Specifications</a:t>
                      </a:r>
                      <a:endParaRPr lang="en-IN" dirty="0"/>
                    </a:p>
                  </a:txBody>
                  <a:tcPr/>
                </a:tc>
              </a:tr>
              <a:tr h="828373">
                <a:tc>
                  <a:txBody>
                    <a:bodyPr/>
                    <a:lstStyle/>
                    <a:p>
                      <a:r>
                        <a:rPr lang="en-IN" dirty="0" smtClean="0"/>
                        <a:t>                                        Hardware</a:t>
                      </a:r>
                      <a:endParaRPr lang="en-IN" dirty="0"/>
                    </a:p>
                  </a:txBody>
                  <a:tcPr/>
                </a:tc>
                <a:tc>
                  <a:txBody>
                    <a:bodyPr/>
                    <a:lstStyle/>
                    <a:p>
                      <a:r>
                        <a:rPr lang="en-IN" dirty="0" smtClean="0"/>
                        <a:t> Processor – Intel Core i5</a:t>
                      </a:r>
                    </a:p>
                    <a:p>
                      <a:r>
                        <a:rPr lang="en-IN" dirty="0" smtClean="0"/>
                        <a:t> Memory(RAM) – 8GB</a:t>
                      </a:r>
                    </a:p>
                    <a:p>
                      <a:r>
                        <a:rPr lang="en-IN" dirty="0" smtClean="0"/>
                        <a:t> Storage</a:t>
                      </a:r>
                      <a:r>
                        <a:rPr lang="en-IN" baseline="0" dirty="0" smtClean="0"/>
                        <a:t> – I TB</a:t>
                      </a:r>
                      <a:r>
                        <a:rPr lang="en-IN" dirty="0" smtClean="0"/>
                        <a:t> </a:t>
                      </a:r>
                    </a:p>
                    <a:p>
                      <a:endParaRPr lang="en-IN" dirty="0"/>
                    </a:p>
                  </a:txBody>
                  <a:tcPr/>
                </a:tc>
              </a:tr>
              <a:tr h="828373">
                <a:tc>
                  <a:txBody>
                    <a:bodyPr/>
                    <a:lstStyle/>
                    <a:p>
                      <a:r>
                        <a:rPr lang="en-IN" dirty="0" smtClean="0"/>
                        <a:t>                                        Software</a:t>
                      </a:r>
                      <a:endParaRPr lang="en-IN" dirty="0"/>
                    </a:p>
                  </a:txBody>
                  <a:tcPr/>
                </a:tc>
                <a:tc>
                  <a:txBody>
                    <a:bodyPr/>
                    <a:lstStyle/>
                    <a:p>
                      <a:r>
                        <a:rPr lang="en-IN" dirty="0" smtClean="0"/>
                        <a:t> Python(</a:t>
                      </a:r>
                      <a:r>
                        <a:rPr lang="en-IN" dirty="0" err="1" smtClean="0"/>
                        <a:t>opencv</a:t>
                      </a:r>
                      <a:r>
                        <a:rPr lang="en-IN" dirty="0" smtClean="0"/>
                        <a:t>)</a:t>
                      </a:r>
                    </a:p>
                    <a:p>
                      <a:r>
                        <a:rPr lang="en-IN" dirty="0" smtClean="0"/>
                        <a:t> OS-Windows</a:t>
                      </a:r>
                      <a:r>
                        <a:rPr lang="en-IN" baseline="0" dirty="0" smtClean="0"/>
                        <a:t> 10/</a:t>
                      </a:r>
                      <a:r>
                        <a:rPr lang="en-IN" baseline="0" dirty="0" err="1" smtClean="0"/>
                        <a:t>ubuntu</a:t>
                      </a:r>
                      <a:endParaRPr lang="en-IN" baseline="0" dirty="0" smtClean="0"/>
                    </a:p>
                    <a:p>
                      <a:r>
                        <a:rPr lang="en-IN" dirty="0" smtClean="0"/>
                        <a:t> </a:t>
                      </a:r>
                      <a:r>
                        <a:rPr lang="en-IN" baseline="0" dirty="0" smtClean="0"/>
                        <a:t>Jupiter </a:t>
                      </a:r>
                      <a:r>
                        <a:rPr lang="en-IN" baseline="0" dirty="0" err="1" smtClean="0"/>
                        <a:t>NoteBook</a:t>
                      </a:r>
                      <a:endParaRPr lang="en-IN" baseline="0" dirty="0" smtClean="0"/>
                    </a:p>
                    <a:p>
                      <a:endParaRPr lang="en-IN" dirty="0"/>
                    </a:p>
                  </a:txBody>
                  <a:tcPr/>
                </a:tc>
              </a:tr>
            </a:tbl>
          </a:graphicData>
        </a:graphic>
      </p:graphicFrame>
      <p:sp>
        <p:nvSpPr>
          <p:cNvPr id="5" name="Rectangle 4"/>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p:cNvSpPr/>
          <p:nvPr/>
        </p:nvSpPr>
        <p:spPr>
          <a:xfrm>
            <a:off x="0" y="1097280"/>
            <a:ext cx="12192000" cy="9144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16554" y="391885"/>
            <a:ext cx="1075446" cy="87521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349"/>
          </a:xfrm>
        </p:spPr>
        <p:txBody>
          <a:bodyPr>
            <a:normAutofit/>
          </a:bodyPr>
          <a:lstStyle/>
          <a:p>
            <a:r>
              <a:rPr lang="en-IN" sz="2800" dirty="0" smtClean="0">
                <a:latin typeface="Times New Roman" panose="02020603050405020304" pitchFamily="18" charset="0"/>
                <a:cs typeface="Times New Roman" panose="02020603050405020304" pitchFamily="18" charset="0"/>
              </a:rPr>
              <a:t>                                               </a:t>
            </a:r>
            <a:r>
              <a:rPr lang="en-IN" sz="2800" b="1" dirty="0" smtClean="0">
                <a:solidFill>
                  <a:srgbClr val="FF0000"/>
                </a:solidFill>
                <a:latin typeface="Times New Roman" panose="02020603050405020304" pitchFamily="18" charset="0"/>
                <a:cs typeface="Times New Roman" panose="02020603050405020304" pitchFamily="18" charset="0"/>
              </a:rPr>
              <a:t>TIMELINE                                    </a:t>
            </a:r>
            <a:endParaRPr lang="en-IN"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9" name="Content Placeholder 18"/>
          <p:cNvGraphicFramePr>
            <a:graphicFrameLocks noGrp="1"/>
          </p:cNvGraphicFramePr>
          <p:nvPr>
            <p:ph idx="1"/>
          </p:nvPr>
        </p:nvGraphicFramePr>
        <p:xfrm>
          <a:off x="838200" y="1825621"/>
          <a:ext cx="10515600" cy="3686904"/>
        </p:xfrm>
        <a:graphic>
          <a:graphicData uri="http://schemas.openxmlformats.org/drawingml/2006/table">
            <a:tbl>
              <a:tblPr>
                <a:tableStyleId>{7DF18680-E054-41AD-8BC1-D1AEF772440D}</a:tableStyleId>
              </a:tblPr>
              <a:tblGrid>
                <a:gridCol w="5257800"/>
                <a:gridCol w="5257800"/>
              </a:tblGrid>
              <a:tr h="921726">
                <a:tc>
                  <a:txBody>
                    <a:bodyPr/>
                    <a:lstStyle/>
                    <a:p>
                      <a:r>
                        <a:rPr lang="en-IN" dirty="0" smtClean="0"/>
                        <a:t>    </a:t>
                      </a:r>
                    </a:p>
                    <a:p>
                      <a:r>
                        <a:rPr lang="en-IN" dirty="0" smtClean="0"/>
                        <a:t>                                     Review 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anose="020B0604020202020204" pitchFamily="34" charset="0"/>
                        <a:buChar char="•"/>
                      </a:pPr>
                      <a:r>
                        <a:rPr lang="en-IN" dirty="0" smtClean="0"/>
                        <a:t> Abstract</a:t>
                      </a:r>
                    </a:p>
                    <a:p>
                      <a:pPr>
                        <a:buFont typeface="Arial" panose="020B0604020202020204" pitchFamily="34" charset="0"/>
                        <a:buChar char="•"/>
                      </a:pPr>
                      <a:r>
                        <a:rPr lang="en-IN" dirty="0" smtClean="0"/>
                        <a:t> Base Paper and References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1726">
                <a:tc>
                  <a:txBody>
                    <a:bodyPr/>
                    <a:lstStyle/>
                    <a:p>
                      <a:r>
                        <a:rPr lang="en-IN" dirty="0" smtClean="0"/>
                        <a:t>                          </a:t>
                      </a:r>
                    </a:p>
                    <a:p>
                      <a:r>
                        <a:rPr lang="en-IN" dirty="0" smtClean="0"/>
                        <a:t>                                     Review 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anose="020B0604020202020204" pitchFamily="34" charset="0"/>
                        <a:buChar char="•"/>
                      </a:pPr>
                      <a:r>
                        <a:rPr lang="en-IN" dirty="0" smtClean="0"/>
                        <a:t> Dataset</a:t>
                      </a:r>
                      <a:r>
                        <a:rPr lang="en-IN" baseline="0" dirty="0" smtClean="0"/>
                        <a:t> Collection</a:t>
                      </a:r>
                    </a:p>
                    <a:p>
                      <a:pPr>
                        <a:buFont typeface="Arial" panose="020B0604020202020204" pitchFamily="34" charset="0"/>
                        <a:buChar char="•"/>
                      </a:pPr>
                      <a:r>
                        <a:rPr lang="en-IN" baseline="0" dirty="0" smtClean="0"/>
                        <a:t> Dataset Preparation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1726">
                <a:tc>
                  <a:txBody>
                    <a:bodyPr/>
                    <a:lstStyle/>
                    <a:p>
                      <a:endParaRPr lang="en-IN" dirty="0" smtClean="0"/>
                    </a:p>
                    <a:p>
                      <a:r>
                        <a:rPr lang="en-IN" dirty="0" smtClean="0"/>
                        <a:t>                                     Review 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anose="020B0604020202020204" pitchFamily="34" charset="0"/>
                        <a:buChar char="•"/>
                      </a:pPr>
                      <a:r>
                        <a:rPr lang="en-IN" dirty="0" smtClean="0"/>
                        <a:t> Model Creation</a:t>
                      </a:r>
                    </a:p>
                    <a:p>
                      <a:pPr>
                        <a:buFont typeface="Arial" panose="020B0604020202020204" pitchFamily="34" charset="0"/>
                        <a:buChar char="•"/>
                      </a:pPr>
                      <a:r>
                        <a:rPr lang="en-IN" dirty="0" smtClean="0"/>
                        <a:t> CNN Model Building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1726">
                <a:tc>
                  <a:txBody>
                    <a:bodyPr/>
                    <a:lstStyle/>
                    <a:p>
                      <a:r>
                        <a:rPr lang="en-IN" dirty="0" smtClean="0"/>
                        <a:t> </a:t>
                      </a:r>
                    </a:p>
                    <a:p>
                      <a:r>
                        <a:rPr lang="en-IN" dirty="0" smtClean="0"/>
                        <a:t>                                     Review 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anose="020B0604020202020204" pitchFamily="34" charset="0"/>
                        <a:buChar char="•"/>
                      </a:pPr>
                      <a:r>
                        <a:rPr lang="en-IN" dirty="0" smtClean="0"/>
                        <a:t> Image Capturing</a:t>
                      </a:r>
                    </a:p>
                    <a:p>
                      <a:pPr>
                        <a:buFont typeface="Arial" panose="020B0604020202020204" pitchFamily="34" charset="0"/>
                        <a:buChar char="•"/>
                      </a:pPr>
                      <a:r>
                        <a:rPr lang="en-IN" dirty="0" smtClean="0"/>
                        <a:t> </a:t>
                      </a:r>
                      <a:r>
                        <a:rPr lang="en-IN" dirty="0" err="1" smtClean="0"/>
                        <a:t>Emoji</a:t>
                      </a:r>
                      <a:r>
                        <a:rPr lang="en-IN" baseline="0" dirty="0" smtClean="0"/>
                        <a:t> Representation of the Captured Image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5" name="Rectangle 4"/>
          <p:cNvSpPr/>
          <p:nvPr/>
        </p:nvSpPr>
        <p:spPr>
          <a:xfrm>
            <a:off x="0" y="1097280"/>
            <a:ext cx="12192000" cy="9144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907486" y="1"/>
            <a:ext cx="1031965" cy="118872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0978"/>
          </a:xfrm>
        </p:spPr>
        <p:txBody>
          <a:bodyPr>
            <a:normAutofit/>
          </a:bodyPr>
          <a:lstStyle/>
          <a:p>
            <a:r>
              <a:rPr lang="en-IN" sz="3600" dirty="0" smtClean="0">
                <a:solidFill>
                  <a:srgbClr val="FF0000"/>
                </a:solidFill>
                <a:latin typeface="Times New Roman" panose="02020603050405020304" pitchFamily="18" charset="0"/>
                <a:cs typeface="Times New Roman" panose="02020603050405020304" pitchFamily="18" charset="0"/>
              </a:rPr>
              <a:t>                                    References                                                 </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Base Paper URL -  </a:t>
            </a:r>
            <a:r>
              <a:rPr lang="en-IN" sz="2400" dirty="0" smtClean="0">
                <a:latin typeface="Times New Roman" panose="02020603050405020304" pitchFamily="18" charset="0"/>
                <a:cs typeface="Times New Roman" panose="02020603050405020304" pitchFamily="18" charset="0"/>
                <a:hlinkClick r:id="rId2"/>
              </a:rPr>
              <a:t>https://www.researchgate.net/publication/333686711_Facial_Emoji_Recognition</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Dataset is taken from https://www.kaggle.com/c/emotion-detection-from-facial- expressions/data</a:t>
            </a:r>
          </a:p>
          <a:p>
            <a:r>
              <a:rPr lang="en-IN" sz="2400" dirty="0" smtClean="0"/>
              <a:t>Open CV from </a:t>
            </a:r>
            <a:r>
              <a:rPr lang="en-IN" sz="2400" dirty="0" smtClean="0">
                <a:hlinkClick r:id="rId3"/>
              </a:rPr>
              <a:t>https://opencv.org/</a:t>
            </a:r>
            <a:endParaRPr lang="en-IN" sz="2400" dirty="0" smtClean="0"/>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5" name="Rectangle 4"/>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BVRIT HYDERABAD College of Engineering for Women</a:t>
            </a:r>
          </a:p>
        </p:txBody>
      </p:sp>
      <p:pic>
        <p:nvPicPr>
          <p:cNvPr id="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763794" y="391885"/>
            <a:ext cx="940526" cy="87521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0" y="1214846"/>
            <a:ext cx="12192000" cy="7837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88591" y="2875002"/>
            <a:ext cx="10712567" cy="769441"/>
          </a:xfrm>
          <a:prstGeom prst="rect">
            <a:avLst/>
          </a:prstGeom>
          <a:noFill/>
        </p:spPr>
        <p:txBody>
          <a:bodyPr wrap="square" rtlCol="0">
            <a:spAutoFit/>
          </a:bodyPr>
          <a:lstStyle/>
          <a:p>
            <a:pPr lvl="0" algn="ctr"/>
            <a:r>
              <a:rPr lang="en-US" sz="4400" b="1" dirty="0" smtClean="0">
                <a:latin typeface="Times New Roman" panose="02020603050405020304" pitchFamily="18" charset="0"/>
                <a:cs typeface="Times New Roman" panose="02020603050405020304" pitchFamily="18" charset="0"/>
              </a:rPr>
              <a:t>Thank you</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467</Words>
  <Application>WPS Presentation</Application>
  <PresentationFormat>Custom</PresentationFormat>
  <Paragraphs>80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                                              ABSTRACT                                </vt:lpstr>
      <vt:lpstr>                                  DATASET                                 </vt:lpstr>
      <vt:lpstr>                         ARCHITECTURE                                         </vt:lpstr>
      <vt:lpstr>                           TECHNOLOGY STACK                       </vt:lpstr>
      <vt:lpstr>                                 System specifications                    </vt:lpstr>
      <vt:lpstr>                                               TIMELINE                                    </vt:lpstr>
      <vt:lpstr>                                    References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sys</cp:lastModifiedBy>
  <cp:revision>204</cp:revision>
  <dcterms:created xsi:type="dcterms:W3CDTF">2020-08-08T03:55:00Z</dcterms:created>
  <dcterms:modified xsi:type="dcterms:W3CDTF">2021-05-30T06:11:34Z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