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Lst>
  <p:sldSz cy="6858000" cx="9144000"/>
  <p:notesSz cx="6858000" cy="9144000"/>
  <p:embeddedFontLst>
    <p:embeddedFont>
      <p:font typeface="Century Schoolbook"/>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7" roundtripDataSignature="AMtx7mh8e0e0mRSDrYnpRmgjB9yFUppK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57669B-2179-49F6-9188-A6DE34D00EDB}">
  <a:tblStyle styleId="{5C57669B-2179-49F6-9188-A6DE34D00EDB}" styleName="Table_0">
    <a:wholeTbl>
      <a:tcTxStyle b="off" i="off">
        <a:font>
          <a:latin typeface="Century Schoolbook"/>
          <a:ea typeface="Century Schoolbook"/>
          <a:cs typeface="Century School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EDE7"/>
          </a:solidFill>
        </a:fill>
      </a:tcStyle>
    </a:wholeTbl>
    <a:band1H>
      <a:tcTxStyle/>
      <a:tcStyle>
        <a:fill>
          <a:solidFill>
            <a:srgbClr val="FFD8CC"/>
          </a:solidFill>
        </a:fill>
      </a:tcStyle>
    </a:band1H>
    <a:band2H>
      <a:tcTxStyle/>
    </a:band2H>
    <a:band1V>
      <a:tcTxStyle/>
      <a:tcStyle>
        <a:fill>
          <a:solidFill>
            <a:srgbClr val="FFD8CC"/>
          </a:solidFill>
        </a:fill>
      </a:tcStyle>
    </a:band1V>
    <a:band2V>
      <a:tcTxStyle/>
    </a:band2V>
    <a:lastCol>
      <a:tcTxStyle b="on" i="off">
        <a:font>
          <a:latin typeface="Century Schoolbook"/>
          <a:ea typeface="Century Schoolbook"/>
          <a:cs typeface="Century Schoolbook"/>
        </a:font>
        <a:schemeClr val="lt1"/>
      </a:tcTxStyle>
      <a:tcStyle>
        <a:fill>
          <a:solidFill>
            <a:schemeClr val="accent1"/>
          </a:solidFill>
        </a:fill>
      </a:tcStyle>
    </a:lastCol>
    <a:firstCol>
      <a:tcTxStyle b="on" i="off">
        <a:font>
          <a:latin typeface="Century Schoolbook"/>
          <a:ea typeface="Century Schoolbook"/>
          <a:cs typeface="Century Schoolbook"/>
        </a:font>
        <a:schemeClr val="lt1"/>
      </a:tcTxStyle>
      <a:tcStyle>
        <a:fill>
          <a:solidFill>
            <a:schemeClr val="accent1"/>
          </a:solidFill>
        </a:fill>
      </a:tcStyle>
    </a:firstCol>
    <a:lastRow>
      <a:tcTxStyle b="on" i="off">
        <a:font>
          <a:latin typeface="Century Schoolbook"/>
          <a:ea typeface="Century Schoolbook"/>
          <a:cs typeface="Century School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Schoolbook"/>
          <a:ea typeface="Century Schoolbook"/>
          <a:cs typeface="Century School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CenturySchoolbook-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CenturySchoolbook-italic.fntdata"/><Relationship Id="rId14" Type="http://schemas.openxmlformats.org/officeDocument/2006/relationships/font" Target="fonts/CenturySchoolbook-bold.fntdata"/><Relationship Id="rId17" Type="http://customschemas.google.com/relationships/presentationmetadata" Target="metadata"/><Relationship Id="rId16" Type="http://schemas.openxmlformats.org/officeDocument/2006/relationships/font" Target="fonts/CenturySchoolbook-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9" name="Google Shape;13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9" name="Google Shape;14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0" name="Google Shape;150;p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7" name="Google Shape;16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4: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9" name="Google Shape;179;p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5: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1" name="Shape 21"/>
        <p:cNvGrpSpPr/>
        <p:nvPr/>
      </p:nvGrpSpPr>
      <p:grpSpPr>
        <a:xfrm>
          <a:off x="0" y="0"/>
          <a:ext cx="0" cy="0"/>
          <a:chOff x="0" y="0"/>
          <a:chExt cx="0" cy="0"/>
        </a:xfrm>
      </p:grpSpPr>
      <p:sp>
        <p:nvSpPr>
          <p:cNvPr id="22" name="Google Shape;22;p8"/>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4" name="Google Shape;24;p8"/>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7" name="Google Shape;27;p8"/>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8" name="Google Shape;28;p8"/>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9" name="Google Shape;29;p8"/>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30" name="Google Shape;30;p8"/>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31" name="Google Shape;31;p8"/>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32" name="Google Shape;32;p8"/>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33" name="Google Shape;33;p8"/>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34" name="Google Shape;34;p8"/>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35" name="Google Shape;35;p8"/>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36" name="Google Shape;36;p8"/>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8"/>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8"/>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9" name="Google Shape;39;p8"/>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0" name="Google Shape;40;p8"/>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1" name="Google Shape;41;p8"/>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 name="Google Shape;42;p8"/>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1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7"/>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1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18"/>
          <p:cNvSpPr txBox="1"/>
          <p:nvPr>
            <p:ph type="title"/>
          </p:nvPr>
        </p:nvSpPr>
        <p:spPr>
          <a:xfrm rot="5400000">
            <a:off x="4541837"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1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49" name="Shape 49"/>
        <p:cNvGrpSpPr/>
        <p:nvPr/>
      </p:nvGrpSpPr>
      <p:grpSpPr>
        <a:xfrm>
          <a:off x="0" y="0"/>
          <a:ext cx="0" cy="0"/>
          <a:chOff x="0" y="0"/>
          <a:chExt cx="0" cy="0"/>
        </a:xfrm>
      </p:grpSpPr>
      <p:sp>
        <p:nvSpPr>
          <p:cNvPr id="50" name="Google Shape;50;p10"/>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0"/>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10"/>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5" name="Google Shape;55;p10"/>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6" name="Google Shape;56;p10"/>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7" name="Google Shape;57;p10"/>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58" name="Google Shape;58;p10"/>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59" name="Google Shape;59;p10"/>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60" name="Google Shape;60;p10"/>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61" name="Google Shape;61;p10"/>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62" name="Google Shape;62;p10"/>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63" name="Google Shape;63;p10"/>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4" name="Google Shape;64;p10"/>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5" name="Google Shape;65;p10"/>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6" name="Google Shape;66;p10"/>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7" name="Google Shape;67;p10"/>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8" name="Google Shape;68;p10"/>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69" name="Google Shape;69;p10"/>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70" name="Google Shape;70;p10"/>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11"/>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1"/>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12"/>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12"/>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2"/>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5" name="Google Shape;85;p12"/>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12"/>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1" name="Google Shape;91;p1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1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6" name="Shape 96"/>
        <p:cNvGrpSpPr/>
        <p:nvPr/>
      </p:nvGrpSpPr>
      <p:grpSpPr>
        <a:xfrm>
          <a:off x="0" y="0"/>
          <a:ext cx="0" cy="0"/>
          <a:chOff x="0" y="0"/>
          <a:chExt cx="0" cy="0"/>
        </a:xfrm>
      </p:grpSpPr>
      <p:cxnSp>
        <p:nvCxnSpPr>
          <p:cNvPr id="97" name="Google Shape;97;p15"/>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8" name="Google Shape;98;p15"/>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5"/>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00" name="Google Shape;100;p15"/>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01" name="Google Shape;101;p15"/>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2" name="Google Shape;102;p15"/>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3" name="Google Shape;103;p15"/>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04" name="Google Shape;104;p15"/>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5" name="Google Shape;105;p15"/>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6" name="Google Shape;106;p15"/>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1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9" name="Google Shape;109;p1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Google Shape;111;p16"/>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12" name="Google Shape;112;p16"/>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3" name="Google Shape;113;p16"/>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6"/>
          <p:cNvSpPr/>
          <p:nvPr>
            <p:ph idx="2" type="pic"/>
          </p:nvPr>
        </p:nvSpPr>
        <p:spPr>
          <a:xfrm>
            <a:off x="0" y="0"/>
            <a:ext cx="6172200" cy="6858000"/>
          </a:xfrm>
          <a:prstGeom prst="rect">
            <a:avLst/>
          </a:prstGeom>
          <a:solidFill>
            <a:schemeClr val="lt2"/>
          </a:solidFill>
          <a:ln>
            <a:noFill/>
          </a:ln>
        </p:spPr>
        <p:txBody>
          <a:bodyPr anchorCtr="0" anchor="t" bIns="45700" lIns="91425" spcFirstLastPara="1" rIns="91425" wrap="square" tIns="45700">
            <a:normAutofit/>
          </a:bodyPr>
          <a:lstStyle>
            <a:lvl1pPr lvl="0" marR="0" rtl="0" algn="l">
              <a:spcBef>
                <a:spcPts val="600"/>
              </a:spcBef>
              <a:spcAft>
                <a:spcPts val="0"/>
              </a:spcAft>
              <a:buClr>
                <a:schemeClr val="accent1"/>
              </a:buClr>
              <a:buSzPts val="2240"/>
              <a:buFont typeface="Noto Sans Symbols"/>
              <a:buNone/>
              <a:defRPr b="0" i="0" sz="3200" u="none" cap="none" strike="noStrike">
                <a:solidFill>
                  <a:schemeClr val="dk1"/>
                </a:solidFill>
                <a:latin typeface="Century Schoolbook"/>
                <a:ea typeface="Century Schoolbook"/>
                <a:cs typeface="Century Schoolbook"/>
                <a:sym typeface="Century Schoolbook"/>
              </a:defRPr>
            </a:lvl1pPr>
            <a:lvl2pPr lvl="1"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lvl="2"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lvl="5"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lvl="6"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lvl="7"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lvl="8"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15" name="Google Shape;115;p16"/>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6" name="Google Shape;116;p16"/>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7" name="Google Shape;117;p16"/>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18" name="Google Shape;118;p16"/>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9" name="Google Shape;119;p16"/>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20" name="Google Shape;120;p16"/>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1" name="Google Shape;121;p1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3" name="Google Shape;123;p1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7"/>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11" name="Google Shape;11;p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4" name="Google Shape;14;p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5" name="Google Shape;15;p7"/>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6" name="Google Shape;16;p7"/>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Google Shape;17;p7"/>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8" name="Google Shape;18;p7"/>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Google Shape;19;p7"/>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0" name="Google Shape;20;p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researchgate.net/publication/341325717_Fake_Job_Recruitment_Detection_Using_Machine_Learning_Approach" TargetMode="External"/><Relationship Id="rId4" Type="http://schemas.openxmlformats.org/officeDocument/2006/relationships/hyperlink" Target="about:blank" TargetMode="External"/><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
          <p:cNvPicPr preferRelativeResize="0"/>
          <p:nvPr/>
        </p:nvPicPr>
        <p:blipFill rotWithShape="1">
          <a:blip r:embed="rId3">
            <a:alphaModFix/>
          </a:blip>
          <a:srcRect b="0" l="0" r="0" t="0"/>
          <a:stretch/>
        </p:blipFill>
        <p:spPr>
          <a:xfrm>
            <a:off x="3357554" y="214290"/>
            <a:ext cx="2500330" cy="1371600"/>
          </a:xfrm>
          <a:prstGeom prst="rect">
            <a:avLst/>
          </a:prstGeom>
          <a:noFill/>
          <a:ln>
            <a:noFill/>
          </a:ln>
        </p:spPr>
      </p:pic>
      <p:sp>
        <p:nvSpPr>
          <p:cNvPr id="144" name="Google Shape;144;p1"/>
          <p:cNvSpPr txBox="1"/>
          <p:nvPr/>
        </p:nvSpPr>
        <p:spPr>
          <a:xfrm>
            <a:off x="762000" y="3886200"/>
            <a:ext cx="77724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entury Schoolbook"/>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000"/>
              <a:buFont typeface="Century Schoolbook"/>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000"/>
              <a:buFont typeface="Century Schoolbook"/>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000"/>
              <a:buFont typeface="Century Schoolbook"/>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000"/>
              <a:buFont typeface="Century Schoolbook"/>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000" u="none" cap="none" strike="noStrike">
                <a:solidFill>
                  <a:schemeClr val="dk1"/>
                </a:solidFill>
                <a:latin typeface="Century Schoolbook"/>
                <a:ea typeface="Century Schoolbook"/>
                <a:cs typeface="Century Schoolbook"/>
                <a:sym typeface="Century Schoolbook"/>
              </a:rPr>
              <a:t>FAKE JOB RECRUITMENT DETECTION</a:t>
            </a:r>
            <a:endParaRPr b="0" i="0" sz="2000" u="none" cap="none" strike="noStrike">
              <a:solidFill>
                <a:schemeClr val="dk1"/>
              </a:solidFill>
              <a:latin typeface="Century Schoolbook"/>
              <a:ea typeface="Century Schoolbook"/>
              <a:cs typeface="Century Schoolbook"/>
              <a:sym typeface="Century Schoolbook"/>
            </a:endParaRPr>
          </a:p>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chemeClr val="dk1"/>
              </a:buClr>
              <a:buSzPts val="2000"/>
              <a:buFont typeface="Century Schoolbook"/>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Date: 08 April 2021</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000"/>
              <a:buFont typeface="Century Schoolbook"/>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                       M.PRIYANKA</a:t>
            </a:r>
            <a:r>
              <a:rPr b="1" i="0" lang="en-US" sz="2000" u="none" cap="none" strike="noStrike">
                <a:solidFill>
                  <a:schemeClr val="dk1"/>
                </a:solidFill>
                <a:latin typeface="Century Schoolbook"/>
                <a:ea typeface="Century Schoolbook"/>
                <a:cs typeface="Century Schoolbook"/>
                <a:sym typeface="Century Schoolbook"/>
              </a:rPr>
              <a:t> : 17WH1A0505</a:t>
            </a:r>
            <a:endParaRPr sz="2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                    M.DEEPIKA : 17WH1A0511</a:t>
            </a:r>
            <a:endParaRPr sz="2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                    K.SUSRITHA :17WH1A0554</a:t>
            </a:r>
            <a:endParaRPr b="1" sz="2000">
              <a:solidFill>
                <a:schemeClr val="dk1"/>
              </a:solidFill>
              <a:latin typeface="Century Schoolbook"/>
              <a:ea typeface="Century Schoolbook"/>
              <a:cs typeface="Century Schoolbook"/>
              <a:sym typeface="Century Schoolbook"/>
            </a:endParaRPr>
          </a:p>
          <a:p>
            <a:pPr indent="0" lvl="0" marL="0" marR="0" rtl="0" algn="ctr">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rPr b="1" lang="en-US" sz="2000">
                <a:solidFill>
                  <a:schemeClr val="dk1"/>
                </a:solidFill>
                <a:latin typeface="Times New Roman"/>
                <a:ea typeface="Times New Roman"/>
                <a:cs typeface="Times New Roman"/>
                <a:sym typeface="Times New Roman"/>
              </a:rPr>
              <a:t>		    		Internal Guide: Ms. P. KAVITHA</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                                                            Assistant Professor</a:t>
            </a:r>
            <a:endParaRPr/>
          </a:p>
          <a:p>
            <a:pPr indent="0" lvl="0" marL="0" marR="0" rtl="0" algn="l">
              <a:spcBef>
                <a:spcPts val="0"/>
              </a:spcBef>
              <a:spcAft>
                <a:spcPts val="0"/>
              </a:spcAft>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145" name="Google Shape;145;p1"/>
          <p:cNvSpPr txBox="1"/>
          <p:nvPr/>
        </p:nvSpPr>
        <p:spPr>
          <a:xfrm>
            <a:off x="762000" y="1371600"/>
            <a:ext cx="7772400" cy="1371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br>
              <a:rPr b="0" i="0" lang="en-US" sz="2000" u="none" cap="none" strike="noStrike">
                <a:solidFill>
                  <a:schemeClr val="dk1"/>
                </a:solidFill>
                <a:latin typeface="Times New Roman"/>
                <a:ea typeface="Times New Roman"/>
                <a:cs typeface="Times New Roman"/>
                <a:sym typeface="Times New Roman"/>
              </a:rPr>
            </a:br>
            <a:r>
              <a:rPr b="1" i="0" lang="en-US" sz="2000" u="none" cap="none" strike="noStrike">
                <a:solidFill>
                  <a:schemeClr val="dk1"/>
                </a:solidFill>
                <a:latin typeface="Times New Roman"/>
                <a:ea typeface="Times New Roman"/>
                <a:cs typeface="Times New Roman"/>
                <a:sym typeface="Times New Roman"/>
              </a:rPr>
              <a:t>BVRIT HYDERABAD</a:t>
            </a:r>
            <a:br>
              <a:rPr b="0" i="0" lang="en-US" sz="2000" u="none" cap="none" strike="noStrike">
                <a:solidFill>
                  <a:schemeClr val="dk1"/>
                </a:solidFill>
                <a:latin typeface="Times New Roman"/>
                <a:ea typeface="Times New Roman"/>
                <a:cs typeface="Times New Roman"/>
                <a:sym typeface="Times New Roman"/>
              </a:rPr>
            </a:br>
            <a:r>
              <a:rPr b="1" i="0" lang="en-US" sz="2000" u="none" cap="none" strike="noStrike">
                <a:solidFill>
                  <a:schemeClr val="dk1"/>
                </a:solidFill>
                <a:latin typeface="Times New Roman"/>
                <a:ea typeface="Times New Roman"/>
                <a:cs typeface="Times New Roman"/>
                <a:sym typeface="Times New Roman"/>
              </a:rPr>
              <a:t>College of Engineering for Women</a:t>
            </a:r>
            <a:br>
              <a:rPr b="0" i="0" lang="en-US" sz="2000" u="none" cap="none" strike="noStrike">
                <a:solidFill>
                  <a:schemeClr val="dk1"/>
                </a:solidFill>
                <a:latin typeface="Times New Roman"/>
                <a:ea typeface="Times New Roman"/>
                <a:cs typeface="Times New Roman"/>
                <a:sym typeface="Times New Roman"/>
              </a:rPr>
            </a:br>
            <a:r>
              <a:rPr b="1" i="0" lang="en-US" sz="2000" u="none" cap="none" strike="noStrike">
                <a:solidFill>
                  <a:schemeClr val="dk1"/>
                </a:solidFill>
                <a:latin typeface="Times New Roman"/>
                <a:ea typeface="Times New Roman"/>
                <a:cs typeface="Times New Roman"/>
                <a:sym typeface="Times New Roman"/>
              </a:rPr>
              <a:t>Department of CSE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609599" y="609600"/>
            <a:ext cx="6347713"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                PROJECT INTRODUCTION</a:t>
            </a:r>
            <a:endParaRPr/>
          </a:p>
        </p:txBody>
      </p:sp>
      <p:sp>
        <p:nvSpPr>
          <p:cNvPr id="154" name="Google Shape;154;p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rmAutofit fontScale="77500" lnSpcReduction="10000"/>
          </a:bodyPr>
          <a:lstStyle/>
          <a:p>
            <a:pPr indent="0" lvl="0" marL="0" rtl="0" algn="just">
              <a:lnSpc>
                <a:spcPct val="150000"/>
              </a:lnSpc>
              <a:spcBef>
                <a:spcPts val="0"/>
              </a:spcBef>
              <a:spcAft>
                <a:spcPts val="0"/>
              </a:spcAft>
              <a:buSzPct val="90740"/>
              <a:buNone/>
            </a:pPr>
            <a:r>
              <a:rPr b="1" lang="en-US" sz="2700">
                <a:solidFill>
                  <a:srgbClr val="FF0000"/>
                </a:solidFill>
                <a:latin typeface="Times New Roman"/>
                <a:ea typeface="Times New Roman"/>
                <a:cs typeface="Times New Roman"/>
                <a:sym typeface="Times New Roman"/>
              </a:rPr>
              <a:t>DOMAIN</a:t>
            </a:r>
            <a:r>
              <a:rPr lang="en-US" sz="2700">
                <a:latin typeface="Times New Roman"/>
                <a:ea typeface="Times New Roman"/>
                <a:cs typeface="Times New Roman"/>
                <a:sym typeface="Times New Roman"/>
              </a:rPr>
              <a:t>   :  AI/ML</a:t>
            </a:r>
            <a:endParaRPr b="1" sz="2700">
              <a:solidFill>
                <a:srgbClr val="FF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SzPct val="90740"/>
              <a:buNone/>
            </a:pPr>
            <a:r>
              <a:rPr b="1" lang="en-US" sz="2700">
                <a:solidFill>
                  <a:srgbClr val="FF0000"/>
                </a:solidFill>
                <a:latin typeface="Times New Roman"/>
                <a:ea typeface="Times New Roman"/>
                <a:cs typeface="Times New Roman"/>
                <a:sym typeface="Times New Roman"/>
              </a:rPr>
              <a:t>PROJECT TYPE</a:t>
            </a:r>
            <a:endParaRPr sz="2700">
              <a:latin typeface="Times New Roman"/>
              <a:ea typeface="Times New Roman"/>
              <a:cs typeface="Times New Roman"/>
              <a:sym typeface="Times New Roman"/>
            </a:endParaRPr>
          </a:p>
          <a:p>
            <a:pPr indent="-303790" lvl="0" marL="274320" rtl="0" algn="l">
              <a:lnSpc>
                <a:spcPct val="150000"/>
              </a:lnSpc>
              <a:spcBef>
                <a:spcPts val="600"/>
              </a:spcBef>
              <a:spcAft>
                <a:spcPts val="0"/>
              </a:spcAft>
              <a:buSzPct val="100000"/>
              <a:buFont typeface="Times New Roman"/>
              <a:buChar char="🞆"/>
            </a:pPr>
            <a:r>
              <a:rPr lang="en-US" sz="2100">
                <a:latin typeface="Times New Roman"/>
                <a:ea typeface="Times New Roman"/>
                <a:cs typeface="Times New Roman"/>
                <a:sym typeface="Times New Roman"/>
              </a:rPr>
              <a:t>Employment scam is one of the serious issues in recent times addressed in the domain of Online Recruitment Frauds (ORF). In recent days, many companies prefer to post their vacancies online so that these can be accessed easily and timely by the job-seekers.</a:t>
            </a:r>
            <a:endParaRPr sz="2100">
              <a:latin typeface="Times New Roman"/>
              <a:ea typeface="Times New Roman"/>
              <a:cs typeface="Times New Roman"/>
              <a:sym typeface="Times New Roman"/>
            </a:endParaRPr>
          </a:p>
          <a:p>
            <a:pPr indent="-303790" lvl="0" marL="274320" rtl="0" algn="l">
              <a:lnSpc>
                <a:spcPct val="150000"/>
              </a:lnSpc>
              <a:spcBef>
                <a:spcPts val="600"/>
              </a:spcBef>
              <a:spcAft>
                <a:spcPts val="0"/>
              </a:spcAft>
              <a:buSzPct val="100000"/>
              <a:buFont typeface="Times New Roman"/>
              <a:buChar char="🞆"/>
            </a:pPr>
            <a:r>
              <a:rPr lang="en-US" sz="2100">
                <a:latin typeface="Times New Roman"/>
                <a:ea typeface="Times New Roman"/>
                <a:cs typeface="Times New Roman"/>
                <a:sym typeface="Times New Roman"/>
              </a:rPr>
              <a:t>To address the problem of identifying scams on job posting, supervised learning algorithm as classification techniques are considered initially. A classifier maps input variable to target classes by considering training data</a:t>
            </a:r>
            <a:endParaRPr sz="2100">
              <a:latin typeface="Times New Roman"/>
              <a:ea typeface="Times New Roman"/>
              <a:cs typeface="Times New Roman"/>
              <a:sym typeface="Times New Roman"/>
            </a:endParaRPr>
          </a:p>
          <a:p>
            <a:pPr indent="-303790" lvl="0" marL="274320" rtl="0" algn="l">
              <a:lnSpc>
                <a:spcPct val="150000"/>
              </a:lnSpc>
              <a:spcBef>
                <a:spcPts val="600"/>
              </a:spcBef>
              <a:spcAft>
                <a:spcPts val="0"/>
              </a:spcAft>
              <a:buSzPct val="100000"/>
              <a:buFont typeface="Times New Roman"/>
              <a:buChar char="🞆"/>
            </a:pPr>
            <a:r>
              <a:rPr lang="en-US" sz="2100">
                <a:latin typeface="Times New Roman"/>
                <a:ea typeface="Times New Roman"/>
                <a:cs typeface="Times New Roman"/>
                <a:sym typeface="Times New Roman"/>
              </a:rPr>
              <a:t>These classifiers based prediction may be broadly categorized into</a:t>
            </a:r>
            <a:endParaRPr sz="2100">
              <a:solidFill>
                <a:srgbClr val="292929"/>
              </a:solidFill>
              <a:latin typeface="Times New Roman"/>
              <a:ea typeface="Times New Roman"/>
              <a:cs typeface="Times New Roman"/>
              <a:sym typeface="Times New Roman"/>
            </a:endParaRPr>
          </a:p>
          <a:p>
            <a:pPr indent="-239474" lvl="1" marL="640080" rtl="0" algn="l">
              <a:lnSpc>
                <a:spcPct val="150000"/>
              </a:lnSpc>
              <a:spcBef>
                <a:spcPts val="600"/>
              </a:spcBef>
              <a:spcAft>
                <a:spcPts val="0"/>
              </a:spcAft>
              <a:buSzPct val="54761"/>
              <a:buFont typeface="Times New Roman"/>
              <a:buChar char="⚫"/>
            </a:pPr>
            <a:r>
              <a:rPr lang="en-US" sz="2100">
                <a:latin typeface="Times New Roman"/>
                <a:ea typeface="Times New Roman"/>
                <a:cs typeface="Times New Roman"/>
                <a:sym typeface="Times New Roman"/>
              </a:rPr>
              <a:t>Single Classifier based Prediction </a:t>
            </a:r>
            <a:endParaRPr>
              <a:solidFill>
                <a:srgbClr val="292929"/>
              </a:solidFill>
              <a:latin typeface="Times New Roman"/>
              <a:ea typeface="Times New Roman"/>
              <a:cs typeface="Times New Roman"/>
              <a:sym typeface="Times New Roman"/>
            </a:endParaRPr>
          </a:p>
          <a:p>
            <a:pPr indent="-239474" lvl="1" marL="640080" rtl="0" algn="l">
              <a:lnSpc>
                <a:spcPct val="150000"/>
              </a:lnSpc>
              <a:spcBef>
                <a:spcPts val="600"/>
              </a:spcBef>
              <a:spcAft>
                <a:spcPts val="0"/>
              </a:spcAft>
              <a:buSzPct val="54761"/>
              <a:buFont typeface="Times New Roman"/>
              <a:buChar char="⚫"/>
            </a:pPr>
            <a:r>
              <a:rPr lang="en-US" sz="2100">
                <a:latin typeface="Times New Roman"/>
                <a:ea typeface="Times New Roman"/>
                <a:cs typeface="Times New Roman"/>
                <a:sym typeface="Times New Roman"/>
              </a:rPr>
              <a:t>Ensemble Classifiers based Prediction</a:t>
            </a:r>
            <a:endParaRPr b="1" sz="2100">
              <a:latin typeface="Times New Roman"/>
              <a:ea typeface="Times New Roman"/>
              <a:cs typeface="Times New Roman"/>
              <a:sym typeface="Times New Roman"/>
            </a:endParaRPr>
          </a:p>
        </p:txBody>
      </p:sp>
      <p:sp>
        <p:nvSpPr>
          <p:cNvPr id="155" name="Google Shape;155;p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descr="1595846059phpNWbCy3.jpeg" id="156" name="Google Shape;156;p2"/>
          <p:cNvPicPr preferRelativeResize="0"/>
          <p:nvPr/>
        </p:nvPicPr>
        <p:blipFill rotWithShape="1">
          <a:blip r:embed="rId3">
            <a:alphaModFix/>
          </a:blip>
          <a:srcRect b="0" l="0" r="0" t="0"/>
          <a:stretch/>
        </p:blipFill>
        <p:spPr>
          <a:xfrm>
            <a:off x="7500958" y="142852"/>
            <a:ext cx="1143008" cy="8572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idx="1" type="body"/>
          </p:nvPr>
        </p:nvSpPr>
        <p:spPr>
          <a:xfrm>
            <a:off x="457200" y="571480"/>
            <a:ext cx="7467600" cy="5902472"/>
          </a:xfrm>
          <a:prstGeom prst="rect">
            <a:avLst/>
          </a:prstGeom>
          <a:noFill/>
          <a:ln>
            <a:noFill/>
          </a:ln>
        </p:spPr>
        <p:txBody>
          <a:bodyPr anchorCtr="0" anchor="t" bIns="45700" lIns="91425" spcFirstLastPara="1" rIns="91425" wrap="square" tIns="45700">
            <a:normAutofit fontScale="92500" lnSpcReduction="10000"/>
          </a:bodyPr>
          <a:lstStyle/>
          <a:p>
            <a:pPr indent="-308927" lvl="0" marL="274320" rtl="0" algn="l">
              <a:lnSpc>
                <a:spcPct val="150000"/>
              </a:lnSpc>
              <a:spcBef>
                <a:spcPts val="0"/>
              </a:spcBef>
              <a:spcAft>
                <a:spcPts val="0"/>
              </a:spcAft>
              <a:buSzPct val="100000"/>
              <a:buFont typeface="Times New Roman"/>
              <a:buChar char="🞆"/>
            </a:pPr>
            <a:r>
              <a:rPr b="1" lang="en-US" sz="1800">
                <a:latin typeface="Times New Roman"/>
                <a:ea typeface="Times New Roman"/>
                <a:cs typeface="Times New Roman"/>
                <a:sym typeface="Times New Roman"/>
              </a:rPr>
              <a:t>Single Classifier based Prediction</a:t>
            </a:r>
            <a:endParaRPr sz="1800">
              <a:latin typeface="Times New Roman"/>
              <a:ea typeface="Times New Roman"/>
              <a:cs typeface="Times New Roman"/>
              <a:sym typeface="Times New Roman"/>
            </a:endParaRPr>
          </a:p>
          <a:p>
            <a:pPr indent="0" lvl="0" marL="640080" rtl="0" algn="l">
              <a:lnSpc>
                <a:spcPct val="150000"/>
              </a:lnSpc>
              <a:spcBef>
                <a:spcPts val="0"/>
              </a:spcBef>
              <a:spcAft>
                <a:spcPts val="0"/>
              </a:spcAft>
              <a:buNone/>
            </a:pPr>
            <a:r>
              <a:rPr lang="en-US" sz="1800">
                <a:latin typeface="Times New Roman"/>
                <a:ea typeface="Times New Roman"/>
                <a:cs typeface="Times New Roman"/>
                <a:sym typeface="Times New Roman"/>
              </a:rPr>
              <a:t>Classifiers are trained for predicting the unknown test cases.</a:t>
            </a:r>
            <a:endParaRPr sz="1800">
              <a:latin typeface="Times New Roman"/>
              <a:ea typeface="Times New Roman"/>
              <a:cs typeface="Times New Roman"/>
              <a:sym typeface="Times New Roman"/>
            </a:endParaRPr>
          </a:p>
          <a:p>
            <a:pPr indent="-308927" lvl="0" marL="274320" rtl="0" algn="l">
              <a:lnSpc>
                <a:spcPct val="150000"/>
              </a:lnSpc>
              <a:spcBef>
                <a:spcPts val="600"/>
              </a:spcBef>
              <a:spcAft>
                <a:spcPts val="0"/>
              </a:spcAft>
              <a:buSzPct val="100000"/>
              <a:buFont typeface="Times New Roman"/>
              <a:buChar char="🞆"/>
            </a:pPr>
            <a:r>
              <a:rPr b="1" lang="en-US" sz="1800">
                <a:latin typeface="Times New Roman"/>
                <a:ea typeface="Times New Roman"/>
                <a:cs typeface="Times New Roman"/>
                <a:sym typeface="Times New Roman"/>
              </a:rPr>
              <a:t>Ensemble Classifiers based Prediction</a:t>
            </a:r>
            <a:endParaRPr sz="1800">
              <a:latin typeface="Times New Roman"/>
              <a:ea typeface="Times New Roman"/>
              <a:cs typeface="Times New Roman"/>
              <a:sym typeface="Times New Roman"/>
            </a:endParaRPr>
          </a:p>
          <a:p>
            <a:pPr indent="0" lvl="0" marL="640080" rtl="0" algn="l">
              <a:lnSpc>
                <a:spcPct val="150000"/>
              </a:lnSpc>
              <a:spcBef>
                <a:spcPts val="600"/>
              </a:spcBef>
              <a:spcAft>
                <a:spcPts val="0"/>
              </a:spcAft>
              <a:buNone/>
            </a:pPr>
            <a:r>
              <a:rPr lang="en-US" sz="1800">
                <a:latin typeface="Times New Roman"/>
                <a:ea typeface="Times New Roman"/>
                <a:cs typeface="Times New Roman"/>
                <a:sym typeface="Times New Roman"/>
              </a:rPr>
              <a:t>Ensemble approach facilitates several machine learning algorithms to perform</a:t>
            </a:r>
            <a:endParaRPr sz="1800">
              <a:latin typeface="Times New Roman"/>
              <a:ea typeface="Times New Roman"/>
              <a:cs typeface="Times New Roman"/>
              <a:sym typeface="Times New Roman"/>
            </a:endParaRPr>
          </a:p>
          <a:p>
            <a:pPr indent="-274320" lvl="0" marL="274320" rtl="0" algn="l">
              <a:lnSpc>
                <a:spcPct val="150000"/>
              </a:lnSpc>
              <a:spcBef>
                <a:spcPts val="600"/>
              </a:spcBef>
              <a:spcAft>
                <a:spcPts val="0"/>
              </a:spcAft>
              <a:buSzPct val="93333"/>
              <a:buNone/>
            </a:pPr>
            <a:r>
              <a:rPr lang="en-US" sz="1800">
                <a:latin typeface="Times New Roman"/>
                <a:ea typeface="Times New Roman"/>
                <a:cs typeface="Times New Roman"/>
                <a:sym typeface="Times New Roman"/>
              </a:rPr>
              <a:t>     together to obtain higher accuracy of the entire system. Boosting technique applies</a:t>
            </a:r>
            <a:endParaRPr sz="1800">
              <a:latin typeface="Times New Roman"/>
              <a:ea typeface="Times New Roman"/>
              <a:cs typeface="Times New Roman"/>
              <a:sym typeface="Times New Roman"/>
            </a:endParaRPr>
          </a:p>
          <a:p>
            <a:pPr indent="-274320" lvl="0" marL="274320" rtl="0" algn="l">
              <a:lnSpc>
                <a:spcPct val="150000"/>
              </a:lnSpc>
              <a:spcBef>
                <a:spcPts val="600"/>
              </a:spcBef>
              <a:spcAft>
                <a:spcPts val="0"/>
              </a:spcAft>
              <a:buSzPct val="93333"/>
              <a:buNone/>
            </a:pPr>
            <a:r>
              <a:rPr lang="en-US" sz="1800">
                <a:latin typeface="Times New Roman"/>
                <a:ea typeface="Times New Roman"/>
                <a:cs typeface="Times New Roman"/>
                <a:sym typeface="Times New Roman"/>
              </a:rPr>
              <a:t>     classification algorithm to the reweighted versions of the training data and choose</a:t>
            </a:r>
            <a:r>
              <a:rPr lang="en-US" sz="1800">
                <a:latin typeface="Times New Roman"/>
                <a:ea typeface="Times New Roman"/>
                <a:cs typeface="Times New Roman"/>
                <a:sym typeface="Times New Roman"/>
              </a:rPr>
              <a:t>s</a:t>
            </a:r>
            <a:endParaRPr sz="1800">
              <a:latin typeface="Times New Roman"/>
              <a:ea typeface="Times New Roman"/>
              <a:cs typeface="Times New Roman"/>
              <a:sym typeface="Times New Roman"/>
            </a:endParaRPr>
          </a:p>
          <a:p>
            <a:pPr indent="-274320" lvl="0" marL="274320" rtl="0" algn="l">
              <a:lnSpc>
                <a:spcPct val="150000"/>
              </a:lnSpc>
              <a:spcBef>
                <a:spcPts val="600"/>
              </a:spcBef>
              <a:spcAft>
                <a:spcPts val="0"/>
              </a:spcAft>
              <a:buSzPct val="93333"/>
              <a:buNone/>
            </a:pP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the weighted majority vote of the sequence of classifiers.</a:t>
            </a:r>
            <a:endParaRPr sz="1800">
              <a:latin typeface="Times New Roman"/>
              <a:ea typeface="Times New Roman"/>
              <a:cs typeface="Times New Roman"/>
              <a:sym typeface="Times New Roman"/>
            </a:endParaRPr>
          </a:p>
          <a:p>
            <a:pPr indent="-274320" lvl="0" marL="274320" rtl="0" algn="l">
              <a:lnSpc>
                <a:spcPct val="150000"/>
              </a:lnSpc>
              <a:spcBef>
                <a:spcPts val="600"/>
              </a:spcBef>
              <a:spcAft>
                <a:spcPts val="0"/>
              </a:spcAft>
              <a:buSzPct val="62222"/>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274320" lvl="0" marL="274320" rtl="0" algn="l">
              <a:lnSpc>
                <a:spcPct val="150000"/>
              </a:lnSpc>
              <a:spcBef>
                <a:spcPts val="600"/>
              </a:spcBef>
              <a:spcAft>
                <a:spcPts val="0"/>
              </a:spcAft>
              <a:buSzPct val="62222"/>
              <a:buNone/>
            </a:pPr>
            <a:r>
              <a:rPr b="1" lang="en-US" sz="1800">
                <a:latin typeface="Times New Roman"/>
                <a:ea typeface="Times New Roman"/>
                <a:cs typeface="Times New Roman"/>
                <a:sym typeface="Times New Roman"/>
              </a:rPr>
              <a:t>Conclusion</a:t>
            </a:r>
            <a:endParaRPr sz="1800">
              <a:latin typeface="Times New Roman"/>
              <a:ea typeface="Times New Roman"/>
              <a:cs typeface="Times New Roman"/>
              <a:sym typeface="Times New Roman"/>
            </a:endParaRPr>
          </a:p>
          <a:p>
            <a:pPr indent="-274320" lvl="0" marL="274320" rtl="0" algn="l">
              <a:lnSpc>
                <a:spcPct val="150000"/>
              </a:lnSpc>
              <a:spcBef>
                <a:spcPts val="600"/>
              </a:spcBef>
              <a:spcAft>
                <a:spcPts val="0"/>
              </a:spcAft>
              <a:buSzPct val="62222"/>
              <a:buNone/>
            </a:pPr>
            <a:r>
              <a:rPr lang="en-US" sz="1800">
                <a:latin typeface="Times New Roman"/>
                <a:ea typeface="Times New Roman"/>
                <a:cs typeface="Times New Roman"/>
                <a:sym typeface="Times New Roman"/>
              </a:rPr>
              <a:t>     Employment scam detection will guide job-seekers to get only legitimate offers from companies. Supervised mechanism is used to exemplify the use of several classifiers for employment scam detection. Experimental results indicate that Random Forest classifier outperforms over its peer classification tool. </a:t>
            </a:r>
            <a:endParaRPr b="1" sz="1800">
              <a:latin typeface="Times New Roman"/>
              <a:ea typeface="Times New Roman"/>
              <a:cs typeface="Times New Roman"/>
              <a:sym typeface="Times New Roman"/>
            </a:endParaRPr>
          </a:p>
          <a:p>
            <a:pPr indent="0" lvl="0" marL="0" rtl="0" algn="l">
              <a:lnSpc>
                <a:spcPct val="150000"/>
              </a:lnSpc>
              <a:spcBef>
                <a:spcPts val="600"/>
              </a:spcBef>
              <a:spcAft>
                <a:spcPts val="0"/>
              </a:spcAft>
              <a:buSzPct val="62222"/>
              <a:buNone/>
            </a:pPr>
            <a:r>
              <a:t/>
            </a:r>
            <a:endParaRPr sz="1800">
              <a:latin typeface="Times New Roman"/>
              <a:ea typeface="Times New Roman"/>
              <a:cs typeface="Times New Roman"/>
              <a:sym typeface="Times New Roman"/>
            </a:endParaRPr>
          </a:p>
        </p:txBody>
      </p:sp>
      <p:sp>
        <p:nvSpPr>
          <p:cNvPr id="162" name="Google Shape;162;p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1595846059phpNWbCy3.jpeg" id="163" name="Google Shape;163;p3"/>
          <p:cNvPicPr preferRelativeResize="0"/>
          <p:nvPr/>
        </p:nvPicPr>
        <p:blipFill rotWithShape="1">
          <a:blip r:embed="rId3">
            <a:alphaModFix/>
          </a:blip>
          <a:srcRect b="0" l="0" r="0" t="0"/>
          <a:stretch/>
        </p:blipFill>
        <p:spPr>
          <a:xfrm>
            <a:off x="7786710" y="0"/>
            <a:ext cx="976312" cy="10239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ph type="title"/>
          </p:nvPr>
        </p:nvSpPr>
        <p:spPr>
          <a:xfrm>
            <a:off x="609599" y="609600"/>
            <a:ext cx="6347713" cy="618200"/>
          </a:xfrm>
          <a:prstGeom prst="rect">
            <a:avLst/>
          </a:prstGeom>
          <a:noFill/>
          <a:ln>
            <a:noFill/>
          </a:ln>
        </p:spPr>
        <p:txBody>
          <a:bodyPr anchorCtr="0" anchor="ctr" bIns="45700" lIns="91425" spcFirstLastPara="1" rIns="91425" wrap="square" tIns="45700">
            <a:normAutofit/>
          </a:bodyPr>
          <a:lstStyle/>
          <a:p>
            <a:pPr indent="-457200" lvl="0" marL="457200" rtl="0" algn="l">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SYSTEM SPECIFICATIONS</a:t>
            </a:r>
            <a:endParaRPr/>
          </a:p>
        </p:txBody>
      </p:sp>
      <p:sp>
        <p:nvSpPr>
          <p:cNvPr id="172" name="Google Shape;172;p4"/>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400"/>
              <a:buNone/>
            </a:pPr>
            <a:r>
              <a:t/>
            </a:r>
            <a:endParaRPr b="1" sz="2000">
              <a:solidFill>
                <a:srgbClr val="002060"/>
              </a:solidFill>
              <a:latin typeface="Times New Roman"/>
              <a:ea typeface="Times New Roman"/>
              <a:cs typeface="Times New Roman"/>
              <a:sym typeface="Times New Roman"/>
            </a:endParaRPr>
          </a:p>
          <a:p>
            <a:pPr indent="-457200" lvl="0" marL="457200" rtl="0" algn="l">
              <a:spcBef>
                <a:spcPts val="600"/>
              </a:spcBef>
              <a:spcAft>
                <a:spcPts val="0"/>
              </a:spcAft>
              <a:buSzPts val="1400"/>
              <a:buNone/>
            </a:pPr>
            <a:r>
              <a:t/>
            </a:r>
            <a:endParaRPr b="1" sz="2000">
              <a:latin typeface="Times New Roman"/>
              <a:ea typeface="Times New Roman"/>
              <a:cs typeface="Times New Roman"/>
              <a:sym typeface="Times New Roman"/>
            </a:endParaRPr>
          </a:p>
          <a:p>
            <a:pPr indent="-457200" lvl="0" marL="457200" rtl="0" algn="l">
              <a:spcBef>
                <a:spcPts val="600"/>
              </a:spcBef>
              <a:spcAft>
                <a:spcPts val="0"/>
              </a:spcAft>
              <a:buSzPts val="1400"/>
              <a:buNone/>
            </a:pPr>
            <a:r>
              <a:t/>
            </a:r>
            <a:endParaRPr b="1" sz="2000">
              <a:latin typeface="Times New Roman"/>
              <a:ea typeface="Times New Roman"/>
              <a:cs typeface="Times New Roman"/>
              <a:sym typeface="Times New Roman"/>
            </a:endParaRPr>
          </a:p>
          <a:p>
            <a:pPr indent="-457200" lvl="0" marL="457200" rtl="0" algn="l">
              <a:spcBef>
                <a:spcPts val="600"/>
              </a:spcBef>
              <a:spcAft>
                <a:spcPts val="0"/>
              </a:spcAft>
              <a:buSzPts val="1400"/>
              <a:buNone/>
            </a:pPr>
            <a:r>
              <a:t/>
            </a:r>
            <a:endParaRPr b="1" sz="2000">
              <a:latin typeface="Times New Roman"/>
              <a:ea typeface="Times New Roman"/>
              <a:cs typeface="Times New Roman"/>
              <a:sym typeface="Times New Roman"/>
            </a:endParaRPr>
          </a:p>
        </p:txBody>
      </p:sp>
      <p:sp>
        <p:nvSpPr>
          <p:cNvPr id="173" name="Google Shape;173;p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74" name="Google Shape;174;p4"/>
          <p:cNvGraphicFramePr/>
          <p:nvPr/>
        </p:nvGraphicFramePr>
        <p:xfrm>
          <a:off x="899592" y="1623885"/>
          <a:ext cx="3000000" cy="3000000"/>
        </p:xfrm>
        <a:graphic>
          <a:graphicData uri="http://schemas.openxmlformats.org/drawingml/2006/table">
            <a:tbl>
              <a:tblPr bandRow="1" firstRow="1">
                <a:noFill/>
                <a:tableStyleId>{5C57669B-2179-49F6-9188-A6DE34D00EDB}</a:tableStyleId>
              </a:tblPr>
              <a:tblGrid>
                <a:gridCol w="3240350"/>
                <a:gridCol w="3240350"/>
              </a:tblGrid>
              <a:tr h="1014475">
                <a:tc>
                  <a:txBody>
                    <a:bodyPr/>
                    <a:lstStyle/>
                    <a:p>
                      <a:pPr indent="0" lvl="0" marL="0" marR="0" rtl="0" algn="ctr">
                        <a:spcBef>
                          <a:spcPts val="0"/>
                        </a:spcBef>
                        <a:spcAft>
                          <a:spcPts val="0"/>
                        </a:spcAft>
                        <a:buNone/>
                      </a:pPr>
                      <a:r>
                        <a:t/>
                      </a:r>
                      <a:endParaRPr b="0" sz="1800" u="none" cap="none" strike="noStrike">
                        <a:solidFill>
                          <a:srgbClr val="C00000"/>
                        </a:solidFill>
                      </a:endParaRPr>
                    </a:p>
                    <a:p>
                      <a:pPr indent="0" lvl="0" marL="0" marR="0" rtl="0" algn="ctr">
                        <a:spcBef>
                          <a:spcPts val="0"/>
                        </a:spcBef>
                        <a:spcAft>
                          <a:spcPts val="0"/>
                        </a:spcAft>
                        <a:buNone/>
                      </a:pPr>
                      <a:r>
                        <a:rPr b="0" lang="en-US" sz="1800" u="none" cap="none" strike="noStrike">
                          <a:solidFill>
                            <a:srgbClr val="C00000"/>
                          </a:solidFill>
                        </a:rPr>
                        <a:t>ENVIRONMENT</a:t>
                      </a:r>
                      <a:endParaRPr/>
                    </a:p>
                  </a:txBody>
                  <a:tcPr marT="45725" marB="45725" marR="91450" marL="91450">
                    <a:solidFill>
                      <a:srgbClr val="E2E3E6"/>
                    </a:solidFill>
                  </a:tcPr>
                </a:tc>
                <a:tc>
                  <a:txBody>
                    <a:bodyPr/>
                    <a:lstStyle/>
                    <a:p>
                      <a:pPr indent="0" lvl="0" marL="0" marR="0" rtl="0" algn="ctr">
                        <a:lnSpc>
                          <a:spcPct val="100000"/>
                        </a:lnSpc>
                        <a:spcBef>
                          <a:spcPts val="0"/>
                        </a:spcBef>
                        <a:spcAft>
                          <a:spcPts val="0"/>
                        </a:spcAft>
                        <a:buClr>
                          <a:schemeClr val="dk1"/>
                        </a:buClr>
                        <a:buSzPts val="1800"/>
                        <a:buFont typeface="Century Schoolbook"/>
                        <a:buNone/>
                      </a:pPr>
                      <a:r>
                        <a:t/>
                      </a:r>
                      <a:endParaRPr b="0" sz="1800" u="none" cap="none" strike="noStrike">
                        <a:solidFill>
                          <a:srgbClr val="C00000"/>
                        </a:solidFill>
                      </a:endParaRPr>
                    </a:p>
                    <a:p>
                      <a:pPr indent="0" lvl="0" marL="0" marR="0" rtl="0" algn="ctr">
                        <a:lnSpc>
                          <a:spcPct val="100000"/>
                        </a:lnSpc>
                        <a:spcBef>
                          <a:spcPts val="0"/>
                        </a:spcBef>
                        <a:spcAft>
                          <a:spcPts val="0"/>
                        </a:spcAft>
                        <a:buClr>
                          <a:srgbClr val="C00000"/>
                        </a:buClr>
                        <a:buSzPts val="1800"/>
                        <a:buFont typeface="Century Schoolbook"/>
                        <a:buNone/>
                      </a:pPr>
                      <a:r>
                        <a:rPr b="0" lang="en-US" sz="1800" u="none" cap="none" strike="noStrike">
                          <a:solidFill>
                            <a:srgbClr val="C00000"/>
                          </a:solidFill>
                        </a:rPr>
                        <a:t>SPECIFICATIONS</a:t>
                      </a:r>
                      <a:endParaRPr/>
                    </a:p>
                    <a:p>
                      <a:pPr indent="0" lvl="0" marL="0" marR="0" rtl="0" algn="l">
                        <a:spcBef>
                          <a:spcPts val="0"/>
                        </a:spcBef>
                        <a:spcAft>
                          <a:spcPts val="0"/>
                        </a:spcAft>
                        <a:buNone/>
                      </a:pPr>
                      <a:r>
                        <a:t/>
                      </a:r>
                      <a:endParaRPr b="0" sz="1800">
                        <a:solidFill>
                          <a:srgbClr val="C00000"/>
                        </a:solidFill>
                      </a:endParaRPr>
                    </a:p>
                  </a:txBody>
                  <a:tcPr marT="45725" marB="45725" marR="91450" marL="91450">
                    <a:solidFill>
                      <a:srgbClr val="E2E3E6"/>
                    </a:solidFill>
                  </a:tcPr>
                </a:tc>
              </a:tr>
              <a:tr h="1833575">
                <a:tc>
                  <a:txBody>
                    <a:bodyPr/>
                    <a:lstStyle/>
                    <a:p>
                      <a:pPr indent="0" lvl="0" marL="0" marR="0" rtl="0" algn="l">
                        <a:spcBef>
                          <a:spcPts val="0"/>
                        </a:spcBef>
                        <a:spcAft>
                          <a:spcPts val="0"/>
                        </a:spcAft>
                        <a:buNone/>
                      </a:pPr>
                      <a:r>
                        <a:t/>
                      </a:r>
                      <a:endParaRPr b="0" sz="1800"/>
                    </a:p>
                    <a:p>
                      <a:pPr indent="0" lvl="0" marL="0" marR="0" rtl="0" algn="l">
                        <a:spcBef>
                          <a:spcPts val="0"/>
                        </a:spcBef>
                        <a:spcAft>
                          <a:spcPts val="0"/>
                        </a:spcAft>
                        <a:buNone/>
                      </a:pPr>
                      <a:r>
                        <a:t/>
                      </a:r>
                      <a:endParaRPr b="0" sz="1800"/>
                    </a:p>
                    <a:p>
                      <a:pPr indent="0" lvl="0" marL="0" marR="0" rtl="0" algn="l">
                        <a:spcBef>
                          <a:spcPts val="0"/>
                        </a:spcBef>
                        <a:spcAft>
                          <a:spcPts val="0"/>
                        </a:spcAft>
                        <a:buNone/>
                      </a:pPr>
                      <a:r>
                        <a:rPr b="0" lang="en-US" sz="1800"/>
                        <a:t>          </a:t>
                      </a:r>
                      <a:endParaRPr/>
                    </a:p>
                    <a:p>
                      <a:pPr indent="0" lvl="0" marL="0" marR="0" rtl="0" algn="l">
                        <a:spcBef>
                          <a:spcPts val="0"/>
                        </a:spcBef>
                        <a:spcAft>
                          <a:spcPts val="0"/>
                        </a:spcAft>
                        <a:buNone/>
                      </a:pPr>
                      <a:r>
                        <a:rPr b="0" lang="en-US" sz="1800"/>
                        <a:t>            HARDWARE</a:t>
                      </a:r>
                      <a:endParaRPr/>
                    </a:p>
                  </a:txBody>
                  <a:tcPr marT="45725" marB="45725" marR="91450" marL="91450">
                    <a:solidFill>
                      <a:srgbClr val="E2E3E6"/>
                    </a:solidFill>
                  </a:tcPr>
                </a:tc>
                <a:tc>
                  <a:txBody>
                    <a:bodyPr/>
                    <a:lstStyle/>
                    <a:p>
                      <a:pPr indent="0" lvl="0" marL="0" marR="0" rtl="0" algn="l">
                        <a:lnSpc>
                          <a:spcPct val="200000"/>
                        </a:lnSpc>
                        <a:spcBef>
                          <a:spcPts val="0"/>
                        </a:spcBef>
                        <a:spcAft>
                          <a:spcPts val="0"/>
                        </a:spcAft>
                        <a:buNone/>
                      </a:pPr>
                      <a:r>
                        <a:rPr b="0" lang="en-US" sz="1800"/>
                        <a:t>Processor - Intel</a:t>
                      </a:r>
                      <a:r>
                        <a:rPr b="0" lang="en-US" sz="1800"/>
                        <a:t> Core i5</a:t>
                      </a:r>
                      <a:endParaRPr b="0" sz="1800"/>
                    </a:p>
                    <a:p>
                      <a:pPr indent="0" lvl="0" marL="0" marR="0" rtl="0" algn="l">
                        <a:lnSpc>
                          <a:spcPct val="200000"/>
                        </a:lnSpc>
                        <a:spcBef>
                          <a:spcPts val="0"/>
                        </a:spcBef>
                        <a:spcAft>
                          <a:spcPts val="0"/>
                        </a:spcAft>
                        <a:buNone/>
                      </a:pPr>
                      <a:r>
                        <a:rPr b="0" lang="en-US" sz="1800"/>
                        <a:t>Memory(RAM)</a:t>
                      </a:r>
                      <a:r>
                        <a:rPr b="0" lang="en-US" sz="1800"/>
                        <a:t> - 8 GB</a:t>
                      </a:r>
                      <a:endParaRPr b="0" sz="1800"/>
                    </a:p>
                    <a:p>
                      <a:pPr indent="0" lvl="0" marL="0" marR="0" rtl="0" algn="l">
                        <a:lnSpc>
                          <a:spcPct val="200000"/>
                        </a:lnSpc>
                        <a:spcBef>
                          <a:spcPts val="0"/>
                        </a:spcBef>
                        <a:spcAft>
                          <a:spcPts val="0"/>
                        </a:spcAft>
                        <a:buNone/>
                      </a:pPr>
                      <a:r>
                        <a:rPr b="0" lang="en-US" sz="1800"/>
                        <a:t>Storage</a:t>
                      </a:r>
                      <a:r>
                        <a:rPr b="0" lang="en-US" sz="1800"/>
                        <a:t> – </a:t>
                      </a:r>
                      <a:r>
                        <a:rPr b="0" lang="en-US" sz="1800"/>
                        <a:t>I TB</a:t>
                      </a:r>
                      <a:endParaRPr/>
                    </a:p>
                  </a:txBody>
                  <a:tcPr marT="45725" marB="45725" marR="91450" marL="91450">
                    <a:solidFill>
                      <a:srgbClr val="E2E3E6"/>
                    </a:solidFill>
                  </a:tcPr>
                </a:tc>
              </a:tr>
              <a:tr h="1014475">
                <a:tc>
                  <a:txBody>
                    <a:bodyPr/>
                    <a:lstStyle/>
                    <a:p>
                      <a:pPr indent="0" lvl="0" marL="0" marR="0" rtl="0" algn="l">
                        <a:spcBef>
                          <a:spcPts val="0"/>
                        </a:spcBef>
                        <a:spcAft>
                          <a:spcPts val="0"/>
                        </a:spcAft>
                        <a:buNone/>
                      </a:pPr>
                      <a:r>
                        <a:rPr b="0" lang="en-US" sz="1800"/>
                        <a:t>             SOFTWARE </a:t>
                      </a:r>
                      <a:endParaRPr/>
                    </a:p>
                  </a:txBody>
                  <a:tcPr marT="45725" marB="45725" marR="91450" marL="91450">
                    <a:solidFill>
                      <a:srgbClr val="E2E3E6"/>
                    </a:solidFill>
                  </a:tcPr>
                </a:tc>
                <a:tc>
                  <a:txBody>
                    <a:bodyPr/>
                    <a:lstStyle/>
                    <a:p>
                      <a:pPr indent="0" lvl="0" marL="0" marR="0" rtl="0" algn="l">
                        <a:spcBef>
                          <a:spcPts val="0"/>
                        </a:spcBef>
                        <a:spcAft>
                          <a:spcPts val="0"/>
                        </a:spcAft>
                        <a:buNone/>
                      </a:pPr>
                      <a:r>
                        <a:rPr b="0" lang="en-US" sz="1800"/>
                        <a:t>Python</a:t>
                      </a:r>
                      <a:endParaRPr/>
                    </a:p>
                    <a:p>
                      <a:pPr indent="0" lvl="0" marL="0" marR="0" rtl="0" algn="l">
                        <a:spcBef>
                          <a:spcPts val="0"/>
                        </a:spcBef>
                        <a:spcAft>
                          <a:spcPts val="0"/>
                        </a:spcAft>
                        <a:buNone/>
                      </a:pPr>
                      <a:r>
                        <a:rPr b="0" lang="en-US" sz="1800"/>
                        <a:t>OS - Windows</a:t>
                      </a:r>
                      <a:r>
                        <a:rPr b="0" lang="en-US" sz="1800"/>
                        <a:t> 10</a:t>
                      </a:r>
                      <a:endParaRPr/>
                    </a:p>
                    <a:p>
                      <a:pPr indent="0" lvl="0" marL="0" marR="0" rtl="0" algn="l">
                        <a:spcBef>
                          <a:spcPts val="0"/>
                        </a:spcBef>
                        <a:spcAft>
                          <a:spcPts val="0"/>
                        </a:spcAft>
                        <a:buNone/>
                      </a:pPr>
                      <a:r>
                        <a:rPr b="0" lang="en-US" sz="1800"/>
                        <a:t>Ana</a:t>
                      </a:r>
                      <a:r>
                        <a:rPr lang="en-US" sz="1800"/>
                        <a:t>c</a:t>
                      </a:r>
                      <a:r>
                        <a:rPr b="0" lang="en-US" sz="1800"/>
                        <a:t>onda- Jupyter Notebook</a:t>
                      </a:r>
                      <a:endParaRPr/>
                    </a:p>
                  </a:txBody>
                  <a:tcPr marT="45725" marB="45725" marR="91450" marL="91450">
                    <a:solidFill>
                      <a:srgbClr val="E2E3E6"/>
                    </a:solidFill>
                  </a:tcPr>
                </a:tc>
              </a:tr>
            </a:tbl>
          </a:graphicData>
        </a:graphic>
      </p:graphicFrame>
      <p:pic>
        <p:nvPicPr>
          <p:cNvPr descr="1595846059phpNWbCy3.jpeg" id="175" name="Google Shape;175;p4"/>
          <p:cNvPicPr preferRelativeResize="0"/>
          <p:nvPr/>
        </p:nvPicPr>
        <p:blipFill rotWithShape="1">
          <a:blip r:embed="rId3">
            <a:alphaModFix/>
          </a:blip>
          <a:srcRect b="0" l="0" r="0" t="0"/>
          <a:stretch/>
        </p:blipFill>
        <p:spPr>
          <a:xfrm>
            <a:off x="7643834" y="0"/>
            <a:ext cx="1047750" cy="10001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3000"/>
              <a:buFont typeface="Century Schoolbook"/>
              <a:buNone/>
            </a:pPr>
            <a:r>
              <a:rPr lang="en-US">
                <a:solidFill>
                  <a:srgbClr val="002060"/>
                </a:solidFill>
              </a:rPr>
              <a:t>REFERENCES</a:t>
            </a:r>
            <a:endParaRPr/>
          </a:p>
        </p:txBody>
      </p:sp>
      <p:sp>
        <p:nvSpPr>
          <p:cNvPr id="184" name="Google Shape;184;p5"/>
          <p:cNvSpPr txBox="1"/>
          <p:nvPr>
            <p:ph idx="1" type="body"/>
          </p:nvPr>
        </p:nvSpPr>
        <p:spPr>
          <a:xfrm>
            <a:off x="609598" y="1628800"/>
            <a:ext cx="6626697" cy="4412563"/>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just">
              <a:lnSpc>
                <a:spcPct val="150000"/>
              </a:lnSpc>
              <a:spcBef>
                <a:spcPts val="0"/>
              </a:spcBef>
              <a:spcAft>
                <a:spcPts val="0"/>
              </a:spcAft>
              <a:buSzPct val="70000"/>
              <a:buNone/>
            </a:pPr>
            <a:r>
              <a:rPr lang="en-US" sz="1700">
                <a:solidFill>
                  <a:srgbClr val="7030A0"/>
                </a:solidFill>
                <a:latin typeface="Times New Roman"/>
                <a:ea typeface="Times New Roman"/>
                <a:cs typeface="Times New Roman"/>
                <a:sym typeface="Times New Roman"/>
              </a:rPr>
              <a:t>Base Paper</a:t>
            </a:r>
            <a:endParaRPr>
              <a:latin typeface="Times New Roman"/>
              <a:ea typeface="Times New Roman"/>
              <a:cs typeface="Times New Roman"/>
              <a:sym typeface="Times New Roman"/>
            </a:endParaRPr>
          </a:p>
          <a:p>
            <a:pPr indent="-274320" lvl="0" marL="274320" rtl="0" algn="just">
              <a:lnSpc>
                <a:spcPct val="150000"/>
              </a:lnSpc>
              <a:spcBef>
                <a:spcPts val="600"/>
              </a:spcBef>
              <a:spcAft>
                <a:spcPts val="0"/>
              </a:spcAft>
              <a:buSzPct val="70000"/>
              <a:buNone/>
            </a:pPr>
            <a:r>
              <a:rPr lang="en-US" sz="1700" u="sng">
                <a:solidFill>
                  <a:schemeClr val="hlink"/>
                </a:solidFill>
                <a:latin typeface="Times New Roman"/>
                <a:ea typeface="Times New Roman"/>
                <a:cs typeface="Times New Roman"/>
                <a:sym typeface="Times New Roman"/>
                <a:hlinkClick r:id="rId3"/>
              </a:rPr>
              <a:t>https://www.researchgate.net/publication/341325717_Fake_Job_Recruitment_Detection_Using_Machine_Learning_Approach</a:t>
            </a:r>
            <a:endParaRPr sz="1700">
              <a:solidFill>
                <a:schemeClr val="dk1"/>
              </a:solidFill>
              <a:latin typeface="Times New Roman"/>
              <a:ea typeface="Times New Roman"/>
              <a:cs typeface="Times New Roman"/>
              <a:sym typeface="Times New Roman"/>
            </a:endParaRPr>
          </a:p>
          <a:p>
            <a:pPr indent="-274320" lvl="0" marL="274320" rtl="0" algn="just">
              <a:lnSpc>
                <a:spcPct val="150000"/>
              </a:lnSpc>
              <a:spcBef>
                <a:spcPts val="600"/>
              </a:spcBef>
              <a:spcAft>
                <a:spcPts val="0"/>
              </a:spcAft>
              <a:buSzPct val="70000"/>
              <a:buNone/>
            </a:pPr>
            <a:r>
              <a:rPr lang="en-US" sz="1700">
                <a:solidFill>
                  <a:srgbClr val="7030A0"/>
                </a:solidFill>
                <a:latin typeface="Times New Roman"/>
                <a:ea typeface="Times New Roman"/>
                <a:cs typeface="Times New Roman"/>
                <a:sym typeface="Times New Roman"/>
              </a:rPr>
              <a:t>Reference </a:t>
            </a:r>
            <a:endParaRPr sz="1700">
              <a:solidFill>
                <a:schemeClr val="dk1"/>
              </a:solidFill>
              <a:latin typeface="Times New Roman"/>
              <a:ea typeface="Times New Roman"/>
              <a:cs typeface="Times New Roman"/>
              <a:sym typeface="Times New Roman"/>
            </a:endParaRPr>
          </a:p>
          <a:p>
            <a:pPr indent="-262985" lvl="0" marL="274320" rtl="0" algn="just">
              <a:lnSpc>
                <a:spcPct val="150000"/>
              </a:lnSpc>
              <a:spcBef>
                <a:spcPts val="600"/>
              </a:spcBef>
              <a:spcAft>
                <a:spcPts val="0"/>
              </a:spcAft>
              <a:buSzPct val="70000"/>
              <a:buFont typeface="Times New Roman"/>
              <a:buChar char="•"/>
            </a:pPr>
            <a:r>
              <a:rPr lang="en-US" sz="1700">
                <a:latin typeface="Times New Roman"/>
                <a:ea typeface="Times New Roman"/>
                <a:cs typeface="Times New Roman"/>
                <a:sym typeface="Times New Roman"/>
              </a:rPr>
              <a:t> </a:t>
            </a:r>
            <a:r>
              <a:rPr lang="en-US" sz="1700" u="sng">
                <a:solidFill>
                  <a:schemeClr val="hlink"/>
                </a:solidFill>
                <a:latin typeface="Times New Roman"/>
                <a:ea typeface="Times New Roman"/>
                <a:cs typeface="Times New Roman"/>
                <a:sym typeface="Times New Roman"/>
                <a:hlinkClick r:id="rId4"/>
              </a:rPr>
              <a:t>ww.kaggle.com/shivamb/real-or-fake-fakejobposting-prediction</a:t>
            </a:r>
            <a:r>
              <a:rPr lang="en-US" sz="170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62985" lvl="0" marL="274320" rtl="0" algn="just">
              <a:lnSpc>
                <a:spcPct val="150000"/>
              </a:lnSpc>
              <a:spcBef>
                <a:spcPts val="600"/>
              </a:spcBef>
              <a:spcAft>
                <a:spcPts val="0"/>
              </a:spcAft>
              <a:buSzPct val="70000"/>
              <a:buFont typeface="Times New Roman"/>
              <a:buChar char="•"/>
            </a:pPr>
            <a:r>
              <a:rPr lang="en-US" sz="1700">
                <a:solidFill>
                  <a:srgbClr val="7030A0"/>
                </a:solidFill>
                <a:latin typeface="Times New Roman"/>
                <a:ea typeface="Times New Roman"/>
                <a:cs typeface="Times New Roman"/>
                <a:sym typeface="Times New Roman"/>
              </a:rPr>
              <a:t> </a:t>
            </a:r>
            <a:r>
              <a:rPr lang="en-US" sz="1700">
                <a:latin typeface="Times New Roman"/>
                <a:ea typeface="Times New Roman"/>
                <a:cs typeface="Times New Roman"/>
                <a:sym typeface="Times New Roman"/>
              </a:rPr>
              <a:t>H. M and S. M.N, ―A Review on Evaluation Metrics for Data Classification Evaluations,‖ Int. J. Data Min. Knowl. Manag.</a:t>
            </a:r>
            <a:endParaRPr>
              <a:latin typeface="Times New Roman"/>
              <a:ea typeface="Times New Roman"/>
              <a:cs typeface="Times New Roman"/>
              <a:sym typeface="Times New Roman"/>
            </a:endParaRPr>
          </a:p>
          <a:p>
            <a:pPr indent="-262985" lvl="0" marL="274320" rtl="0" algn="just">
              <a:lnSpc>
                <a:spcPct val="150000"/>
              </a:lnSpc>
              <a:spcBef>
                <a:spcPts val="600"/>
              </a:spcBef>
              <a:spcAft>
                <a:spcPts val="0"/>
              </a:spcAft>
              <a:buSzPct val="70000"/>
              <a:buFont typeface="Times New Roman"/>
              <a:buChar char="•"/>
            </a:pPr>
            <a:r>
              <a:rPr lang="en-US" sz="1700">
                <a:latin typeface="Times New Roman"/>
                <a:ea typeface="Times New Roman"/>
                <a:cs typeface="Times New Roman"/>
                <a:sym typeface="Times New Roman"/>
              </a:rPr>
              <a:t> B. Alghamdi and F. Alharby, ―An Intelligent Model for Online Recruitment Fraud Detection,” J. Inf. Secur., vol. 10</a:t>
            </a:r>
            <a:endParaRPr>
              <a:latin typeface="Times New Roman"/>
              <a:ea typeface="Times New Roman"/>
              <a:cs typeface="Times New Roman"/>
              <a:sym typeface="Times New Roman"/>
            </a:endParaRPr>
          </a:p>
          <a:p>
            <a:pPr indent="-262985" lvl="0" marL="274320" rtl="0" algn="just">
              <a:lnSpc>
                <a:spcPct val="150000"/>
              </a:lnSpc>
              <a:spcBef>
                <a:spcPts val="600"/>
              </a:spcBef>
              <a:spcAft>
                <a:spcPts val="0"/>
              </a:spcAft>
              <a:buSzPct val="70000"/>
              <a:buFont typeface="Times New Roman"/>
              <a:buChar char="•"/>
            </a:pPr>
            <a:r>
              <a:rPr lang="en-US" sz="1700">
                <a:latin typeface="Times New Roman"/>
                <a:ea typeface="Times New Roman"/>
                <a:cs typeface="Times New Roman"/>
                <a:sym typeface="Times New Roman"/>
              </a:rPr>
              <a:t> H. Sharma and S. Kumar, ―A Survey on Decision Tree Algorithms of Classification in Data Mining,‖ Int. J. Sci. Res</a:t>
            </a:r>
            <a:endParaRPr sz="2000">
              <a:latin typeface="Times New Roman"/>
              <a:ea typeface="Times New Roman"/>
              <a:cs typeface="Times New Roman"/>
              <a:sym typeface="Times New Roman"/>
            </a:endParaRPr>
          </a:p>
        </p:txBody>
      </p:sp>
      <p:sp>
        <p:nvSpPr>
          <p:cNvPr id="185" name="Google Shape;185;p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4</a:t>
            </a:r>
            <a:endParaRPr/>
          </a:p>
        </p:txBody>
      </p:sp>
      <p:pic>
        <p:nvPicPr>
          <p:cNvPr descr="1595846059phpNWbCy3.jpeg" id="186" name="Google Shape;186;p5"/>
          <p:cNvPicPr preferRelativeResize="0"/>
          <p:nvPr/>
        </p:nvPicPr>
        <p:blipFill rotWithShape="1">
          <a:blip r:embed="rId5">
            <a:alphaModFix/>
          </a:blip>
          <a:srcRect b="0" l="0" r="0" t="0"/>
          <a:stretch/>
        </p:blipFill>
        <p:spPr>
          <a:xfrm>
            <a:off x="7858148" y="0"/>
            <a:ext cx="833436" cy="8572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6"/>
          <p:cNvSpPr txBox="1"/>
          <p:nvPr>
            <p:ph type="title"/>
          </p:nvPr>
        </p:nvSpPr>
        <p:spPr>
          <a:xfrm>
            <a:off x="357158" y="2285992"/>
            <a:ext cx="8229600" cy="1285884"/>
          </a:xfrm>
          <a:prstGeom prst="rect">
            <a:avLst/>
          </a:prstGeom>
          <a:noFill/>
          <a:ln cap="flat" cmpd="sng" w="9525">
            <a:solidFill>
              <a:schemeClr val="dk1"/>
            </a:solidFill>
            <a:prstDash val="solid"/>
            <a:round/>
            <a:headEnd len="sm" w="sm" type="none"/>
            <a:tailEnd len="sm" w="sm" type="none"/>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6000"/>
              <a:buFont typeface="Century Schoolbook"/>
              <a:buNone/>
            </a:pPr>
            <a:r>
              <a:rPr lang="en-US" sz="6000">
                <a:solidFill>
                  <a:schemeClr val="dk1"/>
                </a:solidFill>
              </a:rPr>
              <a:t>        Thank you</a:t>
            </a:r>
            <a:endParaRPr/>
          </a:p>
        </p:txBody>
      </p:sp>
      <p:sp>
        <p:nvSpPr>
          <p:cNvPr id="192" name="Google Shape;192;p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2017-01-07T09:11:22Z</dcterms:created>
  <dc:creator>HP Compaq</dc:creator>
</cp:coreProperties>
</file>