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5E6B4A-6A0E-4A24-8375-B1B0ED7EBB38}">
  <a:tblStyle styleId="{7C5E6B4A-6A0E-4A24-8375-B1B0ED7EBB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D25B06-1C11-467F-B9F6-0862B152B6A9}"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37e7514d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d37e7514d9_2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37e7514d9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d37e7514d9_2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7e7514d9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d37e7514d9_2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7e7514d9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d37e7514d9_2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37e7514d9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d37e7514d9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7e7514d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d37e7514d9_2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9a06edb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d9a06edb9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7e7514d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d37e7514d9_2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37e7514d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d37e7514d9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7e7514d9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d37e7514d9_2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37e7514d9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d37e7514d9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99be67fb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d99be67fb4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99be67fb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99be67fb4_1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2994505" y="2260311"/>
            <a:ext cx="3155100" cy="584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95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845628" y="1565069"/>
            <a:ext cx="7348200" cy="3069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3429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4"/>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4"/>
          <p:cNvSpPr/>
          <p:nvPr/>
        </p:nvSpPr>
        <p:spPr>
          <a:xfrm>
            <a:off x="0" y="8662"/>
            <a:ext cx="9144000" cy="513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14"/>
          <p:cNvSpPr txBox="1"/>
          <p:nvPr>
            <p:ph type="title"/>
          </p:nvPr>
        </p:nvSpPr>
        <p:spPr>
          <a:xfrm>
            <a:off x="2994505" y="2260311"/>
            <a:ext cx="3155100" cy="584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495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www.researchgate.net/publication/324941161_A_Survey_on_Decision_Tree_Algorithms_of_Classification_in_Data_Mining" TargetMode="External"/><Relationship Id="rId5" Type="http://schemas.openxmlformats.org/officeDocument/2006/relationships/hyperlink" Target="https://www.scirp.org/journal/paperinformation.aspx?paperid=93637" TargetMode="External"/><Relationship Id="rId6" Type="http://schemas.openxmlformats.org/officeDocument/2006/relationships/hyperlink" Target="https://www.kaggle.com/shivamb/real-or-fake-fake-jobposting-prediction" TargetMode="External"/><Relationship Id="rId7" Type="http://schemas.openxmlformats.org/officeDocument/2006/relationships/hyperlink" Target="https://www.researchgate.net/publication/341325717_Fake_Job_Recruitment_Detection_Using_Machine_Learning_Approach" TargetMode="External"/><Relationship Id="rId8" Type="http://schemas.openxmlformats.org/officeDocument/2006/relationships/hyperlink" Target="https://www.researchgate.net/publication/275224157_A_Review_on_Evaluation_Metrics_for_Data_Classification_Evalua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15"/>
          <p:cNvGrpSpPr/>
          <p:nvPr/>
        </p:nvGrpSpPr>
        <p:grpSpPr>
          <a:xfrm>
            <a:off x="0" y="0"/>
            <a:ext cx="9144000" cy="5143500"/>
            <a:chOff x="0" y="0"/>
            <a:chExt cx="9144000" cy="6858000"/>
          </a:xfrm>
        </p:grpSpPr>
        <p:sp>
          <p:nvSpPr>
            <p:cNvPr id="69" name="Google Shape;69;p15"/>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1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1" name="Google Shape;71;p15"/>
          <p:cNvSpPr txBox="1"/>
          <p:nvPr>
            <p:ph type="title"/>
          </p:nvPr>
        </p:nvSpPr>
        <p:spPr>
          <a:xfrm>
            <a:off x="1446025" y="1259272"/>
            <a:ext cx="660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t>Department of Computer Science and Engineering</a:t>
            </a:r>
            <a:endParaRPr sz="2400"/>
          </a:p>
        </p:txBody>
      </p:sp>
      <p:sp>
        <p:nvSpPr>
          <p:cNvPr id="72" name="Google Shape;72;p15"/>
          <p:cNvSpPr txBox="1"/>
          <p:nvPr/>
        </p:nvSpPr>
        <p:spPr>
          <a:xfrm>
            <a:off x="152386" y="1807539"/>
            <a:ext cx="8892000" cy="843900"/>
          </a:xfrm>
          <a:prstGeom prst="rect">
            <a:avLst/>
          </a:prstGeom>
          <a:noFill/>
          <a:ln>
            <a:noFill/>
          </a:ln>
        </p:spPr>
        <p:txBody>
          <a:bodyPr anchorCtr="0" anchor="t" bIns="0" lIns="0" spcFirstLastPara="1" rIns="0" wrap="square" tIns="12700">
            <a:spAutoFit/>
          </a:bodyPr>
          <a:lstStyle/>
          <a:p>
            <a:pPr indent="0" lvl="0" marL="12700" marR="0" rtl="0" algn="ctr">
              <a:lnSpc>
                <a:spcPct val="150000"/>
              </a:lnSpc>
              <a:spcBef>
                <a:spcPts val="0"/>
              </a:spcBef>
              <a:spcAft>
                <a:spcPts val="0"/>
              </a:spcAft>
              <a:buNone/>
            </a:pPr>
            <a:r>
              <a:rPr b="1" lang="en" sz="2400">
                <a:solidFill>
                  <a:srgbClr val="0000FF"/>
                </a:solidFill>
                <a:latin typeface="Times New Roman"/>
                <a:ea typeface="Times New Roman"/>
                <a:cs typeface="Times New Roman"/>
                <a:sym typeface="Times New Roman"/>
              </a:rPr>
              <a:t>FAKE JOB RECRUITMENT DETECTION</a:t>
            </a:r>
            <a:endParaRPr b="1" sz="2400">
              <a:solidFill>
                <a:srgbClr val="0000FF"/>
              </a:solidFill>
              <a:latin typeface="Times New Roman"/>
              <a:ea typeface="Times New Roman"/>
              <a:cs typeface="Times New Roman"/>
              <a:sym typeface="Times New Roman"/>
            </a:endParaRPr>
          </a:p>
          <a:p>
            <a:pPr indent="0" lvl="0" marL="12700" marR="0" rtl="0" algn="ctr">
              <a:lnSpc>
                <a:spcPct val="150000"/>
              </a:lnSpc>
              <a:spcBef>
                <a:spcPts val="0"/>
              </a:spcBef>
              <a:spcAft>
                <a:spcPts val="0"/>
              </a:spcAft>
              <a:buNone/>
            </a:pPr>
            <a:r>
              <a:rPr b="1" lang="en" sz="1800">
                <a:latin typeface="Times New Roman"/>
                <a:ea typeface="Times New Roman"/>
                <a:cs typeface="Times New Roman"/>
                <a:sym typeface="Times New Roman"/>
              </a:rPr>
              <a:t>Date: 13 May 2021</a:t>
            </a:r>
            <a:endParaRPr sz="1800">
              <a:latin typeface="Times New Roman"/>
              <a:ea typeface="Times New Roman"/>
              <a:cs typeface="Times New Roman"/>
              <a:sym typeface="Times New Roman"/>
            </a:endParaRPr>
          </a:p>
        </p:txBody>
      </p:sp>
      <p:sp>
        <p:nvSpPr>
          <p:cNvPr id="73" name="Google Shape;73;p15"/>
          <p:cNvSpPr txBox="1"/>
          <p:nvPr/>
        </p:nvSpPr>
        <p:spPr>
          <a:xfrm>
            <a:off x="641325" y="2951925"/>
            <a:ext cx="7896900" cy="1743900"/>
          </a:xfrm>
          <a:prstGeom prst="rect">
            <a:avLst/>
          </a:prstGeom>
          <a:noFill/>
          <a:ln>
            <a:noFill/>
          </a:ln>
        </p:spPr>
        <p:txBody>
          <a:bodyPr anchorCtr="0" anchor="t" bIns="0" lIns="0" spcFirstLastPara="1" rIns="0" wrap="square" tIns="12700">
            <a:spAutoFit/>
          </a:bodyPr>
          <a:lstStyle/>
          <a:p>
            <a:pPr indent="0" lvl="0" marL="12700" marR="3012440" rtl="0" algn="l">
              <a:lnSpc>
                <a:spcPct val="115000"/>
              </a:lnSpc>
              <a:spcBef>
                <a:spcPts val="0"/>
              </a:spcBef>
              <a:spcAft>
                <a:spcPts val="0"/>
              </a:spcAft>
              <a:buNone/>
            </a:pPr>
            <a:r>
              <a:rPr b="1" lang="en" sz="1800">
                <a:latin typeface="Times New Roman"/>
                <a:ea typeface="Times New Roman"/>
                <a:cs typeface="Times New Roman"/>
                <a:sym typeface="Times New Roman"/>
              </a:rPr>
              <a:t>K. Susritha : 17WH1A0554</a:t>
            </a:r>
            <a:endParaRPr b="1" sz="1800">
              <a:latin typeface="Times New Roman"/>
              <a:ea typeface="Times New Roman"/>
              <a:cs typeface="Times New Roman"/>
              <a:sym typeface="Times New Roman"/>
            </a:endParaRPr>
          </a:p>
          <a:p>
            <a:pPr indent="0" lvl="0" marL="12700" marR="3012440" rtl="0" algn="l">
              <a:lnSpc>
                <a:spcPct val="115000"/>
              </a:lnSpc>
              <a:spcBef>
                <a:spcPts val="0"/>
              </a:spcBef>
              <a:spcAft>
                <a:spcPts val="0"/>
              </a:spcAft>
              <a:buNone/>
            </a:pPr>
            <a:r>
              <a:rPr b="1" lang="en" sz="1800">
                <a:latin typeface="Times New Roman"/>
                <a:ea typeface="Times New Roman"/>
                <a:cs typeface="Times New Roman"/>
                <a:sym typeface="Times New Roman"/>
              </a:rPr>
              <a:t>M.Priyanka : 17WH1A0505</a:t>
            </a:r>
            <a:endParaRPr sz="1800">
              <a:latin typeface="Times New Roman"/>
              <a:ea typeface="Times New Roman"/>
              <a:cs typeface="Times New Roman"/>
              <a:sym typeface="Times New Roman"/>
            </a:endParaRPr>
          </a:p>
          <a:p>
            <a:pPr indent="0" lvl="0" marL="12700" marR="0" rtl="0" algn="l">
              <a:lnSpc>
                <a:spcPct val="115000"/>
              </a:lnSpc>
              <a:spcBef>
                <a:spcPts val="0"/>
              </a:spcBef>
              <a:spcAft>
                <a:spcPts val="0"/>
              </a:spcAft>
              <a:buNone/>
            </a:pPr>
            <a:r>
              <a:rPr b="1" lang="en" sz="1800">
                <a:latin typeface="Times New Roman"/>
                <a:ea typeface="Times New Roman"/>
                <a:cs typeface="Times New Roman"/>
                <a:sym typeface="Times New Roman"/>
              </a:rPr>
              <a:t>M.Deepika  : 17WH1A0511</a:t>
            </a:r>
            <a:endParaRPr sz="1800">
              <a:latin typeface="Times New Roman"/>
              <a:ea typeface="Times New Roman"/>
              <a:cs typeface="Times New Roman"/>
              <a:sym typeface="Times New Roman"/>
            </a:endParaRPr>
          </a:p>
          <a:p>
            <a:pPr indent="19050" lvl="0" marL="3902075" marR="5080" rtl="0" algn="l">
              <a:lnSpc>
                <a:spcPct val="115000"/>
              </a:lnSpc>
              <a:spcBef>
                <a:spcPts val="1400"/>
              </a:spcBef>
              <a:spcAft>
                <a:spcPts val="0"/>
              </a:spcAft>
              <a:buNone/>
            </a:pPr>
            <a:r>
              <a:rPr b="1" lang="en" sz="1800">
                <a:latin typeface="Times New Roman"/>
                <a:ea typeface="Times New Roman"/>
                <a:cs typeface="Times New Roman"/>
                <a:sym typeface="Times New Roman"/>
              </a:rPr>
              <a:t>Internal Guide  : Ms. P. Kavitha  Designation	: Assistant Professor</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24"/>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74" name="Google Shape;174;p24"/>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24"/>
          <p:cNvSpPr txBox="1"/>
          <p:nvPr>
            <p:ph type="title"/>
          </p:nvPr>
        </p:nvSpPr>
        <p:spPr>
          <a:xfrm>
            <a:off x="2010541" y="80948"/>
            <a:ext cx="49074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System Requirements</a:t>
            </a:r>
            <a:endParaRPr sz="3000">
              <a:latin typeface="Times New Roman"/>
              <a:ea typeface="Times New Roman"/>
              <a:cs typeface="Times New Roman"/>
              <a:sym typeface="Times New Roman"/>
            </a:endParaRPr>
          </a:p>
        </p:txBody>
      </p:sp>
      <p:graphicFrame>
        <p:nvGraphicFramePr>
          <p:cNvPr id="176" name="Google Shape;176;p24"/>
          <p:cNvGraphicFramePr/>
          <p:nvPr/>
        </p:nvGraphicFramePr>
        <p:xfrm>
          <a:off x="845628" y="1565069"/>
          <a:ext cx="3000000" cy="3000000"/>
        </p:xfrm>
        <a:graphic>
          <a:graphicData uri="http://schemas.openxmlformats.org/drawingml/2006/table">
            <a:tbl>
              <a:tblPr bandRow="1" firstRow="1">
                <a:noFill/>
                <a:tableStyleId>{03D25B06-1C11-467F-B9F6-0862B152B6A9}</a:tableStyleId>
              </a:tblPr>
              <a:tblGrid>
                <a:gridCol w="2837175"/>
                <a:gridCol w="4112950"/>
                <a:gridCol w="382850"/>
              </a:tblGrid>
              <a:tr h="708625">
                <a:tc>
                  <a:txBody>
                    <a:bodyPr/>
                    <a:lstStyle/>
                    <a:p>
                      <a:pPr indent="0" lvl="0" marL="0" marR="0" rtl="0" algn="ctr">
                        <a:lnSpc>
                          <a:spcPct val="100000"/>
                        </a:lnSpc>
                        <a:spcBef>
                          <a:spcPts val="0"/>
                        </a:spcBef>
                        <a:spcAft>
                          <a:spcPts val="0"/>
                        </a:spcAft>
                        <a:buNone/>
                      </a:pPr>
                      <a:r>
                        <a:rPr b="1" lang="en" sz="1800" u="none" cap="none" strike="noStrike">
                          <a:solidFill>
                            <a:srgbClr val="FFFFFF"/>
                          </a:solidFill>
                          <a:latin typeface="Times New Roman"/>
                          <a:ea typeface="Times New Roman"/>
                          <a:cs typeface="Times New Roman"/>
                          <a:sym typeface="Times New Roman"/>
                        </a:rPr>
                        <a:t>Environment</a:t>
                      </a:r>
                      <a:endParaRPr sz="1800" u="none" cap="none" strike="noStrike">
                        <a:latin typeface="Times New Roman"/>
                        <a:ea typeface="Times New Roman"/>
                        <a:cs typeface="Times New Roman"/>
                        <a:sym typeface="Times New Roman"/>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gridSpan="2">
                  <a:txBody>
                    <a:bodyPr/>
                    <a:lstStyle/>
                    <a:p>
                      <a:pPr indent="0" lvl="0" marL="736600" marR="0" rtl="0" algn="l">
                        <a:lnSpc>
                          <a:spcPct val="100000"/>
                        </a:lnSpc>
                        <a:spcBef>
                          <a:spcPts val="0"/>
                        </a:spcBef>
                        <a:spcAft>
                          <a:spcPts val="0"/>
                        </a:spcAft>
                        <a:buNone/>
                      </a:pPr>
                      <a:r>
                        <a:rPr b="1" lang="en" sz="1800" u="none" cap="none" strike="noStrike">
                          <a:solidFill>
                            <a:srgbClr val="FFFFFF"/>
                          </a:solidFill>
                          <a:latin typeface="Times New Roman"/>
                          <a:ea typeface="Times New Roman"/>
                          <a:cs typeface="Times New Roman"/>
                          <a:sym typeface="Times New Roman"/>
                        </a:rPr>
                        <a:t>Speciﬁcations</a:t>
                      </a:r>
                      <a:endParaRPr sz="1800" u="none" cap="none" strike="noStrike">
                        <a:latin typeface="Times New Roman"/>
                        <a:ea typeface="Times New Roman"/>
                        <a:cs typeface="Times New Roman"/>
                        <a:sym typeface="Times New Roman"/>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hMerge="1"/>
              </a:tr>
              <a:tr h="1028675">
                <a:tc>
                  <a:txBody>
                    <a:bodyPr/>
                    <a:lstStyle/>
                    <a:p>
                      <a:pPr indent="0" lvl="0" marL="0" marR="0" rtl="0" algn="ctr">
                        <a:lnSpc>
                          <a:spcPct val="100000"/>
                        </a:lnSpc>
                        <a:spcBef>
                          <a:spcPts val="0"/>
                        </a:spcBef>
                        <a:spcAft>
                          <a:spcPts val="0"/>
                        </a:spcAft>
                        <a:buNone/>
                      </a:pPr>
                      <a:r>
                        <a:rPr lang="en" sz="1800" u="none" cap="none" strike="noStrike">
                          <a:latin typeface="Times New Roman"/>
                          <a:ea typeface="Times New Roman"/>
                          <a:cs typeface="Times New Roman"/>
                          <a:sym typeface="Times New Roman"/>
                        </a:rPr>
                        <a:t>Hardware</a:t>
                      </a:r>
                      <a:endParaRPr sz="1800" u="none" cap="none" strike="noStrike">
                        <a:latin typeface="Times New Roman"/>
                        <a:ea typeface="Times New Roman"/>
                        <a:cs typeface="Times New Roman"/>
                        <a:sym typeface="Times New Roman"/>
                      </a:endParaRPr>
                    </a:p>
                  </a:txBody>
                  <a:tcPr marT="12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gridSpan="2">
                  <a:txBody>
                    <a:bodyPr/>
                    <a:lstStyle/>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1GB </a:t>
                      </a:r>
                      <a:r>
                        <a:rPr lang="en" sz="1600">
                          <a:latin typeface="Times New Roman"/>
                          <a:ea typeface="Times New Roman"/>
                          <a:cs typeface="Times New Roman"/>
                          <a:sym typeface="Times New Roman"/>
                        </a:rPr>
                        <a:t>RAM</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80GB </a:t>
                      </a:r>
                      <a:r>
                        <a:rPr lang="en" sz="1600">
                          <a:latin typeface="Times New Roman"/>
                          <a:ea typeface="Times New Roman"/>
                          <a:cs typeface="Times New Roman"/>
                          <a:sym typeface="Times New Roman"/>
                        </a:rPr>
                        <a:t>Hard Disk</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Intel  Processor</a:t>
                      </a:r>
                      <a:endParaRPr sz="1600">
                        <a:latin typeface="Times New Roman"/>
                        <a:ea typeface="Times New Roman"/>
                        <a:cs typeface="Times New Roman"/>
                        <a:sym typeface="Times New Roman"/>
                      </a:endParaRPr>
                    </a:p>
                  </a:txBody>
                  <a:tcPr marT="128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hMerge="1"/>
              </a:tr>
              <a:tr h="1032225">
                <a:tc>
                  <a:txBody>
                    <a:bodyPr/>
                    <a:lstStyle/>
                    <a:p>
                      <a:pPr indent="0" lvl="0" marL="0" marR="0" rtl="0" algn="ctr">
                        <a:lnSpc>
                          <a:spcPct val="100000"/>
                        </a:lnSpc>
                        <a:spcBef>
                          <a:spcPts val="0"/>
                        </a:spcBef>
                        <a:spcAft>
                          <a:spcPts val="0"/>
                        </a:spcAft>
                        <a:buNone/>
                      </a:pPr>
                      <a:r>
                        <a:rPr lang="en" sz="1800" u="none" cap="none" strike="noStrike">
                          <a:latin typeface="Times New Roman"/>
                          <a:ea typeface="Times New Roman"/>
                          <a:cs typeface="Times New Roman"/>
                          <a:sym typeface="Times New Roman"/>
                        </a:rPr>
                        <a:t>Software</a:t>
                      </a:r>
                      <a:endParaRPr sz="1800" u="none" cap="none" strike="noStrike">
                        <a:latin typeface="Times New Roman"/>
                        <a:ea typeface="Times New Roman"/>
                        <a:cs typeface="Times New Roman"/>
                        <a:sym typeface="Times New Roman"/>
                      </a:endParaRPr>
                    </a:p>
                  </a:txBody>
                  <a:tcPr marT="123825" marB="0" marR="0" marL="0">
                    <a:solidFill>
                      <a:srgbClr val="CCCCCC"/>
                    </a:solidFill>
                  </a:tcPr>
                </a:tc>
                <a:tc>
                  <a:txBody>
                    <a:bodyPr/>
                    <a:lstStyle/>
                    <a:p>
                      <a:pPr indent="0" lvl="0" marL="63500" marR="469900" rtl="0" algn="l">
                        <a:lnSpc>
                          <a:spcPct val="115000"/>
                        </a:lnSpc>
                        <a:spcBef>
                          <a:spcPts val="0"/>
                        </a:spcBef>
                        <a:spcAft>
                          <a:spcPts val="0"/>
                        </a:spcAft>
                        <a:buNone/>
                      </a:pPr>
                      <a:r>
                        <a:rPr lang="en" sz="1600">
                          <a:latin typeface="Times New Roman"/>
                          <a:ea typeface="Times New Roman"/>
                          <a:cs typeface="Times New Roman"/>
                          <a:sym typeface="Times New Roman"/>
                        </a:rPr>
                        <a:t>Windows OS</a:t>
                      </a:r>
                      <a:endParaRPr sz="1600">
                        <a:latin typeface="Times New Roman"/>
                        <a:ea typeface="Times New Roman"/>
                        <a:cs typeface="Times New Roman"/>
                        <a:sym typeface="Times New Roman"/>
                      </a:endParaRPr>
                    </a:p>
                    <a:p>
                      <a:pPr indent="0" lvl="0" marL="63500" marR="469900" rtl="0" algn="l">
                        <a:lnSpc>
                          <a:spcPct val="115000"/>
                        </a:lnSpc>
                        <a:spcBef>
                          <a:spcPts val="0"/>
                        </a:spcBef>
                        <a:spcAft>
                          <a:spcPts val="0"/>
                        </a:spcAft>
                        <a:buNone/>
                      </a:pPr>
                      <a:r>
                        <a:rPr lang="en" sz="1600">
                          <a:latin typeface="Times New Roman"/>
                          <a:ea typeface="Times New Roman"/>
                          <a:cs typeface="Times New Roman"/>
                          <a:sym typeface="Times New Roman"/>
                        </a:rPr>
                        <a:t>Python GUI or Anaconda Navigators</a:t>
                      </a:r>
                      <a:endParaRPr sz="1600" u="none" cap="none" strike="noStrike">
                        <a:latin typeface="Times New Roman"/>
                        <a:ea typeface="Times New Roman"/>
                        <a:cs typeface="Times New Roman"/>
                        <a:sym typeface="Times New Roman"/>
                      </a:endParaRPr>
                    </a:p>
                    <a:p>
                      <a:pPr indent="0" lvl="0" marL="63500" marR="0" rtl="0" algn="l">
                        <a:lnSpc>
                          <a:spcPct val="115000"/>
                        </a:lnSpc>
                        <a:spcBef>
                          <a:spcPts val="0"/>
                        </a:spcBef>
                        <a:spcAft>
                          <a:spcPts val="0"/>
                        </a:spcAft>
                        <a:buNone/>
                      </a:pPr>
                      <a:r>
                        <a:rPr lang="en" sz="1600" u="none" cap="none" strike="noStrike">
                          <a:latin typeface="Times New Roman"/>
                          <a:ea typeface="Times New Roman"/>
                          <a:cs typeface="Times New Roman"/>
                          <a:sym typeface="Times New Roman"/>
                        </a:rPr>
                        <a:t>OS: </a:t>
                      </a:r>
                      <a:r>
                        <a:rPr lang="en" sz="1600">
                          <a:latin typeface="Times New Roman"/>
                          <a:ea typeface="Times New Roman"/>
                          <a:cs typeface="Times New Roman"/>
                          <a:sym typeface="Times New Roman"/>
                        </a:rPr>
                        <a:t>Windows 10</a:t>
                      </a:r>
                      <a:endParaRPr sz="1600" u="none" cap="none" strike="noStrike">
                        <a:latin typeface="Times New Roman"/>
                        <a:ea typeface="Times New Roman"/>
                        <a:cs typeface="Times New Roman"/>
                        <a:sym typeface="Times New Roman"/>
                      </a:endParaRPr>
                    </a:p>
                  </a:txBody>
                  <a:tcPr marT="128125" marB="0" marR="0" marL="0">
                    <a:solidFill>
                      <a:srgbClr val="CCCCCC"/>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solidFill>
                      <a:srgbClr val="CCCCCC"/>
                    </a:solidFill>
                  </a:tcPr>
                </a:tc>
              </a:tr>
              <a:tr h="295650">
                <a:tc grid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1482AA"/>
                      </a:solidFill>
                      <a:prstDash val="solid"/>
                      <a:round/>
                      <a:headEnd len="sm" w="sm" type="none"/>
                      <a:tailEnd len="sm" w="sm" type="none"/>
                    </a:lnR>
                  </a:tcPr>
                </a:tc>
                <a:tc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25"/>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83" name="Google Shape;183;p25"/>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25"/>
          <p:cNvSpPr txBox="1"/>
          <p:nvPr>
            <p:ph type="title"/>
          </p:nvPr>
        </p:nvSpPr>
        <p:spPr>
          <a:xfrm>
            <a:off x="3455983" y="80948"/>
            <a:ext cx="20199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Timeline</a:t>
            </a:r>
            <a:endParaRPr sz="3000">
              <a:latin typeface="Times New Roman"/>
              <a:ea typeface="Times New Roman"/>
              <a:cs typeface="Times New Roman"/>
              <a:sym typeface="Times New Roman"/>
            </a:endParaRPr>
          </a:p>
        </p:txBody>
      </p:sp>
      <p:graphicFrame>
        <p:nvGraphicFramePr>
          <p:cNvPr id="185" name="Google Shape;185;p25"/>
          <p:cNvGraphicFramePr/>
          <p:nvPr/>
        </p:nvGraphicFramePr>
        <p:xfrm>
          <a:off x="513973" y="973975"/>
          <a:ext cx="3000000" cy="3000000"/>
        </p:xfrm>
        <a:graphic>
          <a:graphicData uri="http://schemas.openxmlformats.org/drawingml/2006/table">
            <a:tbl>
              <a:tblPr bandRow="1" firstRow="1">
                <a:noFill/>
                <a:tableStyleId>{03D25B06-1C11-467F-B9F6-0862B152B6A9}</a:tableStyleId>
              </a:tblPr>
              <a:tblGrid>
                <a:gridCol w="2333625"/>
                <a:gridCol w="3438525"/>
                <a:gridCol w="2320300"/>
              </a:tblGrid>
              <a:tr h="803900">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800" u="none" cap="none" strike="noStrike">
                          <a:latin typeface="Times New Roman"/>
                          <a:ea typeface="Times New Roman"/>
                          <a:cs typeface="Times New Roman"/>
                          <a:sym typeface="Times New Roman"/>
                        </a:rPr>
                        <a:t>Review 0</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304800" lvl="0" marL="406400" marR="0" rtl="0" algn="l">
                        <a:lnSpc>
                          <a:spcPct val="100000"/>
                        </a:lnSpc>
                        <a:spcBef>
                          <a:spcPts val="0"/>
                        </a:spcBef>
                        <a:spcAft>
                          <a:spcPts val="0"/>
                        </a:spcAft>
                        <a:buSzPts val="1800"/>
                        <a:buFont typeface="Times New Roman"/>
                        <a:buChar char="●"/>
                      </a:pPr>
                      <a:r>
                        <a:rPr lang="en" sz="1800" u="none" cap="none" strike="noStrike">
                          <a:latin typeface="Times New Roman"/>
                          <a:ea typeface="Times New Roman"/>
                          <a:cs typeface="Times New Roman"/>
                          <a:sym typeface="Times New Roman"/>
                        </a:rPr>
                        <a:t>Requirements &amp; Speciﬁcations</a:t>
                      </a:r>
                      <a:endParaRPr sz="1800" u="none" cap="none" strike="noStrike">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800" u="none" cap="none" strike="noStrike">
                          <a:latin typeface="Times New Roman"/>
                          <a:ea typeface="Times New Roman"/>
                          <a:cs typeface="Times New Roman"/>
                          <a:sym typeface="Times New Roman"/>
                        </a:rPr>
                        <a:t>Review 1</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04800" lvl="0" marL="406400" marR="0" rtl="0" algn="l">
                        <a:lnSpc>
                          <a:spcPct val="100000"/>
                        </a:lnSpc>
                        <a:spcBef>
                          <a:spcPts val="0"/>
                        </a:spcBef>
                        <a:spcAft>
                          <a:spcPts val="0"/>
                        </a:spcAft>
                        <a:buSzPts val="1800"/>
                        <a:buFont typeface="Times New Roman"/>
                        <a:buChar char="●"/>
                      </a:pPr>
                      <a:r>
                        <a:rPr lang="en" sz="1800" u="none" cap="none" strike="noStrike">
                          <a:latin typeface="Times New Roman"/>
                          <a:ea typeface="Times New Roman"/>
                          <a:cs typeface="Times New Roman"/>
                          <a:sym typeface="Times New Roman"/>
                        </a:rPr>
                        <a:t>Data C</a:t>
                      </a:r>
                      <a:r>
                        <a:rPr lang="en" sz="1800">
                          <a:latin typeface="Times New Roman"/>
                          <a:ea typeface="Times New Roman"/>
                          <a:cs typeface="Times New Roman"/>
                          <a:sym typeface="Times New Roman"/>
                        </a:rPr>
                        <a:t>ollection</a:t>
                      </a:r>
                      <a:endParaRPr sz="1800" u="none" cap="none" strike="noStrike">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 sz="1800">
                          <a:latin typeface="Times New Roman"/>
                          <a:ea typeface="Times New Roman"/>
                          <a:cs typeface="Times New Roman"/>
                          <a:sym typeface="Times New Roman"/>
                        </a:rPr>
                        <a:t>Review 2</a:t>
                      </a:r>
                      <a:endParaRPr sz="18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Data Pre-Processing</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Apply Algorithm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Review 3</a:t>
                      </a:r>
                      <a:endParaRPr b="1" sz="1800">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190500" lvl="0" marL="4064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Evaluation</a:t>
                      </a:r>
                      <a:endParaRPr sz="1800">
                        <a:latin typeface="Times New Roman"/>
                        <a:ea typeface="Times New Roman"/>
                        <a:cs typeface="Times New Roman"/>
                        <a:sym typeface="Times New Roman"/>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26"/>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Google Shape;192;p26"/>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93" name="Google Shape;193;p26"/>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26"/>
          <p:cNvSpPr txBox="1"/>
          <p:nvPr>
            <p:ph type="title"/>
          </p:nvPr>
        </p:nvSpPr>
        <p:spPr>
          <a:xfrm>
            <a:off x="3213868" y="80948"/>
            <a:ext cx="2502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195" name="Google Shape;195;p26"/>
          <p:cNvSpPr txBox="1"/>
          <p:nvPr/>
        </p:nvSpPr>
        <p:spPr>
          <a:xfrm>
            <a:off x="99450" y="1212325"/>
            <a:ext cx="8565000" cy="318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60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Alghamdi, B., &amp; Alharby, F. (2019). An Intelligent Model for Online Recruitment Fraud Detection. Journal of Information Security, 10(03), 155–176.</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Bansal, S. (2020, February 29). [Real or Fake] Fake Job Posting Prediction. Kaggle.</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Dutta, S., &amp; Bandyopadhyay, S. K. (2020). Fake Job Recruitment Detection Using Machine Learning Approach. International Journal of Engineering Trends and Technology, 68(4), 48–53.</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Hossin, M., &amp; Sulaiman, M.N. (2015). A Review on Evaluation Metrics for Data Classification Evaluations. International Journal of Data Mining &amp; Knowledge Management Process, 5(2), 01–11</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uFill>
                  <a:noFill/>
                </a:uFill>
                <a:latin typeface="Times New Roman"/>
                <a:ea typeface="Times New Roman"/>
                <a:cs typeface="Times New Roman"/>
                <a:sym typeface="Times New Roman"/>
                <a:hlinkClick r:id="rId9">
                  <a:extLst>
                    <a:ext uri="{A12FA001-AC4F-418D-AE19-62706E023703}">
                      <ahyp:hlinkClr val="tx"/>
                    </a:ext>
                  </a:extLst>
                </a:hlinkClick>
              </a:rPr>
              <a:t>Sharma, H., &amp; Kumar, S. (2016). A Survey on Decision Tree Algorithms of Classification in Data Mining. International Journal of Science and Research (IJSR), 5(4), 2094–2097</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2994505" y="2260311"/>
            <a:ext cx="3154988" cy="584834"/>
          </a:xfrm>
          <a:prstGeom prst="rect">
            <a:avLst/>
          </a:prstGeom>
          <a:noFill/>
          <a:ln>
            <a:noFill/>
          </a:ln>
        </p:spPr>
        <p:txBody>
          <a:bodyPr anchorCtr="0" anchor="t" bIns="0" lIns="0" spcFirstLastPara="1" rIns="0" wrap="square" tIns="12700">
            <a:spAutoFit/>
          </a:bodyPr>
          <a:lstStyle/>
          <a:p>
            <a:pPr indent="0" lvl="0" marL="229870" rtl="0" algn="l">
              <a:lnSpc>
                <a:spcPct val="100000"/>
              </a:lnSpc>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16"/>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6"/>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81" name="Google Shape;81;p16"/>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16"/>
          <p:cNvSpPr txBox="1"/>
          <p:nvPr>
            <p:ph type="title"/>
          </p:nvPr>
        </p:nvSpPr>
        <p:spPr>
          <a:xfrm>
            <a:off x="0" y="89300"/>
            <a:ext cx="9144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Abstract</a:t>
            </a:r>
            <a:endParaRPr b="0" sz="3000"/>
          </a:p>
        </p:txBody>
      </p:sp>
      <p:sp>
        <p:nvSpPr>
          <p:cNvPr id="83" name="Google Shape;83;p16"/>
          <p:cNvSpPr txBox="1"/>
          <p:nvPr/>
        </p:nvSpPr>
        <p:spPr>
          <a:xfrm>
            <a:off x="564350" y="783575"/>
            <a:ext cx="7936200" cy="3183600"/>
          </a:xfrm>
          <a:prstGeom prst="rect">
            <a:avLst/>
          </a:prstGeom>
          <a:noFill/>
          <a:ln>
            <a:noFill/>
          </a:ln>
        </p:spPr>
        <p:txBody>
          <a:bodyPr anchorCtr="0" anchor="t" bIns="0" lIns="0" spcFirstLastPara="1" rIns="0" wrap="square" tIns="154925">
            <a:sp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Freshers are coming out from their education level to job experience level. In such process of finding their suitable jobs they are ending up in some fake jobs recruitment processes. </a:t>
            </a:r>
            <a:endParaRPr sz="18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So, in order to find the fake recruitment, our project has come into existence. We are using machine learning approaches using classification techniques  which are able to detect such fake recruitments. </a:t>
            </a:r>
            <a:endParaRPr sz="18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Different classifiers are used for checking fraudulent posts in web and the results of those classifiers are compared for identifying the best employment scam detection model. It helps in finding the fake posts  from enormous number of  posts. We can use both the single  classifier and ensemble classifier.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 name="Google Shape;89;p17"/>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7"/>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91" name="Google Shape;91;p17"/>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17"/>
          <p:cNvSpPr txBox="1"/>
          <p:nvPr>
            <p:ph type="title"/>
          </p:nvPr>
        </p:nvSpPr>
        <p:spPr>
          <a:xfrm>
            <a:off x="0" y="89300"/>
            <a:ext cx="91440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SzPts val="1100"/>
              <a:buNone/>
            </a:pPr>
            <a:r>
              <a:rPr b="0" lang="en" sz="3000"/>
              <a:t>Data set</a:t>
            </a:r>
            <a:endParaRPr sz="2400"/>
          </a:p>
        </p:txBody>
      </p:sp>
      <p:sp>
        <p:nvSpPr>
          <p:cNvPr id="93" name="Google Shape;93;p17"/>
          <p:cNvSpPr txBox="1"/>
          <p:nvPr/>
        </p:nvSpPr>
        <p:spPr>
          <a:xfrm>
            <a:off x="618400" y="1468563"/>
            <a:ext cx="7882200" cy="2026800"/>
          </a:xfrm>
          <a:prstGeom prst="rect">
            <a:avLst/>
          </a:prstGeom>
          <a:noFill/>
          <a:ln>
            <a:noFill/>
          </a:ln>
        </p:spPr>
        <p:txBody>
          <a:bodyPr anchorCtr="0" anchor="t" bIns="0" lIns="0" spcFirstLastPara="1" rIns="0" wrap="square" tIns="154925">
            <a:spAutoFit/>
          </a:bodyPr>
          <a:lstStyle/>
          <a:p>
            <a:pPr indent="-342900" lvl="0" marL="457200" rtl="0" algn="just">
              <a:lnSpc>
                <a:spcPct val="115000"/>
              </a:lnSpc>
              <a:spcBef>
                <a:spcPts val="1000"/>
              </a:spcBef>
              <a:spcAft>
                <a:spcPts val="0"/>
              </a:spcAft>
              <a:buSzPts val="1800"/>
              <a:buChar char="●"/>
            </a:pPr>
            <a:r>
              <a:rPr lang="en" sz="1800">
                <a:solidFill>
                  <a:schemeClr val="dk1"/>
                </a:solidFill>
                <a:latin typeface="Times New Roman"/>
                <a:ea typeface="Times New Roman"/>
                <a:cs typeface="Times New Roman"/>
                <a:sym typeface="Times New Roman"/>
              </a:rPr>
              <a:t>Data set name : </a:t>
            </a:r>
            <a:r>
              <a:rPr lang="en" sz="1800">
                <a:latin typeface="Times New Roman"/>
                <a:ea typeface="Times New Roman"/>
                <a:cs typeface="Times New Roman"/>
                <a:sym typeface="Times New Roman"/>
              </a:rPr>
              <a:t>fake_job_postings.csv</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Description : This file contains the dataset of job descriptions and their meta information. A small proportion of these descriptions are fake or scam which can be identified by the column "fraudulent".</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Number of columns : </a:t>
            </a:r>
            <a:r>
              <a:rPr lang="en" sz="1800">
                <a:latin typeface="Times New Roman"/>
                <a:ea typeface="Times New Roman"/>
                <a:cs typeface="Times New Roman"/>
                <a:sym typeface="Times New Roman"/>
              </a:rPr>
              <a:t>18</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Number of rows :  </a:t>
            </a:r>
            <a:r>
              <a:rPr lang="en" sz="1800">
                <a:latin typeface="Times New Roman"/>
                <a:ea typeface="Times New Roman"/>
                <a:cs typeface="Times New Roman"/>
                <a:sym typeface="Times New Roman"/>
              </a:rPr>
              <a:t>17880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18"/>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8"/>
          <p:cNvSpPr/>
          <p:nvPr/>
        </p:nvSpPr>
        <p:spPr>
          <a:xfrm>
            <a:off x="-825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18"/>
          <p:cNvSpPr txBox="1"/>
          <p:nvPr>
            <p:ph type="title"/>
          </p:nvPr>
        </p:nvSpPr>
        <p:spPr>
          <a:xfrm>
            <a:off x="3582775" y="98150"/>
            <a:ext cx="18453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SzPts val="1100"/>
              <a:buNone/>
            </a:pPr>
            <a:r>
              <a:rPr b="0" lang="en" sz="3000"/>
              <a:t>Data set</a:t>
            </a:r>
            <a:endParaRPr sz="2400"/>
          </a:p>
        </p:txBody>
      </p:sp>
      <p:sp>
        <p:nvSpPr>
          <p:cNvPr id="102" name="Google Shape;102;p18"/>
          <p:cNvSpPr txBox="1"/>
          <p:nvPr/>
        </p:nvSpPr>
        <p:spPr>
          <a:xfrm>
            <a:off x="-6350" y="5275450"/>
            <a:ext cx="8174400" cy="695100"/>
          </a:xfrm>
          <a:prstGeom prst="rect">
            <a:avLst/>
          </a:prstGeom>
          <a:noFill/>
          <a:ln>
            <a:noFill/>
          </a:ln>
        </p:spPr>
        <p:txBody>
          <a:bodyPr anchorCtr="0" anchor="t" bIns="0" lIns="0" spcFirstLastPara="1" rIns="0" wrap="square" tIns="154925">
            <a:spAutoFit/>
          </a:bodyPr>
          <a:lstStyle/>
          <a:p>
            <a:pPr indent="0" lvl="0" marL="0" rtl="0" algn="l">
              <a:lnSpc>
                <a:spcPct val="150000"/>
              </a:lnSpc>
              <a:spcBef>
                <a:spcPts val="0"/>
              </a:spcBef>
              <a:spcAft>
                <a:spcPts val="0"/>
              </a:spcAft>
              <a:buSzPts val="1100"/>
              <a:buNone/>
            </a:pPr>
            <a:r>
              <a:t/>
            </a:r>
            <a:endParaRPr>
              <a:solidFill>
                <a:srgbClr val="202124"/>
              </a:solidFill>
              <a:highlight>
                <a:srgbClr val="FFFFFF"/>
              </a:highlight>
            </a:endParaRPr>
          </a:p>
          <a:p>
            <a:pPr indent="0" lvl="0" marL="0" rtl="0" algn="l">
              <a:lnSpc>
                <a:spcPct val="150000"/>
              </a:lnSpc>
              <a:spcBef>
                <a:spcPts val="0"/>
              </a:spcBef>
              <a:spcAft>
                <a:spcPts val="0"/>
              </a:spcAft>
              <a:buSzPts val="1100"/>
              <a:buNone/>
            </a:pPr>
            <a:r>
              <a:rPr lang="en">
                <a:solidFill>
                  <a:srgbClr val="202124"/>
                </a:solidFill>
                <a:highlight>
                  <a:srgbClr val="FFFFFF"/>
                </a:highlight>
              </a:rPr>
              <a:t>	</a:t>
            </a:r>
            <a:r>
              <a:rPr lang="en" sz="1050">
                <a:solidFill>
                  <a:srgbClr val="202124"/>
                </a:solidFill>
                <a:highlight>
                  <a:srgbClr val="FFFFFF"/>
                </a:highlight>
              </a:rPr>
              <a:t>.</a:t>
            </a:r>
            <a:endParaRPr sz="1600">
              <a:latin typeface="Lato"/>
              <a:ea typeface="Lato"/>
              <a:cs typeface="Lato"/>
              <a:sym typeface="Lato"/>
            </a:endParaRPr>
          </a:p>
        </p:txBody>
      </p:sp>
      <p:graphicFrame>
        <p:nvGraphicFramePr>
          <p:cNvPr id="103" name="Google Shape;103;p18"/>
          <p:cNvGraphicFramePr/>
          <p:nvPr/>
        </p:nvGraphicFramePr>
        <p:xfrm>
          <a:off x="952500" y="885610"/>
          <a:ext cx="3000000" cy="3000000"/>
        </p:xfrm>
        <a:graphic>
          <a:graphicData uri="http://schemas.openxmlformats.org/drawingml/2006/table">
            <a:tbl>
              <a:tblPr>
                <a:noFill/>
                <a:tableStyleId>{7C5E6B4A-6A0E-4A24-8375-B1B0ED7EBB38}</a:tableStyleId>
              </a:tblPr>
              <a:tblGrid>
                <a:gridCol w="3619500"/>
                <a:gridCol w="3619500"/>
              </a:tblGrid>
              <a:tr h="395625">
                <a:tc>
                  <a:txBody>
                    <a:bodyPr/>
                    <a:lstStyle/>
                    <a:p>
                      <a:pPr indent="0" lvl="0" marL="0" rtl="0" algn="ctr">
                        <a:spcBef>
                          <a:spcPts val="5"/>
                        </a:spcBef>
                        <a:spcAft>
                          <a:spcPts val="0"/>
                        </a:spcAft>
                        <a:buClr>
                          <a:schemeClr val="dk1"/>
                        </a:buClr>
                        <a:buFont typeface="Arial"/>
                        <a:buNone/>
                      </a:pPr>
                      <a:r>
                        <a:rPr b="1" lang="en">
                          <a:solidFill>
                            <a:schemeClr val="dk1"/>
                          </a:solidFill>
                          <a:latin typeface="Lato"/>
                          <a:ea typeface="Lato"/>
                          <a:cs typeface="Lato"/>
                          <a:sym typeface="Lato"/>
                        </a:rPr>
                        <a:t>Attribute</a:t>
                      </a:r>
                      <a:endParaRPr/>
                    </a:p>
                  </a:txBody>
                  <a:tcPr marT="91425" marB="91425" marR="91425" marL="91425"/>
                </a:tc>
                <a:tc>
                  <a:txBody>
                    <a:bodyPr/>
                    <a:lstStyle/>
                    <a:p>
                      <a:pPr indent="0" lvl="0" marL="0" rtl="0" algn="ctr">
                        <a:spcBef>
                          <a:spcPts val="5"/>
                        </a:spcBef>
                        <a:spcAft>
                          <a:spcPts val="0"/>
                        </a:spcAft>
                        <a:buNone/>
                      </a:pPr>
                      <a:r>
                        <a:rPr b="1" lang="en">
                          <a:solidFill>
                            <a:schemeClr val="dk1"/>
                          </a:solidFill>
                          <a:latin typeface="Lato"/>
                          <a:ea typeface="Lato"/>
                          <a:cs typeface="Lato"/>
                          <a:sym typeface="Lato"/>
                        </a:rPr>
                        <a:t>Description</a:t>
                      </a:r>
                      <a:endParaRPr/>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Job_id</a:t>
                      </a:r>
                      <a:endParaRPr sz="1200"/>
                    </a:p>
                  </a:txBody>
                  <a:tcPr marT="91425" marB="91425" marR="91425" marL="91425"/>
                </a:tc>
                <a:tc>
                  <a:txBody>
                    <a:bodyPr/>
                    <a:lstStyle/>
                    <a:p>
                      <a:pPr indent="0" lvl="0" marL="0" rtl="0" algn="l">
                        <a:lnSpc>
                          <a:spcPct val="150000"/>
                        </a:lnSpc>
                        <a:spcBef>
                          <a:spcPts val="0"/>
                        </a:spcBef>
                        <a:spcAft>
                          <a:spcPts val="0"/>
                        </a:spcAft>
                        <a:buNone/>
                      </a:pPr>
                      <a:r>
                        <a:rPr lang="en" sz="1200">
                          <a:solidFill>
                            <a:srgbClr val="202124"/>
                          </a:solidFill>
                        </a:rPr>
                        <a:t>Unique Job ID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Title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The title of the job ad entry</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Location</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Geographical location of the job ad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Department</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Corporate department</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Salary_range</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Indicative salary range </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Company_profile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A brief company description.</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Description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The details description of the job ad.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Requirements</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Enlisted requirements for the job opening</a:t>
                      </a:r>
                      <a:endParaRPr sz="1200"/>
                    </a:p>
                  </a:txBody>
                  <a:tcPr marT="91425" marB="91425" marR="91425" marL="91425">
                    <a:lnB cap="flat" cmpd="sng" w="9525">
                      <a:solidFill>
                        <a:srgbClr val="9E9E9E"/>
                      </a:solidFill>
                      <a:prstDash val="solid"/>
                      <a:round/>
                      <a:headEnd len="sm" w="sm" type="none"/>
                      <a:tailEnd len="sm" w="sm" type="none"/>
                    </a:lnB>
                  </a:tcPr>
                </a:tc>
              </a:tr>
              <a:tr h="380450">
                <a:tc>
                  <a:txBody>
                    <a:bodyPr/>
                    <a:lstStyle/>
                    <a:p>
                      <a:pPr indent="0" lvl="0" marL="0" rtl="0" algn="l">
                        <a:lnSpc>
                          <a:spcPct val="150000"/>
                        </a:lnSpc>
                        <a:spcBef>
                          <a:spcPts val="0"/>
                        </a:spcBef>
                        <a:spcAft>
                          <a:spcPts val="0"/>
                        </a:spcAft>
                        <a:buNone/>
                      </a:pPr>
                      <a:r>
                        <a:rPr lang="en" sz="1200">
                          <a:solidFill>
                            <a:srgbClr val="202124"/>
                          </a:solidFill>
                        </a:rPr>
                        <a:t>benefits</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None/>
                      </a:pPr>
                      <a:r>
                        <a:rPr lang="en" sz="1050">
                          <a:solidFill>
                            <a:srgbClr val="202124"/>
                          </a:solidFill>
                        </a:rPr>
                        <a:t>Enlisted offered benefits by the employer.</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19"/>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9"/>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11" name="Google Shape;111;p19"/>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9"/>
          <p:cNvSpPr txBox="1"/>
          <p:nvPr>
            <p:ph type="title"/>
          </p:nvPr>
        </p:nvSpPr>
        <p:spPr>
          <a:xfrm>
            <a:off x="3317750" y="98150"/>
            <a:ext cx="2238000" cy="4746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SzPts val="1100"/>
              <a:buNone/>
            </a:pPr>
            <a:r>
              <a:rPr b="0" lang="en" sz="3000"/>
              <a:t>Data set</a:t>
            </a:r>
            <a:endParaRPr b="0" sz="3000"/>
          </a:p>
        </p:txBody>
      </p:sp>
      <p:graphicFrame>
        <p:nvGraphicFramePr>
          <p:cNvPr id="113" name="Google Shape;113;p19"/>
          <p:cNvGraphicFramePr/>
          <p:nvPr/>
        </p:nvGraphicFramePr>
        <p:xfrm>
          <a:off x="952500" y="857250"/>
          <a:ext cx="3000000" cy="3000000"/>
        </p:xfrm>
        <a:graphic>
          <a:graphicData uri="http://schemas.openxmlformats.org/drawingml/2006/table">
            <a:tbl>
              <a:tblPr>
                <a:noFill/>
                <a:tableStyleId>{7C5E6B4A-6A0E-4A24-8375-B1B0ED7EBB38}</a:tableStyleId>
              </a:tblPr>
              <a:tblGrid>
                <a:gridCol w="3619500"/>
                <a:gridCol w="3619500"/>
              </a:tblGrid>
              <a:tr h="381000">
                <a:tc>
                  <a:txBody>
                    <a:bodyPr/>
                    <a:lstStyle/>
                    <a:p>
                      <a:pPr indent="0" lvl="0" marL="0" rtl="0" algn="ctr">
                        <a:spcBef>
                          <a:spcPts val="5"/>
                        </a:spcBef>
                        <a:spcAft>
                          <a:spcPts val="0"/>
                        </a:spcAft>
                        <a:buNone/>
                      </a:pPr>
                      <a:r>
                        <a:rPr b="1" lang="en">
                          <a:solidFill>
                            <a:schemeClr val="dk1"/>
                          </a:solidFill>
                          <a:latin typeface="Lato"/>
                          <a:ea typeface="Lato"/>
                          <a:cs typeface="Lato"/>
                          <a:sym typeface="Lato"/>
                        </a:rPr>
                        <a:t>Attribute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5"/>
                        </a:spcBef>
                        <a:spcAft>
                          <a:spcPts val="0"/>
                        </a:spcAft>
                        <a:buNone/>
                      </a:pPr>
                      <a:r>
                        <a:rPr b="1" lang="en">
                          <a:solidFill>
                            <a:schemeClr val="dk1"/>
                          </a:solidFill>
                          <a:latin typeface="Lato"/>
                          <a:ea typeface="Lato"/>
                          <a:cs typeface="Lato"/>
                          <a:sym typeface="Lato"/>
                        </a:rPr>
                        <a:t>Description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202124"/>
                          </a:solidFill>
                        </a:rPr>
                        <a:t>telecommuting</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for telecommuting positions.</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lnSpc>
                          <a:spcPct val="150000"/>
                        </a:lnSpc>
                        <a:spcBef>
                          <a:spcPts val="0"/>
                        </a:spcBef>
                        <a:spcAft>
                          <a:spcPts val="0"/>
                        </a:spcAft>
                        <a:buNone/>
                      </a:pPr>
                      <a:r>
                        <a:rPr lang="en" sz="1200">
                          <a:solidFill>
                            <a:srgbClr val="202124"/>
                          </a:solidFill>
                        </a:rPr>
                        <a:t>has_company_logo</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if company logo is present.</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has_questions</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if screening questions are present.</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employment_type</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Full-type, Part-time, Contract, etc.</a:t>
                      </a:r>
                      <a:endParaRPr sz="1200"/>
                    </a:p>
                  </a:txBody>
                  <a:tcPr marT="91425" marB="91425" marR="91425" marL="91425"/>
                </a:tc>
              </a:tr>
              <a:tr h="38100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required_experience</a:t>
                      </a:r>
                      <a:endParaRPr sz="1200">
                        <a:solidFill>
                          <a:srgbClr val="202124"/>
                        </a:solidFill>
                      </a:endParaRPr>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Executive, Entry level, Intern,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required_education</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Doctorate, Master’s Degree, Bachelor,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industry</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Automotive, IT, Health care, Real estate,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function</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Consulting, Engineering, Research, Sales etc.</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202124"/>
                          </a:solidFill>
                        </a:rPr>
                        <a:t>fraudulent</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None/>
                      </a:pPr>
                      <a:r>
                        <a:rPr lang="en" sz="1200">
                          <a:solidFill>
                            <a:srgbClr val="202124"/>
                          </a:solidFill>
                        </a:rPr>
                        <a:t>target - Classification attribute.</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20"/>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20"/>
          <p:cNvSpPr txBox="1"/>
          <p:nvPr/>
        </p:nvSpPr>
        <p:spPr>
          <a:xfrm>
            <a:off x="49365" y="723899"/>
            <a:ext cx="6880200" cy="5020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t/>
            </a:r>
            <a:endParaRPr sz="1500">
              <a:latin typeface="Times New Roman"/>
              <a:ea typeface="Times New Roman"/>
              <a:cs typeface="Times New Roman"/>
              <a:sym typeface="Times New Roman"/>
            </a:endParaRPr>
          </a:p>
        </p:txBody>
      </p:sp>
      <p:sp>
        <p:nvSpPr>
          <p:cNvPr id="121" name="Google Shape;121;p20"/>
          <p:cNvSpPr/>
          <p:nvPr/>
        </p:nvSpPr>
        <p:spPr>
          <a:xfrm>
            <a:off x="-6299" y="-45125"/>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20"/>
          <p:cNvSpPr txBox="1"/>
          <p:nvPr>
            <p:ph type="title"/>
          </p:nvPr>
        </p:nvSpPr>
        <p:spPr>
          <a:xfrm>
            <a:off x="3034236" y="79087"/>
            <a:ext cx="2817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Architecture</a:t>
            </a:r>
            <a:endParaRPr b="0" sz="3000"/>
          </a:p>
        </p:txBody>
      </p:sp>
      <p:sp>
        <p:nvSpPr>
          <p:cNvPr id="123" name="Google Shape;123;p20"/>
          <p:cNvSpPr/>
          <p:nvPr/>
        </p:nvSpPr>
        <p:spPr>
          <a:xfrm>
            <a:off x="3082200" y="903050"/>
            <a:ext cx="2149800" cy="148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3082200" y="903050"/>
            <a:ext cx="21498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dk1"/>
                </a:solidFill>
              </a:rPr>
              <a:t>Data Pre-processing</a:t>
            </a:r>
            <a:endParaRPr b="1">
              <a:solidFill>
                <a:schemeClr val="dk1"/>
              </a:solidFill>
            </a:endParaRPr>
          </a:p>
          <a:p>
            <a:pPr indent="-317500" lvl="0" marL="457200" rtl="0" algn="l">
              <a:lnSpc>
                <a:spcPct val="150000"/>
              </a:lnSpc>
              <a:spcBef>
                <a:spcPts val="0"/>
              </a:spcBef>
              <a:spcAft>
                <a:spcPts val="0"/>
              </a:spcAft>
              <a:buSzPts val="1400"/>
              <a:buChar char="●"/>
            </a:pPr>
            <a:r>
              <a:rPr lang="en"/>
              <a:t>Formatting</a:t>
            </a:r>
            <a:endParaRPr/>
          </a:p>
          <a:p>
            <a:pPr indent="-317500" lvl="0" marL="457200" rtl="0" algn="l">
              <a:lnSpc>
                <a:spcPct val="150000"/>
              </a:lnSpc>
              <a:spcBef>
                <a:spcPts val="0"/>
              </a:spcBef>
              <a:spcAft>
                <a:spcPts val="0"/>
              </a:spcAft>
              <a:buSzPts val="1400"/>
              <a:buChar char="●"/>
            </a:pPr>
            <a:r>
              <a:rPr lang="en"/>
              <a:t>Cleaning</a:t>
            </a:r>
            <a:endParaRPr/>
          </a:p>
          <a:p>
            <a:pPr indent="-317500" lvl="0" marL="457200" rtl="0" algn="l">
              <a:lnSpc>
                <a:spcPct val="150000"/>
              </a:lnSpc>
              <a:spcBef>
                <a:spcPts val="0"/>
              </a:spcBef>
              <a:spcAft>
                <a:spcPts val="0"/>
              </a:spcAft>
              <a:buSzPts val="1400"/>
              <a:buChar char="●"/>
            </a:pPr>
            <a:r>
              <a:rPr lang="en"/>
              <a:t>Sampling</a:t>
            </a:r>
            <a:endParaRPr/>
          </a:p>
        </p:txBody>
      </p:sp>
      <p:sp>
        <p:nvSpPr>
          <p:cNvPr id="125" name="Google Shape;125;p20"/>
          <p:cNvSpPr/>
          <p:nvPr/>
        </p:nvSpPr>
        <p:spPr>
          <a:xfrm>
            <a:off x="873600" y="1387850"/>
            <a:ext cx="1109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878400" y="1387850"/>
            <a:ext cx="109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Dataset</a:t>
            </a:r>
            <a:endParaRPr/>
          </a:p>
        </p:txBody>
      </p:sp>
      <p:cxnSp>
        <p:nvCxnSpPr>
          <p:cNvPr id="127" name="Google Shape;127;p20"/>
          <p:cNvCxnSpPr>
            <a:stCxn id="126" idx="3"/>
            <a:endCxn id="124" idx="1"/>
          </p:cNvCxnSpPr>
          <p:nvPr/>
        </p:nvCxnSpPr>
        <p:spPr>
          <a:xfrm>
            <a:off x="1977900" y="1587950"/>
            <a:ext cx="1104300" cy="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20"/>
          <p:cNvSpPr/>
          <p:nvPr/>
        </p:nvSpPr>
        <p:spPr>
          <a:xfrm>
            <a:off x="5851225" y="2268800"/>
            <a:ext cx="2680200" cy="1679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20"/>
          <p:cNvCxnSpPr>
            <a:stCxn id="124" idx="3"/>
          </p:cNvCxnSpPr>
          <p:nvPr/>
        </p:nvCxnSpPr>
        <p:spPr>
          <a:xfrm>
            <a:off x="5232000" y="1587950"/>
            <a:ext cx="2022000" cy="219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p:nvPr/>
        </p:nvCxnSpPr>
        <p:spPr>
          <a:xfrm flipH="1">
            <a:off x="7234200" y="1609800"/>
            <a:ext cx="9900" cy="6591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0"/>
          <p:cNvSpPr txBox="1"/>
          <p:nvPr/>
        </p:nvSpPr>
        <p:spPr>
          <a:xfrm>
            <a:off x="5851225" y="2268800"/>
            <a:ext cx="2680200" cy="169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t>Classifiers</a:t>
            </a:r>
            <a:endParaRPr b="1"/>
          </a:p>
          <a:p>
            <a:pPr indent="-317500" lvl="0" marL="457200" rtl="0" algn="l">
              <a:lnSpc>
                <a:spcPct val="150000"/>
              </a:lnSpc>
              <a:spcBef>
                <a:spcPts val="0"/>
              </a:spcBef>
              <a:spcAft>
                <a:spcPts val="0"/>
              </a:spcAft>
              <a:buSzPts val="1400"/>
              <a:buChar char="●"/>
            </a:pPr>
            <a:r>
              <a:rPr lang="en"/>
              <a:t>Logistic Regression</a:t>
            </a:r>
            <a:endParaRPr/>
          </a:p>
          <a:p>
            <a:pPr indent="-317500" lvl="0" marL="457200" rtl="0" algn="l">
              <a:lnSpc>
                <a:spcPct val="150000"/>
              </a:lnSpc>
              <a:spcBef>
                <a:spcPts val="0"/>
              </a:spcBef>
              <a:spcAft>
                <a:spcPts val="0"/>
              </a:spcAft>
              <a:buSzPts val="1400"/>
              <a:buChar char="●"/>
            </a:pPr>
            <a:r>
              <a:rPr lang="en"/>
              <a:t>KNN</a:t>
            </a:r>
            <a:endParaRPr/>
          </a:p>
          <a:p>
            <a:pPr indent="-317500" lvl="0" marL="457200" rtl="0" algn="l">
              <a:lnSpc>
                <a:spcPct val="150000"/>
              </a:lnSpc>
              <a:spcBef>
                <a:spcPts val="0"/>
              </a:spcBef>
              <a:spcAft>
                <a:spcPts val="0"/>
              </a:spcAft>
              <a:buSzPts val="1400"/>
              <a:buChar char="●"/>
            </a:pPr>
            <a:r>
              <a:rPr lang="en"/>
              <a:t>SVM</a:t>
            </a:r>
            <a:endParaRPr/>
          </a:p>
          <a:p>
            <a:pPr indent="-317500" lvl="0" marL="457200" rtl="0" algn="l">
              <a:lnSpc>
                <a:spcPct val="150000"/>
              </a:lnSpc>
              <a:spcBef>
                <a:spcPts val="0"/>
              </a:spcBef>
              <a:spcAft>
                <a:spcPts val="0"/>
              </a:spcAft>
              <a:buSzPts val="1400"/>
              <a:buChar char="●"/>
            </a:pPr>
            <a:r>
              <a:rPr lang="en"/>
              <a:t>Naive Bayes</a:t>
            </a:r>
            <a:endParaRPr/>
          </a:p>
        </p:txBody>
      </p:sp>
      <p:sp>
        <p:nvSpPr>
          <p:cNvPr id="132" name="Google Shape;132;p20"/>
          <p:cNvSpPr/>
          <p:nvPr/>
        </p:nvSpPr>
        <p:spPr>
          <a:xfrm>
            <a:off x="6517650" y="4285600"/>
            <a:ext cx="14430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6484525" y="4285600"/>
            <a:ext cx="14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Test data</a:t>
            </a:r>
            <a:endParaRPr/>
          </a:p>
        </p:txBody>
      </p:sp>
      <p:cxnSp>
        <p:nvCxnSpPr>
          <p:cNvPr id="134" name="Google Shape;134;p20"/>
          <p:cNvCxnSpPr>
            <a:stCxn id="133" idx="0"/>
            <a:endCxn id="131" idx="2"/>
          </p:cNvCxnSpPr>
          <p:nvPr/>
        </p:nvCxnSpPr>
        <p:spPr>
          <a:xfrm rot="10800000">
            <a:off x="7191325" y="3961900"/>
            <a:ext cx="0" cy="3237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0"/>
          <p:cNvSpPr/>
          <p:nvPr/>
        </p:nvSpPr>
        <p:spPr>
          <a:xfrm>
            <a:off x="3824275" y="2895000"/>
            <a:ext cx="12369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3847800" y="2915300"/>
            <a:ext cx="121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Result</a:t>
            </a:r>
            <a:endParaRPr/>
          </a:p>
        </p:txBody>
      </p:sp>
      <p:cxnSp>
        <p:nvCxnSpPr>
          <p:cNvPr id="137" name="Google Shape;137;p20"/>
          <p:cNvCxnSpPr>
            <a:stCxn id="131" idx="1"/>
            <a:endCxn id="136" idx="3"/>
          </p:cNvCxnSpPr>
          <p:nvPr/>
        </p:nvCxnSpPr>
        <p:spPr>
          <a:xfrm rot="10800000">
            <a:off x="5061325" y="3115400"/>
            <a:ext cx="789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21"/>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1"/>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45" name="Google Shape;145;p21"/>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21"/>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Technology Stack</a:t>
            </a:r>
            <a:endParaRPr b="0" sz="3000"/>
          </a:p>
        </p:txBody>
      </p:sp>
      <p:sp>
        <p:nvSpPr>
          <p:cNvPr id="147" name="Google Shape;147;p21"/>
          <p:cNvSpPr txBox="1"/>
          <p:nvPr/>
        </p:nvSpPr>
        <p:spPr>
          <a:xfrm>
            <a:off x="271300" y="964650"/>
            <a:ext cx="85410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Machine learning using Python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Libraries Used :</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Pandas</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solidFill>
                  <a:schemeClr val="dk1"/>
                </a:solidFill>
                <a:latin typeface="Times New Roman"/>
                <a:ea typeface="Times New Roman"/>
                <a:cs typeface="Times New Roman"/>
                <a:sym typeface="Times New Roman"/>
              </a:rPr>
              <a:t>Seaborne</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Matplotlib</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sklearn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22"/>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22"/>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55" name="Google Shape;155;p22"/>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200"/>
          </a:p>
        </p:txBody>
      </p:sp>
      <p:sp>
        <p:nvSpPr>
          <p:cNvPr id="156" name="Google Shape;156;p22"/>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0" lang="en" sz="3000"/>
              <a:t>Implementation</a:t>
            </a:r>
            <a:endParaRPr b="0" sz="3000"/>
          </a:p>
        </p:txBody>
      </p:sp>
      <p:sp>
        <p:nvSpPr>
          <p:cNvPr id="157" name="Google Shape;157;p22"/>
          <p:cNvSpPr txBox="1"/>
          <p:nvPr/>
        </p:nvSpPr>
        <p:spPr>
          <a:xfrm>
            <a:off x="343550" y="797775"/>
            <a:ext cx="8360700" cy="40113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Times New Roman"/>
              <a:buChar char="❖"/>
            </a:pPr>
            <a:r>
              <a:rPr lang="en" sz="1800">
                <a:solidFill>
                  <a:schemeClr val="accent2"/>
                </a:solidFill>
                <a:latin typeface="Times New Roman"/>
                <a:ea typeface="Times New Roman"/>
                <a:cs typeface="Times New Roman"/>
                <a:sym typeface="Times New Roman"/>
              </a:rPr>
              <a:t>K-Nearest Neighbors:</a:t>
            </a:r>
            <a:endParaRPr sz="18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K-Nearest Neighbour Classifiers , often known as lazy learners, considers k number of objects as the nearest object while determining the class. </a:t>
            </a:r>
            <a:endParaRPr sz="15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The main challenge of this classification technique relies on choosing the appropriate value of k.</a:t>
            </a:r>
            <a:endParaRPr sz="15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Accuracy - 0.9454940282301846 %</a:t>
            </a:r>
            <a:endParaRPr sz="1500">
              <a:solidFill>
                <a:schemeClr val="accent2"/>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1800">
              <a:solidFill>
                <a:schemeClr val="accent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accent2"/>
              </a:buClr>
              <a:buSzPts val="1800"/>
              <a:buFont typeface="Times New Roman"/>
              <a:buChar char="❖"/>
            </a:pPr>
            <a:r>
              <a:rPr lang="en" sz="1800">
                <a:solidFill>
                  <a:schemeClr val="accent2"/>
                </a:solidFill>
                <a:latin typeface="Times New Roman"/>
                <a:ea typeface="Times New Roman"/>
                <a:cs typeface="Times New Roman"/>
                <a:sym typeface="Times New Roman"/>
              </a:rPr>
              <a:t>Naive Bayes Classifier :</a:t>
            </a:r>
            <a:endParaRPr sz="1800">
              <a:solidFill>
                <a:schemeClr val="accent2"/>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accent2"/>
              </a:buClr>
              <a:buSzPts val="1400"/>
              <a:buFont typeface="Times New Roman"/>
              <a:buChar char="➢"/>
            </a:pPr>
            <a:r>
              <a:rPr lang="en">
                <a:solidFill>
                  <a:schemeClr val="accent2"/>
                </a:solidFill>
                <a:latin typeface="Times New Roman"/>
                <a:ea typeface="Times New Roman"/>
                <a:cs typeface="Times New Roman"/>
                <a:sym typeface="Times New Roman"/>
              </a:rPr>
              <a:t>T</a:t>
            </a:r>
            <a:r>
              <a:rPr lang="en" sz="1500">
                <a:solidFill>
                  <a:schemeClr val="accent2"/>
                </a:solidFill>
                <a:latin typeface="Times New Roman"/>
                <a:ea typeface="Times New Roman"/>
                <a:cs typeface="Times New Roman"/>
                <a:sym typeface="Times New Roman"/>
              </a:rPr>
              <a:t>he Naive Bayes classifier  is a supervised classification tool that exploits the concept of Bayes Theorem  of Conditional Probability</a:t>
            </a:r>
            <a:endParaRPr sz="15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The decision made by this classifier is quite effective in practice even if its probability estimates are inaccurate.</a:t>
            </a:r>
            <a:endParaRPr sz="15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Accuracy - </a:t>
            </a:r>
            <a:r>
              <a:rPr lang="en" sz="1500">
                <a:latin typeface="Times New Roman"/>
                <a:ea typeface="Times New Roman"/>
                <a:cs typeface="Times New Roman"/>
                <a:sym typeface="Times New Roman"/>
              </a:rPr>
              <a:t>0.9281216069489685 %</a:t>
            </a:r>
            <a:endParaRPr sz="1500">
              <a:solidFill>
                <a:schemeClr val="accent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23"/>
          <p:cNvSpPr/>
          <p:nvPr/>
        </p:nvSpPr>
        <p:spPr>
          <a:xfrm>
            <a:off x="8297558" y="607376"/>
            <a:ext cx="806700" cy="60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23"/>
          <p:cNvSpPr txBox="1"/>
          <p:nvPr/>
        </p:nvSpPr>
        <p:spPr>
          <a:xfrm>
            <a:off x="49365" y="723899"/>
            <a:ext cx="6880200" cy="37815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65" name="Google Shape;165;p23"/>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23"/>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t>Implementation</a:t>
            </a:r>
            <a:endParaRPr b="0" sz="3000"/>
          </a:p>
        </p:txBody>
      </p:sp>
      <p:sp>
        <p:nvSpPr>
          <p:cNvPr id="167" name="Google Shape;167;p23"/>
          <p:cNvSpPr txBox="1"/>
          <p:nvPr/>
        </p:nvSpPr>
        <p:spPr>
          <a:xfrm>
            <a:off x="343550" y="797775"/>
            <a:ext cx="8360700" cy="42213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Times New Roman"/>
              <a:buChar char="❖"/>
            </a:pPr>
            <a:r>
              <a:rPr lang="en" sz="1800">
                <a:solidFill>
                  <a:schemeClr val="accent2"/>
                </a:solidFill>
                <a:latin typeface="Times New Roman"/>
                <a:ea typeface="Times New Roman"/>
                <a:cs typeface="Times New Roman"/>
                <a:sym typeface="Times New Roman"/>
              </a:rPr>
              <a:t>Logistic Regression: </a:t>
            </a:r>
            <a:endParaRPr sz="1800">
              <a:solidFill>
                <a:schemeClr val="accent2"/>
              </a:solidFill>
              <a:latin typeface="Times New Roman"/>
              <a:ea typeface="Times New Roman"/>
              <a:cs typeface="Times New Roman"/>
              <a:sym typeface="Times New Roman"/>
            </a:endParaRPr>
          </a:p>
          <a:p>
            <a:pPr indent="-323850" lvl="1" marL="914400" marR="25400" rtl="0" algn="just">
              <a:lnSpc>
                <a:spcPct val="115000"/>
              </a:lnSpc>
              <a:spcBef>
                <a:spcPts val="0"/>
              </a:spcBef>
              <a:spcAft>
                <a:spcPts val="0"/>
              </a:spcAft>
              <a:buClr>
                <a:schemeClr val="accent2"/>
              </a:buClr>
              <a:buSzPts val="1500"/>
              <a:buFont typeface="Times New Roman"/>
              <a:buChar char="➢"/>
            </a:pPr>
            <a:r>
              <a:rPr lang="en" sz="1500">
                <a:solidFill>
                  <a:schemeClr val="dk1"/>
                </a:solidFill>
                <a:latin typeface="Times New Roman"/>
                <a:ea typeface="Times New Roman"/>
                <a:cs typeface="Times New Roman"/>
                <a:sym typeface="Times New Roman"/>
              </a:rPr>
              <a:t>Logistic regression is a supervised learning classification algorithm used to predict the probability of a target variable. </a:t>
            </a:r>
            <a:endParaRPr sz="1500">
              <a:solidFill>
                <a:schemeClr val="dk1"/>
              </a:solidFill>
              <a:latin typeface="Times New Roman"/>
              <a:ea typeface="Times New Roman"/>
              <a:cs typeface="Times New Roman"/>
              <a:sym typeface="Times New Roman"/>
            </a:endParaRPr>
          </a:p>
          <a:p>
            <a:pPr indent="-323850" lvl="1" marL="914400" marR="25400" rtl="0" algn="just">
              <a:lnSpc>
                <a:spcPct val="115000"/>
              </a:lnSpc>
              <a:spcBef>
                <a:spcPts val="0"/>
              </a:spcBef>
              <a:spcAft>
                <a:spcPts val="0"/>
              </a:spcAft>
              <a:buClr>
                <a:schemeClr val="accent2"/>
              </a:buClr>
              <a:buSzPts val="1500"/>
              <a:buFont typeface="Times New Roman"/>
              <a:buChar char="➢"/>
            </a:pPr>
            <a:r>
              <a:rPr lang="en" sz="1500">
                <a:solidFill>
                  <a:schemeClr val="dk1"/>
                </a:solidFill>
                <a:latin typeface="Times New Roman"/>
                <a:ea typeface="Times New Roman"/>
                <a:cs typeface="Times New Roman"/>
                <a:sym typeface="Times New Roman"/>
              </a:rPr>
              <a:t>The nature of target or dependent variable is dichotomous, which means it is binary in nature having data coded as either 1 or 0.</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accent2"/>
              </a:buClr>
              <a:buSzPts val="1500"/>
              <a:buFont typeface="Times New Roman"/>
              <a:buChar char="➢"/>
            </a:pPr>
            <a:r>
              <a:rPr lang="en" sz="1500">
                <a:solidFill>
                  <a:schemeClr val="accent2"/>
                </a:solidFill>
                <a:latin typeface="Times New Roman"/>
                <a:ea typeface="Times New Roman"/>
                <a:cs typeface="Times New Roman"/>
                <a:sym typeface="Times New Roman"/>
              </a:rPr>
              <a:t>Accuracy -  0.9235613463626493 %</a:t>
            </a:r>
            <a:endParaRPr sz="1500">
              <a:solidFill>
                <a:schemeClr val="accent2"/>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a:solidFill>
                <a:schemeClr val="accent2"/>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solidFill>
                  <a:schemeClr val="accent2"/>
                </a:solidFill>
                <a:latin typeface="Times New Roman"/>
                <a:ea typeface="Times New Roman"/>
                <a:cs typeface="Times New Roman"/>
                <a:sym typeface="Times New Roman"/>
              </a:rPr>
              <a:t>Support Vector Machine: </a:t>
            </a:r>
            <a:endParaRPr sz="1800">
              <a:solidFill>
                <a:schemeClr val="accent2"/>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An SVM model is basically </a:t>
            </a:r>
            <a:r>
              <a:rPr lang="en" sz="1500">
                <a:latin typeface="Times New Roman"/>
                <a:ea typeface="Times New Roman"/>
                <a:cs typeface="Times New Roman"/>
                <a:sym typeface="Times New Roman"/>
              </a:rPr>
              <a:t>a representation of different classes in a hyperplane in multidimensional space.</a:t>
            </a:r>
            <a:endParaRPr sz="1500">
              <a:latin typeface="Times New Roman"/>
              <a:ea typeface="Times New Roman"/>
              <a:cs typeface="Times New Roman"/>
              <a:sym typeface="Times New Roman"/>
            </a:endParaRPr>
          </a:p>
          <a:p>
            <a:pPr indent="-323850" lvl="1" marL="9144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hyperplane will be generated in an iterative manner by SVM so that the error can be minimized</a:t>
            </a:r>
            <a:endParaRPr sz="1500">
              <a:latin typeface="Times New Roman"/>
              <a:ea typeface="Times New Roman"/>
              <a:cs typeface="Times New Roman"/>
              <a:sym typeface="Times New Roman"/>
            </a:endParaRPr>
          </a:p>
          <a:p>
            <a:pPr indent="-323850" lvl="1" marL="9144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goal of SVM is to divide the datasets into classes to find a maximum marginal</a:t>
            </a:r>
            <a:r>
              <a:rPr lang="en" sz="1500">
                <a:latin typeface="Times New Roman"/>
                <a:ea typeface="Times New Roman"/>
                <a:cs typeface="Times New Roman"/>
                <a:sym typeface="Times New Roman"/>
              </a:rPr>
              <a:t> hyperplane (MMH).</a:t>
            </a:r>
            <a:endParaRPr sz="1500">
              <a:solidFill>
                <a:schemeClr val="dk1"/>
              </a:solidFill>
              <a:highlight>
                <a:srgbClr val="FFFFFF"/>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Accuracy - </a:t>
            </a:r>
            <a:r>
              <a:rPr lang="en" sz="1500">
                <a:latin typeface="Times New Roman"/>
                <a:ea typeface="Times New Roman"/>
                <a:cs typeface="Times New Roman"/>
                <a:sym typeface="Times New Roman"/>
              </a:rPr>
              <a:t>0</a:t>
            </a:r>
            <a:r>
              <a:rPr lang="en" sz="1500">
                <a:solidFill>
                  <a:schemeClr val="accent2"/>
                </a:solidFill>
                <a:latin typeface="Times New Roman"/>
                <a:ea typeface="Times New Roman"/>
                <a:cs typeface="Times New Roman"/>
                <a:sym typeface="Times New Roman"/>
              </a:rPr>
              <a:t>.9248642779587405 %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