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jIAsN9+lv4hq3xLLIgXzF/kGIH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FF43D5-69A9-49E3-9F12-2717CEA343F3}">
  <a:tblStyle styleId="{1FFF43D5-69A9-49E3-9F12-2717CEA343F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783A3D6-A63E-4F91-BEA7-1C00A87C470E}" styleName="Table_1">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slideMaster" Target="slideMasters/slideMaster1.xml"/><Relationship Id="rId19" Type="http://schemas.openxmlformats.org/officeDocument/2006/relationships/font" Target="fonts/Lato-boldItalic.fntdata"/><Relationship Id="rId6" Type="http://schemas.openxmlformats.org/officeDocument/2006/relationships/notesMaster" Target="notesMasters/notesMaster1.xml"/><Relationship Id="rId18"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31954f626_4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d31954f626_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d3609173dc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d3609173dc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4">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hyperlink" Target="http://sersc.org/journals/index.php/IJAST/article/view/5927/3650" TargetMode="External"/><Relationship Id="rId6" Type="http://schemas.openxmlformats.org/officeDocument/2006/relationships/hyperlink" Target="https://arxiv.org/pdf/1708.02043.pdf" TargetMode="External"/><Relationship Id="rId7" Type="http://schemas.openxmlformats.org/officeDocument/2006/relationships/hyperlink" Target="http://www.ijsrp.org/research-paper-1019.php?rp=P94919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10850" y="1090675"/>
            <a:ext cx="11984100" cy="5141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Font typeface="Arial"/>
              <a:buNone/>
            </a:pPr>
            <a:r>
              <a:rPr b="1" lang="en-US" sz="2400">
                <a:solidFill>
                  <a:schemeClr val="dk1"/>
                </a:solidFill>
                <a:latin typeface="Times New Roman"/>
                <a:ea typeface="Times New Roman"/>
                <a:cs typeface="Times New Roman"/>
                <a:sym typeface="Times New Roman"/>
              </a:rPr>
              <a:t>Department of Computer Science &amp; Engineering</a:t>
            </a:r>
            <a:endParaRPr b="1"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800" u="none" cap="none" strike="noStrike">
                <a:solidFill>
                  <a:srgbClr val="4A86E8"/>
                </a:solidFill>
                <a:latin typeface="Times New Roman"/>
                <a:ea typeface="Times New Roman"/>
                <a:cs typeface="Times New Roman"/>
                <a:sym typeface="Times New Roman"/>
              </a:rPr>
              <a:t>IMAGE CAP</a:t>
            </a:r>
            <a:r>
              <a:rPr b="1" lang="en-US" sz="2800">
                <a:solidFill>
                  <a:srgbClr val="4A86E8"/>
                </a:solidFill>
                <a:latin typeface="Times New Roman"/>
                <a:ea typeface="Times New Roman"/>
                <a:cs typeface="Times New Roman"/>
                <a:sym typeface="Times New Roman"/>
              </a:rPr>
              <a:t>T</a:t>
            </a:r>
            <a:r>
              <a:rPr b="1" i="0" lang="en-US" sz="2800" u="none" cap="none" strike="noStrike">
                <a:solidFill>
                  <a:srgbClr val="4A86E8"/>
                </a:solidFill>
                <a:latin typeface="Times New Roman"/>
                <a:ea typeface="Times New Roman"/>
                <a:cs typeface="Times New Roman"/>
                <a:sym typeface="Times New Roman"/>
              </a:rPr>
              <a:t>ION AND SPEECH GENERATION</a:t>
            </a:r>
            <a:endParaRPr>
              <a:solidFill>
                <a:srgbClr val="4A86E8"/>
              </a:solidFill>
            </a:endParaRPr>
          </a:p>
          <a:p>
            <a:pPr indent="0" lvl="0" marL="0" marR="0" rtl="0" algn="ctr">
              <a:spcBef>
                <a:spcPts val="0"/>
              </a:spcBef>
              <a:spcAft>
                <a:spcPts val="0"/>
              </a:spcAft>
              <a:buNone/>
            </a:pPr>
            <a:r>
              <a:rPr b="1" i="0" lang="en-US" sz="2800" u="none" cap="none" strike="noStrike">
                <a:solidFill>
                  <a:srgbClr val="4A86E8"/>
                </a:solidFill>
                <a:latin typeface="Times New Roman"/>
                <a:ea typeface="Times New Roman"/>
                <a:cs typeface="Times New Roman"/>
                <a:sym typeface="Times New Roman"/>
              </a:rPr>
              <a:t>USING LSTM AND GTTS API</a:t>
            </a:r>
            <a:endParaRPr>
              <a:solidFill>
                <a:srgbClr val="4A86E8"/>
              </a:solidFill>
            </a:endParaRPr>
          </a:p>
          <a:p>
            <a:pPr indent="0" lvl="0" marL="0" marR="0" rtl="0" algn="ctr">
              <a:spcBef>
                <a:spcPts val="0"/>
              </a:spcBef>
              <a:spcAft>
                <a:spcPts val="0"/>
              </a:spcAft>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Date: </a:t>
            </a:r>
            <a:r>
              <a:rPr b="1" lang="en-US" sz="2400">
                <a:solidFill>
                  <a:schemeClr val="dk1"/>
                </a:solidFill>
                <a:latin typeface="Times New Roman"/>
                <a:ea typeface="Times New Roman"/>
                <a:cs typeface="Times New Roman"/>
                <a:sym typeface="Times New Roman"/>
              </a:rPr>
              <a:t>23</a:t>
            </a:r>
            <a:r>
              <a:rPr b="1" i="0" lang="en-US" sz="2400" u="none" cap="none" strike="noStrike">
                <a:solidFill>
                  <a:schemeClr val="dk1"/>
                </a:solidFill>
                <a:latin typeface="Times New Roman"/>
                <a:ea typeface="Times New Roman"/>
                <a:cs typeface="Times New Roman"/>
                <a:sym typeface="Times New Roman"/>
              </a:rPr>
              <a:t> April 2021</a:t>
            </a:r>
            <a:endParaRPr/>
          </a:p>
          <a:p>
            <a:pPr indent="0" lvl="0" marL="0" marR="0" rtl="0" algn="ctr">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S.POOJA SAI SREE</a:t>
            </a:r>
            <a:r>
              <a:rPr b="1" i="0" lang="en-US" sz="2400" u="none" cap="none" strike="noStrike">
                <a:solidFill>
                  <a:schemeClr val="dk1"/>
                </a:solidFill>
                <a:latin typeface="Times New Roman"/>
                <a:ea typeface="Times New Roman"/>
                <a:cs typeface="Times New Roman"/>
                <a:sym typeface="Times New Roman"/>
              </a:rPr>
              <a:t> </a:t>
            </a:r>
            <a:r>
              <a:rPr b="1" lang="en-US" sz="2400">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17WH1A0549</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D.MANISHA              : 17WH1A0524</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S.SUSMITHA             : 17WH1A0529</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Internal Guide: Mr. K. BHARGAV RAM</a:t>
            </a:r>
            <a:endParaRPr/>
          </a:p>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         				    	                      Designation: Assistant Professor</a:t>
            </a:r>
            <a:endParaRPr b="1" sz="3200">
              <a:solidFill>
                <a:schemeClr val="dk1"/>
              </a:solidFill>
              <a:latin typeface="Times New Roman"/>
              <a:ea typeface="Times New Roman"/>
              <a:cs typeface="Times New Roman"/>
              <a:sym typeface="Times New Roman"/>
            </a:endParaRPr>
          </a:p>
        </p:txBody>
      </p:sp>
      <p:sp>
        <p:nvSpPr>
          <p:cNvPr id="92" name="Google Shape;92;p1"/>
          <p:cNvSpPr txBox="1"/>
          <p:nvPr/>
        </p:nvSpPr>
        <p:spPr>
          <a:xfrm>
            <a:off x="256350" y="3172400"/>
            <a:ext cx="119841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				                                                                                             </a:t>
            </a:r>
            <a:endParaRPr b="1" sz="2000">
              <a:solidFill>
                <a:schemeClr val="dk1"/>
              </a:solidFill>
              <a:latin typeface="Times New Roman"/>
              <a:ea typeface="Times New Roman"/>
              <a:cs typeface="Times New Roman"/>
              <a:sym typeface="Times New Roman"/>
            </a:endParaRPr>
          </a:p>
        </p:txBody>
      </p:sp>
      <p:sp>
        <p:nvSpPr>
          <p:cNvPr id="93" name="Google Shape;93;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9" name="Google Shape;99;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00" name="Google Shape;100;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a:p>
        </p:txBody>
      </p:sp>
      <p:sp>
        <p:nvSpPr>
          <p:cNvPr id="101" name="Google Shape;101;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02" name="Google Shape;102;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4" name="Google Shape;104;p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C0C0C"/>
                </a:solidFill>
                <a:latin typeface="Times New Roman"/>
                <a:ea typeface="Times New Roman"/>
                <a:cs typeface="Times New Roman"/>
                <a:sym typeface="Times New Roman"/>
              </a:rPr>
              <a:t>      ABSTRACT</a:t>
            </a:r>
            <a:endParaRPr/>
          </a:p>
        </p:txBody>
      </p:sp>
      <p:sp>
        <p:nvSpPr>
          <p:cNvPr id="105" name="Google Shape;105;p2"/>
          <p:cNvSpPr txBox="1"/>
          <p:nvPr/>
        </p:nvSpPr>
        <p:spPr>
          <a:xfrm>
            <a:off x="710600" y="1012226"/>
            <a:ext cx="11123700" cy="464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Problem statement</a:t>
            </a:r>
            <a:endParaRPr>
              <a:solidFill>
                <a:schemeClr val="dk1"/>
              </a:solidFill>
            </a:endParaRPr>
          </a:p>
          <a:p>
            <a:pPr indent="0" lvl="0" marL="0" marR="0" rtl="0" algn="l">
              <a:spcBef>
                <a:spcPts val="0"/>
              </a:spcBef>
              <a:spcAft>
                <a:spcPts val="0"/>
              </a:spcAft>
              <a:buNone/>
            </a:pPr>
            <a:r>
              <a:rPr b="0" i="0" lang="en-US" sz="2400">
                <a:solidFill>
                  <a:srgbClr val="0C0C0C"/>
                </a:solidFill>
                <a:latin typeface="Times New Roman"/>
                <a:ea typeface="Times New Roman"/>
                <a:cs typeface="Times New Roman"/>
                <a:sym typeface="Times New Roman"/>
              </a:rPr>
              <a:t>Flickr 8k da</a:t>
            </a:r>
            <a:r>
              <a:rPr lang="en-US" sz="2400">
                <a:solidFill>
                  <a:srgbClr val="0C0C0C"/>
                </a:solidFill>
                <a:latin typeface="Times New Roman"/>
                <a:ea typeface="Times New Roman"/>
                <a:cs typeface="Times New Roman"/>
                <a:sym typeface="Times New Roman"/>
              </a:rPr>
              <a:t>taset consists of images, where each of them is paired with five different captions which provide clear descriptions of the salient entities and events. The task is to generate relatable caption/description and audio for a given image.</a:t>
            </a:r>
            <a:endParaRPr sz="2400">
              <a:solidFill>
                <a:srgbClr val="0C0C0C"/>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rgbClr val="0C0C0C"/>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Project Objective</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400">
                <a:solidFill>
                  <a:srgbClr val="0C0C0C"/>
                </a:solidFill>
                <a:latin typeface="Times New Roman"/>
                <a:ea typeface="Times New Roman"/>
                <a:cs typeface="Times New Roman"/>
                <a:sym typeface="Times New Roman"/>
              </a:rPr>
              <a:t>This project aims to develop Image caption and speech generator, a tool which generates captions or descriptions for an image according to the content observed. It also generates audio/speech for the description obtained. This can be done using Deep learning algorithms such as VGG16 model (CNN based), Long Short-Term Memory(Recurrent Neural Network) for generating captions and GTTS (Google Text To Speech) API for obtaining speech from description.</a:t>
            </a:r>
            <a:endParaRPr b="1" sz="28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d31954f626_4_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1" name="Google Shape;111;gd31954f626_4_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12" name="Google Shape;112;gd31954f626_4_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a:p>
        </p:txBody>
      </p:sp>
      <p:sp>
        <p:nvSpPr>
          <p:cNvPr id="113" name="Google Shape;113;gd31954f626_4_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14" name="Google Shape;114;gd31954f626_4_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15" name="Google Shape;115;gd31954f626_4_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6" name="Google Shape;116;gd31954f626_4_2"/>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C0C0C"/>
                </a:solidFill>
                <a:latin typeface="Times New Roman"/>
                <a:ea typeface="Times New Roman"/>
                <a:cs typeface="Times New Roman"/>
                <a:sym typeface="Times New Roman"/>
              </a:rPr>
              <a:t>      DATASET</a:t>
            </a:r>
            <a:endParaRPr/>
          </a:p>
        </p:txBody>
      </p:sp>
      <p:sp>
        <p:nvSpPr>
          <p:cNvPr id="117" name="Google Shape;117;gd31954f626_4_2"/>
          <p:cNvSpPr txBox="1"/>
          <p:nvPr/>
        </p:nvSpPr>
        <p:spPr>
          <a:xfrm>
            <a:off x="710600" y="1012226"/>
            <a:ext cx="11123700" cy="292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2800">
                <a:solidFill>
                  <a:schemeClr val="dk1"/>
                </a:solidFill>
                <a:latin typeface="Times New Roman"/>
                <a:ea typeface="Times New Roman"/>
                <a:cs typeface="Times New Roman"/>
                <a:sym typeface="Times New Roman"/>
              </a:rPr>
              <a:t>Dataset Description</a:t>
            </a:r>
            <a:endParaRPr b="1" sz="2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US" sz="2600">
                <a:solidFill>
                  <a:schemeClr val="dk1"/>
                </a:solidFill>
                <a:latin typeface="Times New Roman"/>
                <a:ea typeface="Times New Roman"/>
                <a:cs typeface="Times New Roman"/>
                <a:sym typeface="Times New Roman"/>
              </a:rPr>
              <a:t>Flickr 8k dataset consists of two main </a:t>
            </a:r>
            <a:r>
              <a:rPr lang="en-US" sz="2600">
                <a:solidFill>
                  <a:schemeClr val="dk1"/>
                </a:solidFill>
                <a:latin typeface="Times New Roman"/>
                <a:ea typeface="Times New Roman"/>
                <a:cs typeface="Times New Roman"/>
                <a:sym typeface="Times New Roman"/>
              </a:rPr>
              <a:t>types</a:t>
            </a:r>
            <a:r>
              <a:rPr lang="en-US" sz="2600">
                <a:solidFill>
                  <a:schemeClr val="dk1"/>
                </a:solidFill>
                <a:latin typeface="Times New Roman"/>
                <a:ea typeface="Times New Roman"/>
                <a:cs typeface="Times New Roman"/>
                <a:sym typeface="Times New Roman"/>
              </a:rPr>
              <a:t> of data. </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AutoNum type="arabicPeriod"/>
            </a:pPr>
            <a:r>
              <a:rPr lang="en-US" sz="2600">
                <a:solidFill>
                  <a:schemeClr val="dk1"/>
                </a:solidFill>
                <a:latin typeface="Times New Roman"/>
                <a:ea typeface="Times New Roman"/>
                <a:cs typeface="Times New Roman"/>
                <a:sym typeface="Times New Roman"/>
              </a:rPr>
              <a:t>Image/Photo data - It has a total of 8091 images.</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600">
                <a:solidFill>
                  <a:schemeClr val="dk1"/>
                </a:solidFill>
                <a:latin typeface="Times New Roman"/>
                <a:ea typeface="Times New Roman"/>
                <a:cs typeface="Times New Roman"/>
                <a:sym typeface="Times New Roman"/>
              </a:rPr>
              <a:t>	i) </a:t>
            </a:r>
            <a:r>
              <a:rPr lang="en-US" sz="2600">
                <a:solidFill>
                  <a:schemeClr val="dk1"/>
                </a:solidFill>
                <a:latin typeface="Times New Roman"/>
                <a:ea typeface="Times New Roman"/>
                <a:cs typeface="Times New Roman"/>
                <a:sym typeface="Times New Roman"/>
              </a:rPr>
              <a:t>Training</a:t>
            </a:r>
            <a:r>
              <a:rPr lang="en-US" sz="2600">
                <a:solidFill>
                  <a:schemeClr val="dk1"/>
                </a:solidFill>
                <a:latin typeface="Times New Roman"/>
                <a:ea typeface="Times New Roman"/>
                <a:cs typeface="Times New Roman"/>
                <a:sym typeface="Times New Roman"/>
              </a:rPr>
              <a:t> set -  6091 images</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600">
                <a:solidFill>
                  <a:schemeClr val="dk1"/>
                </a:solidFill>
                <a:latin typeface="Times New Roman"/>
                <a:ea typeface="Times New Roman"/>
                <a:cs typeface="Times New Roman"/>
                <a:sym typeface="Times New Roman"/>
              </a:rPr>
              <a:t>	ii) Validation set - 1000 images</a:t>
            </a:r>
            <a:endParaRPr sz="2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600">
                <a:solidFill>
                  <a:schemeClr val="dk1"/>
                </a:solidFill>
                <a:latin typeface="Times New Roman"/>
                <a:ea typeface="Times New Roman"/>
                <a:cs typeface="Times New Roman"/>
                <a:sym typeface="Times New Roman"/>
              </a:rPr>
              <a:t>	iii) Test set - 1000 images</a:t>
            </a:r>
            <a:endParaRPr sz="2600">
              <a:solidFill>
                <a:schemeClr val="dk1"/>
              </a:solidFill>
              <a:latin typeface="Times New Roman"/>
              <a:ea typeface="Times New Roman"/>
              <a:cs typeface="Times New Roman"/>
              <a:sym typeface="Times New Roman"/>
            </a:endParaRPr>
          </a:p>
          <a:p>
            <a:pPr indent="-393700" lvl="0" marL="457200" rtl="0" algn="l">
              <a:spcBef>
                <a:spcPts val="0"/>
              </a:spcBef>
              <a:spcAft>
                <a:spcPts val="0"/>
              </a:spcAft>
              <a:buClr>
                <a:schemeClr val="dk1"/>
              </a:buClr>
              <a:buSzPts val="2600"/>
              <a:buFont typeface="Times New Roman"/>
              <a:buAutoNum type="arabicPeriod"/>
            </a:pPr>
            <a:r>
              <a:rPr lang="en-US" sz="2600">
                <a:solidFill>
                  <a:schemeClr val="dk1"/>
                </a:solidFill>
                <a:latin typeface="Times New Roman"/>
                <a:ea typeface="Times New Roman"/>
                <a:cs typeface="Times New Roman"/>
                <a:sym typeface="Times New Roman"/>
              </a:rPr>
              <a:t>Text data - It consists of list of </a:t>
            </a:r>
            <a:r>
              <a:rPr lang="en-US" sz="2600">
                <a:solidFill>
                  <a:schemeClr val="dk1"/>
                </a:solidFill>
                <a:latin typeface="Times New Roman"/>
                <a:ea typeface="Times New Roman"/>
                <a:cs typeface="Times New Roman"/>
                <a:sym typeface="Times New Roman"/>
              </a:rPr>
              <a:t>descriptions</a:t>
            </a:r>
            <a:r>
              <a:rPr lang="en-US" sz="2600">
                <a:solidFill>
                  <a:schemeClr val="dk1"/>
                </a:solidFill>
                <a:latin typeface="Times New Roman"/>
                <a:ea typeface="Times New Roman"/>
                <a:cs typeface="Times New Roman"/>
                <a:sym typeface="Times New Roman"/>
              </a:rPr>
              <a:t> for each image.</a:t>
            </a:r>
            <a:endParaRPr sz="26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3" name="Google Shape;123;p3"/>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24" name="Google Shape;124;p3"/>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a:p>
        </p:txBody>
      </p:sp>
      <p:sp>
        <p:nvSpPr>
          <p:cNvPr id="125" name="Google Shape;125;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26" name="Google Shape;126;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27" name="Google Shape;127;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8" name="Google Shape;128;p3"/>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C0C0C"/>
                </a:solidFill>
                <a:latin typeface="Times New Roman"/>
                <a:ea typeface="Times New Roman"/>
                <a:cs typeface="Times New Roman"/>
                <a:sym typeface="Times New Roman"/>
              </a:rPr>
              <a:t>         ARCHITECTURE</a:t>
            </a:r>
            <a:endParaRPr/>
          </a:p>
        </p:txBody>
      </p:sp>
      <p:sp>
        <p:nvSpPr>
          <p:cNvPr id="129" name="Google Shape;129;p3"/>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800">
              <a:solidFill>
                <a:srgbClr val="FF0000"/>
              </a:solidFill>
              <a:latin typeface="Times New Roman"/>
              <a:ea typeface="Times New Roman"/>
              <a:cs typeface="Times New Roman"/>
              <a:sym typeface="Times New Roman"/>
            </a:endParaRPr>
          </a:p>
        </p:txBody>
      </p:sp>
      <p:pic>
        <p:nvPicPr>
          <p:cNvPr id="130" name="Google Shape;130;p3"/>
          <p:cNvPicPr preferRelativeResize="0"/>
          <p:nvPr/>
        </p:nvPicPr>
        <p:blipFill>
          <a:blip r:embed="rId5">
            <a:alphaModFix/>
          </a:blip>
          <a:stretch>
            <a:fillRect/>
          </a:stretch>
        </p:blipFill>
        <p:spPr>
          <a:xfrm>
            <a:off x="556775" y="1145900"/>
            <a:ext cx="11232650" cy="53084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gd3609173dc_3_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36" name="Google Shape;136;gd3609173dc_3_1"/>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37" name="Google Shape;137;gd3609173dc_3_1"/>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a:p>
        </p:txBody>
      </p:sp>
      <p:sp>
        <p:nvSpPr>
          <p:cNvPr id="138" name="Google Shape;138;gd3609173dc_3_1"/>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39" name="Google Shape;139;gd3609173dc_3_1"/>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40" name="Google Shape;140;gd3609173dc_3_1"/>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41" name="Google Shape;141;gd3609173dc_3_1"/>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C0C0C"/>
                </a:solidFill>
                <a:latin typeface="Times New Roman"/>
                <a:ea typeface="Times New Roman"/>
                <a:cs typeface="Times New Roman"/>
                <a:sym typeface="Times New Roman"/>
              </a:rPr>
              <a:t>TECHNOLOGY STACK</a:t>
            </a:r>
            <a:endParaRPr/>
          </a:p>
        </p:txBody>
      </p:sp>
      <p:sp>
        <p:nvSpPr>
          <p:cNvPr id="142" name="Google Shape;142;gd3609173dc_3_1"/>
          <p:cNvSpPr txBox="1"/>
          <p:nvPr/>
        </p:nvSpPr>
        <p:spPr>
          <a:xfrm>
            <a:off x="796643" y="1337842"/>
            <a:ext cx="1080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800">
              <a:solidFill>
                <a:srgbClr val="FF0000"/>
              </a:solidFill>
              <a:latin typeface="Times New Roman"/>
              <a:ea typeface="Times New Roman"/>
              <a:cs typeface="Times New Roman"/>
              <a:sym typeface="Times New Roman"/>
            </a:endParaRPr>
          </a:p>
        </p:txBody>
      </p:sp>
      <p:sp>
        <p:nvSpPr>
          <p:cNvPr id="143" name="Google Shape;143;gd3609173dc_3_1"/>
          <p:cNvSpPr txBox="1"/>
          <p:nvPr/>
        </p:nvSpPr>
        <p:spPr>
          <a:xfrm>
            <a:off x="735825" y="1559975"/>
            <a:ext cx="10964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Calibri"/>
              <a:ea typeface="Calibri"/>
              <a:cs typeface="Calibri"/>
              <a:sym typeface="Calibri"/>
            </a:endParaRPr>
          </a:p>
        </p:txBody>
      </p:sp>
      <p:sp>
        <p:nvSpPr>
          <p:cNvPr id="144" name="Google Shape;144;gd3609173dc_3_1"/>
          <p:cNvSpPr txBox="1"/>
          <p:nvPr/>
        </p:nvSpPr>
        <p:spPr>
          <a:xfrm>
            <a:off x="367925" y="1892950"/>
            <a:ext cx="10644600" cy="1662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VGG 16 (Virtual Geometry Group model with 16 layers) - </a:t>
            </a:r>
            <a:r>
              <a:rPr lang="en-US" sz="2400">
                <a:solidFill>
                  <a:schemeClr val="dk1"/>
                </a:solidFill>
                <a:latin typeface="Calibri"/>
                <a:ea typeface="Calibri"/>
                <a:cs typeface="Calibri"/>
                <a:sym typeface="Calibri"/>
              </a:rPr>
              <a:t>CNN based Architecture</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 </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
        <p:nvSpPr>
          <p:cNvPr id="145" name="Google Shape;145;gd3609173dc_3_1"/>
          <p:cNvSpPr txBox="1"/>
          <p:nvPr/>
        </p:nvSpPr>
        <p:spPr>
          <a:xfrm>
            <a:off x="367925" y="2593250"/>
            <a:ext cx="10644600" cy="9234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LSTM  (Long Short-Term Memory) - </a:t>
            </a:r>
            <a:r>
              <a:rPr lang="en-US" sz="2400">
                <a:solidFill>
                  <a:schemeClr val="dk1"/>
                </a:solidFill>
                <a:latin typeface="Calibri"/>
                <a:ea typeface="Calibri"/>
                <a:cs typeface="Calibri"/>
                <a:sym typeface="Calibri"/>
              </a:rPr>
              <a:t>RNN based Architecture</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sp>
        <p:nvSpPr>
          <p:cNvPr id="146" name="Google Shape;146;gd3609173dc_3_1"/>
          <p:cNvSpPr txBox="1"/>
          <p:nvPr/>
        </p:nvSpPr>
        <p:spPr>
          <a:xfrm>
            <a:off x="367925" y="3350499"/>
            <a:ext cx="106446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GTTS API</a:t>
            </a:r>
            <a:endParaRPr sz="2400">
              <a:latin typeface="Calibri"/>
              <a:ea typeface="Calibri"/>
              <a:cs typeface="Calibri"/>
              <a:sym typeface="Calibri"/>
            </a:endParaRPr>
          </a:p>
        </p:txBody>
      </p:sp>
      <p:sp>
        <p:nvSpPr>
          <p:cNvPr id="147" name="Google Shape;147;gd3609173dc_3_1"/>
          <p:cNvSpPr txBox="1"/>
          <p:nvPr/>
        </p:nvSpPr>
        <p:spPr>
          <a:xfrm>
            <a:off x="297450" y="4044434"/>
            <a:ext cx="10715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latin typeface="Calibri"/>
                <a:ea typeface="Calibri"/>
                <a:cs typeface="Calibri"/>
                <a:sym typeface="Calibri"/>
              </a:rPr>
              <a:t>Libraries: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Keras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String</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Numpy</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NLTK</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
        <p:nvSpPr>
          <p:cNvPr id="148" name="Google Shape;148;gd3609173dc_3_1"/>
          <p:cNvSpPr txBox="1"/>
          <p:nvPr/>
        </p:nvSpPr>
        <p:spPr>
          <a:xfrm>
            <a:off x="387975" y="1175533"/>
            <a:ext cx="116598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Python Language</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4" name="Google Shape;154;p4"/>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55" name="Google Shape;155;p4"/>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a:p>
        </p:txBody>
      </p:sp>
      <p:sp>
        <p:nvSpPr>
          <p:cNvPr id="156" name="Google Shape;156;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57" name="Google Shape;157;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58" name="Google Shape;158;p4"/>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9" name="Google Shape;159;p4"/>
          <p:cNvSpPr txBox="1"/>
          <p:nvPr/>
        </p:nvSpPr>
        <p:spPr>
          <a:xfrm>
            <a:off x="1025243" y="27706"/>
            <a:ext cx="895003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C0C0C"/>
                </a:solidFill>
                <a:latin typeface="Times New Roman"/>
                <a:ea typeface="Times New Roman"/>
                <a:cs typeface="Times New Roman"/>
                <a:sym typeface="Times New Roman"/>
              </a:rPr>
              <a:t>          SYSTEM SPECIFICATIONS</a:t>
            </a:r>
            <a:endParaRPr/>
          </a:p>
        </p:txBody>
      </p:sp>
      <p:graphicFrame>
        <p:nvGraphicFramePr>
          <p:cNvPr id="160" name="Google Shape;160;p4"/>
          <p:cNvGraphicFramePr/>
          <p:nvPr/>
        </p:nvGraphicFramePr>
        <p:xfrm>
          <a:off x="1709530" y="1825625"/>
          <a:ext cx="3000000" cy="3000000"/>
        </p:xfrm>
        <a:graphic>
          <a:graphicData uri="http://schemas.openxmlformats.org/drawingml/2006/table">
            <a:tbl>
              <a:tblPr bandRow="1" firstRow="1">
                <a:noFill/>
                <a:tableStyleId>{1FFF43D5-69A9-49E3-9F12-2717CEA343F3}</a:tableStyleId>
              </a:tblPr>
              <a:tblGrid>
                <a:gridCol w="4267200"/>
                <a:gridCol w="4267200"/>
              </a:tblGrid>
              <a:tr h="977725">
                <a:tc>
                  <a:txBody>
                    <a:bodyPr/>
                    <a:lstStyle/>
                    <a:p>
                      <a:pPr indent="0" lvl="0" marL="0" marR="0" rtl="0" algn="ctr">
                        <a:spcBef>
                          <a:spcPts val="0"/>
                        </a:spcBef>
                        <a:spcAft>
                          <a:spcPts val="0"/>
                        </a:spcAft>
                        <a:buNone/>
                      </a:pPr>
                      <a:r>
                        <a:rPr lang="en-US" sz="2800" u="none" cap="none" strike="noStrike"/>
                        <a:t>ENVIRONMENT</a:t>
                      </a:r>
                      <a:endParaRPr/>
                    </a:p>
                  </a:txBody>
                  <a:tcPr marT="45725" marB="45725" marR="91450" marL="91450">
                    <a:solidFill>
                      <a:srgbClr val="2F5496"/>
                    </a:solidFill>
                  </a:tcPr>
                </a:tc>
                <a:tc>
                  <a:txBody>
                    <a:bodyPr/>
                    <a:lstStyle/>
                    <a:p>
                      <a:pPr indent="0" lvl="0" marL="0" marR="0" rtl="0" algn="ctr">
                        <a:spcBef>
                          <a:spcPts val="0"/>
                        </a:spcBef>
                        <a:spcAft>
                          <a:spcPts val="0"/>
                        </a:spcAft>
                        <a:buNone/>
                      </a:pPr>
                      <a:r>
                        <a:rPr lang="en-US" sz="2800" u="none" cap="none" strike="noStrike"/>
                        <a:t>SPECIFICATIONS</a:t>
                      </a:r>
                      <a:endParaRPr/>
                    </a:p>
                  </a:txBody>
                  <a:tcPr marT="45725" marB="45725" marR="91450" marL="91450">
                    <a:solidFill>
                      <a:srgbClr val="2F5496"/>
                    </a:solidFill>
                  </a:tcPr>
                </a:tc>
              </a:tr>
              <a:tr h="1765475">
                <a:tc>
                  <a:txBody>
                    <a:bodyPr/>
                    <a:lstStyle/>
                    <a:p>
                      <a:pPr indent="0" lvl="0" marL="0" marR="0" rtl="0" algn="ctr">
                        <a:spcBef>
                          <a:spcPts val="0"/>
                        </a:spcBef>
                        <a:spcAft>
                          <a:spcPts val="0"/>
                        </a:spcAft>
                        <a:buNone/>
                      </a:pPr>
                      <a:r>
                        <a:rPr lang="en-US" sz="2800" u="none" cap="none" strike="noStrike"/>
                        <a:t>HARDWARE</a:t>
                      </a:r>
                      <a:endParaRPr/>
                    </a:p>
                  </a:txBody>
                  <a:tcPr marT="45725" marB="45725" marR="91450" marL="91450">
                    <a:solidFill>
                      <a:schemeClr val="lt2"/>
                    </a:solidFill>
                  </a:tcPr>
                </a:tc>
                <a:tc>
                  <a:txBody>
                    <a:bodyPr/>
                    <a:lstStyle/>
                    <a:p>
                      <a:pPr indent="0" lvl="0" marL="0" marR="0" rtl="0" algn="ctr">
                        <a:spcBef>
                          <a:spcPts val="0"/>
                        </a:spcBef>
                        <a:spcAft>
                          <a:spcPts val="0"/>
                        </a:spcAft>
                        <a:buNone/>
                      </a:pPr>
                      <a:r>
                        <a:rPr lang="en-US" sz="2800" u="none" cap="none" strike="noStrike"/>
                        <a:t>Processor - Intel Core i5 </a:t>
                      </a:r>
                      <a:endParaRPr/>
                    </a:p>
                    <a:p>
                      <a:pPr indent="0" lvl="0" marL="0" marR="0" rtl="0" algn="ctr">
                        <a:spcBef>
                          <a:spcPts val="0"/>
                        </a:spcBef>
                        <a:spcAft>
                          <a:spcPts val="0"/>
                        </a:spcAft>
                        <a:buNone/>
                      </a:pPr>
                      <a:r>
                        <a:rPr lang="en-US" sz="2800" u="none" cap="none" strike="noStrike"/>
                        <a:t>Memory(RAM) - 4 GB </a:t>
                      </a:r>
                      <a:endParaRPr/>
                    </a:p>
                    <a:p>
                      <a:pPr indent="0" lvl="0" marL="0" marR="0" rtl="0" algn="ctr">
                        <a:spcBef>
                          <a:spcPts val="0"/>
                        </a:spcBef>
                        <a:spcAft>
                          <a:spcPts val="0"/>
                        </a:spcAft>
                        <a:buNone/>
                      </a:pPr>
                      <a:r>
                        <a:rPr lang="en-US" sz="2800" u="none" cap="none" strike="noStrike"/>
                        <a:t>Storage – 500GB</a:t>
                      </a:r>
                      <a:endParaRPr sz="2800" u="none" cap="none" strike="noStrike"/>
                    </a:p>
                  </a:txBody>
                  <a:tcPr marT="45725" marB="45725" marR="91450" marL="91450">
                    <a:solidFill>
                      <a:schemeClr val="lt2"/>
                    </a:solidFill>
                  </a:tcPr>
                </a:tc>
              </a:tr>
              <a:tr h="566450">
                <a:tc>
                  <a:txBody>
                    <a:bodyPr/>
                    <a:lstStyle/>
                    <a:p>
                      <a:pPr indent="0" lvl="0" marL="0" marR="0" rtl="0" algn="ctr">
                        <a:spcBef>
                          <a:spcPts val="0"/>
                        </a:spcBef>
                        <a:spcAft>
                          <a:spcPts val="0"/>
                        </a:spcAft>
                        <a:buNone/>
                      </a:pPr>
                      <a:r>
                        <a:rPr lang="en-US" sz="2800" u="none" cap="none" strike="noStrike"/>
                        <a:t>SOFTWARE</a:t>
                      </a:r>
                      <a:endParaRPr/>
                    </a:p>
                  </a:txBody>
                  <a:tcPr marT="45725" marB="45725" marR="91450" marL="91450">
                    <a:solidFill>
                      <a:schemeClr val="lt2"/>
                    </a:solidFill>
                  </a:tcPr>
                </a:tc>
                <a:tc>
                  <a:txBody>
                    <a:bodyPr/>
                    <a:lstStyle/>
                    <a:p>
                      <a:pPr indent="0" lvl="0" marL="0" marR="0" rtl="0" algn="ctr">
                        <a:spcBef>
                          <a:spcPts val="0"/>
                        </a:spcBef>
                        <a:spcAft>
                          <a:spcPts val="0"/>
                        </a:spcAft>
                        <a:buNone/>
                      </a:pPr>
                      <a:r>
                        <a:rPr lang="en-US" sz="2800" u="none" cap="none" strike="noStrike"/>
                        <a:t>Google Colab </a:t>
                      </a:r>
                      <a:endParaRPr/>
                    </a:p>
                    <a:p>
                      <a:pPr indent="0" lvl="0" marL="0" marR="0" rtl="0" algn="ctr">
                        <a:spcBef>
                          <a:spcPts val="0"/>
                        </a:spcBef>
                        <a:spcAft>
                          <a:spcPts val="0"/>
                        </a:spcAft>
                        <a:buNone/>
                      </a:pPr>
                      <a:r>
                        <a:rPr lang="en-US" sz="2800" u="none" cap="none" strike="noStrike"/>
                        <a:t>Python </a:t>
                      </a:r>
                      <a:endParaRPr/>
                    </a:p>
                    <a:p>
                      <a:pPr indent="0" lvl="0" marL="0" marR="0" rtl="0" algn="ctr">
                        <a:spcBef>
                          <a:spcPts val="0"/>
                        </a:spcBef>
                        <a:spcAft>
                          <a:spcPts val="0"/>
                        </a:spcAft>
                        <a:buNone/>
                      </a:pPr>
                      <a:r>
                        <a:rPr lang="en-US" sz="2800" u="none" cap="none" strike="noStrike"/>
                        <a:t>Windows OS/Ubuntu</a:t>
                      </a:r>
                      <a:endParaRPr sz="2800" u="none" cap="none" strike="noStrike"/>
                    </a:p>
                  </a:txBody>
                  <a:tcPr marT="45725" marB="45725" marR="91450" marL="91450">
                    <a:solidFill>
                      <a:schemeClr val="lt2"/>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6" name="Google Shape;166;p5"/>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67" name="Google Shape;167;p5"/>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a:p>
        </p:txBody>
      </p:sp>
      <p:sp>
        <p:nvSpPr>
          <p:cNvPr id="168" name="Google Shape;168;p5"/>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69" name="Google Shape;169;p5"/>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70" name="Google Shape;170;p5"/>
          <p:cNvPicPr preferRelativeResize="0"/>
          <p:nvPr/>
        </p:nvPicPr>
        <p:blipFill rotWithShape="1">
          <a:blip r:embed="rId4">
            <a:alphaModFix/>
          </a:blip>
          <a:srcRect b="0" l="0" r="0" t="0"/>
          <a:stretch/>
        </p:blipFill>
        <p:spPr>
          <a:xfrm>
            <a:off x="0" y="0"/>
            <a:ext cx="12192000" cy="6858000"/>
          </a:xfrm>
          <a:prstGeom prst="rect">
            <a:avLst/>
          </a:prstGeom>
          <a:noFill/>
          <a:ln cap="flat" cmpd="sng" w="9525">
            <a:solidFill>
              <a:srgbClr val="000000"/>
            </a:solidFill>
            <a:prstDash val="solid"/>
            <a:round/>
            <a:headEnd len="sm" w="sm" type="none"/>
            <a:tailEnd len="sm" w="sm" type="none"/>
          </a:ln>
        </p:spPr>
      </p:pic>
      <p:sp>
        <p:nvSpPr>
          <p:cNvPr id="171" name="Google Shape;171;p5"/>
          <p:cNvSpPr txBox="1"/>
          <p:nvPr/>
        </p:nvSpPr>
        <p:spPr>
          <a:xfrm>
            <a:off x="1025243" y="27706"/>
            <a:ext cx="8949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C0C0C"/>
                </a:solidFill>
                <a:latin typeface="Times New Roman"/>
                <a:ea typeface="Times New Roman"/>
                <a:cs typeface="Times New Roman"/>
                <a:sym typeface="Times New Roman"/>
              </a:rPr>
              <a:t>    TIME LINE</a:t>
            </a:r>
            <a:endParaRPr/>
          </a:p>
        </p:txBody>
      </p:sp>
      <p:graphicFrame>
        <p:nvGraphicFramePr>
          <p:cNvPr id="172" name="Google Shape;172;p5"/>
          <p:cNvGraphicFramePr/>
          <p:nvPr/>
        </p:nvGraphicFramePr>
        <p:xfrm>
          <a:off x="421135" y="1112171"/>
          <a:ext cx="3000000" cy="3000000"/>
        </p:xfrm>
        <a:graphic>
          <a:graphicData uri="http://schemas.openxmlformats.org/drawingml/2006/table">
            <a:tbl>
              <a:tblPr bandRow="1" firstRow="1">
                <a:noFill/>
                <a:tableStyleId>{6783A3D6-A63E-4F91-BEA7-1C00A87C470E}</a:tableStyleId>
              </a:tblPr>
              <a:tblGrid>
                <a:gridCol w="3255725"/>
                <a:gridCol w="7651525"/>
                <a:gridCol w="382850"/>
              </a:tblGrid>
              <a:tr h="1010250">
                <a:tc>
                  <a:txBody>
                    <a:bodyPr/>
                    <a:lstStyle/>
                    <a:p>
                      <a:pPr indent="0" lvl="0" marL="0" marR="0" rtl="0" algn="l">
                        <a:lnSpc>
                          <a:spcPct val="100000"/>
                        </a:lnSpc>
                        <a:spcBef>
                          <a:spcPts val="0"/>
                        </a:spcBef>
                        <a:spcAft>
                          <a:spcPts val="0"/>
                        </a:spcAft>
                        <a:buNone/>
                      </a:pPr>
                      <a:r>
                        <a:t/>
                      </a:r>
                      <a:endParaRPr sz="2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2000">
                          <a:latin typeface="Lato"/>
                          <a:ea typeface="Lato"/>
                          <a:cs typeface="Lato"/>
                          <a:sym typeface="Lato"/>
                        </a:rPr>
                        <a:t>                     </a:t>
                      </a:r>
                      <a:r>
                        <a:rPr b="1" lang="en-US" sz="2000" u="none" cap="none" strike="noStrike">
                          <a:latin typeface="Lato"/>
                          <a:ea typeface="Lato"/>
                          <a:cs typeface="Lato"/>
                          <a:sym typeface="Lato"/>
                        </a:rPr>
                        <a:t>Review 0</a:t>
                      </a:r>
                      <a:endParaRPr sz="2000" u="none" cap="none" strike="noStrike">
                        <a:latin typeface="Lato"/>
                        <a:ea typeface="Lato"/>
                        <a:cs typeface="Lato"/>
                        <a:sym typeface="Lato"/>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2270" lvl="0" marL="542290" marR="0" rtl="0" algn="l">
                        <a:lnSpc>
                          <a:spcPct val="100000"/>
                        </a:lnSpc>
                        <a:spcBef>
                          <a:spcPts val="0"/>
                        </a:spcBef>
                        <a:spcAft>
                          <a:spcPts val="0"/>
                        </a:spcAft>
                        <a:buSzPts val="2000"/>
                        <a:buFont typeface="Arial"/>
                        <a:buChar char="●"/>
                      </a:pPr>
                      <a:r>
                        <a:rPr lang="en-US" sz="2000">
                          <a:latin typeface="Lato"/>
                          <a:ea typeface="Lato"/>
                          <a:cs typeface="Lato"/>
                          <a:sym typeface="Lato"/>
                        </a:rPr>
                        <a:t>Project Introduction and Description</a:t>
                      </a:r>
                      <a:endParaRPr sz="2000" u="none" cap="none" strike="noStrike">
                        <a:latin typeface="Lato"/>
                        <a:ea typeface="Lato"/>
                        <a:cs typeface="Lato"/>
                        <a:sym typeface="Lato"/>
                      </a:endParaRPr>
                    </a:p>
                    <a:p>
                      <a:pPr indent="-382270" lvl="0" marL="542290" marR="0" rtl="0" algn="l">
                        <a:lnSpc>
                          <a:spcPct val="100000"/>
                        </a:lnSpc>
                        <a:spcBef>
                          <a:spcPts val="0"/>
                        </a:spcBef>
                        <a:spcAft>
                          <a:spcPts val="0"/>
                        </a:spcAft>
                        <a:buSzPts val="2000"/>
                        <a:buFont typeface="Arial"/>
                        <a:buChar char="●"/>
                      </a:pPr>
                      <a:r>
                        <a:rPr lang="en-US" sz="2000" u="none" cap="none" strike="noStrike">
                          <a:latin typeface="Lato"/>
                          <a:ea typeface="Lato"/>
                          <a:cs typeface="Lato"/>
                          <a:sym typeface="Lato"/>
                        </a:rPr>
                        <a:t>Requirements &amp; Speciﬁcations</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166975">
                <a:tc>
                  <a:txBody>
                    <a:bodyPr/>
                    <a:lstStyle/>
                    <a:p>
                      <a:pPr indent="0" lvl="0" marL="0" marR="0" rtl="0" algn="l">
                        <a:lnSpc>
                          <a:spcPct val="100000"/>
                        </a:lnSpc>
                        <a:spcBef>
                          <a:spcPts val="0"/>
                        </a:spcBef>
                        <a:spcAft>
                          <a:spcPts val="0"/>
                        </a:spcAft>
                        <a:buNone/>
                      </a:pPr>
                      <a:r>
                        <a:t/>
                      </a:r>
                      <a:endParaRPr sz="2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2000">
                          <a:latin typeface="Lato"/>
                          <a:ea typeface="Lato"/>
                          <a:cs typeface="Lato"/>
                          <a:sym typeface="Lato"/>
                        </a:rPr>
                        <a:t>                    </a:t>
                      </a:r>
                      <a:r>
                        <a:rPr b="1" lang="en-US" sz="2000" u="none" cap="none" strike="noStrike">
                          <a:latin typeface="Lato"/>
                          <a:ea typeface="Lato"/>
                          <a:cs typeface="Lato"/>
                          <a:sym typeface="Lato"/>
                        </a:rPr>
                        <a:t>Review 1</a:t>
                      </a:r>
                      <a:endParaRPr sz="2000" u="none" cap="none" strike="noStrike">
                        <a:latin typeface="Lato"/>
                        <a:ea typeface="Lato"/>
                        <a:cs typeface="Lato"/>
                        <a:sym typeface="Lato"/>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2270" lvl="0" marL="542290" marR="0" rtl="0" algn="l">
                        <a:lnSpc>
                          <a:spcPct val="100000"/>
                        </a:lnSpc>
                        <a:spcBef>
                          <a:spcPts val="0"/>
                        </a:spcBef>
                        <a:spcAft>
                          <a:spcPts val="0"/>
                        </a:spcAft>
                        <a:buSzPts val="2000"/>
                        <a:buFont typeface="Arial"/>
                        <a:buChar char="●"/>
                      </a:pPr>
                      <a:r>
                        <a:rPr lang="en-US" sz="2000">
                          <a:latin typeface="Lato"/>
                          <a:ea typeface="Lato"/>
                          <a:cs typeface="Lato"/>
                          <a:sym typeface="Lato"/>
                        </a:rPr>
                        <a:t>Extracting features from Image Data</a:t>
                      </a:r>
                      <a:endParaRPr sz="2000" u="none" cap="none" strike="noStrike">
                        <a:latin typeface="Lato"/>
                        <a:ea typeface="Lato"/>
                        <a:cs typeface="Lato"/>
                        <a:sym typeface="Lato"/>
                      </a:endParaRPr>
                    </a:p>
                    <a:p>
                      <a:pPr indent="-382270" lvl="0" marL="542290" marR="0" rtl="0" algn="l">
                        <a:lnSpc>
                          <a:spcPct val="100000"/>
                        </a:lnSpc>
                        <a:spcBef>
                          <a:spcPts val="0"/>
                        </a:spcBef>
                        <a:spcAft>
                          <a:spcPts val="0"/>
                        </a:spcAft>
                        <a:buSzPts val="2000"/>
                        <a:buFont typeface="Arial"/>
                        <a:buChar char="●"/>
                      </a:pPr>
                      <a:r>
                        <a:rPr lang="en-US" sz="2000">
                          <a:latin typeface="Lato"/>
                          <a:ea typeface="Lato"/>
                          <a:cs typeface="Lato"/>
                          <a:sym typeface="Lato"/>
                        </a:rPr>
                        <a:t>Cleaning the Text Data</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1330175">
                <a:tc>
                  <a:txBody>
                    <a:bodyPr/>
                    <a:lstStyle/>
                    <a:p>
                      <a:pPr indent="0" lvl="0" marL="0" marR="0" rtl="0" algn="l">
                        <a:lnSpc>
                          <a:spcPct val="100000"/>
                        </a:lnSpc>
                        <a:spcBef>
                          <a:spcPts val="0"/>
                        </a:spcBef>
                        <a:spcAft>
                          <a:spcPts val="0"/>
                        </a:spcAft>
                        <a:buNone/>
                      </a:pPr>
                      <a:r>
                        <a:t/>
                      </a:r>
                      <a:endParaRPr sz="2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2000">
                          <a:latin typeface="Lato"/>
                          <a:ea typeface="Lato"/>
                          <a:cs typeface="Lato"/>
                          <a:sym typeface="Lato"/>
                        </a:rPr>
                        <a:t>                    </a:t>
                      </a:r>
                      <a:r>
                        <a:rPr b="1" lang="en-US" sz="2000" u="none" cap="none" strike="noStrike">
                          <a:latin typeface="Lato"/>
                          <a:ea typeface="Lato"/>
                          <a:cs typeface="Lato"/>
                          <a:sym typeface="Lato"/>
                        </a:rPr>
                        <a:t>Review 2</a:t>
                      </a:r>
                      <a:endParaRPr sz="2000" u="none" cap="none" strike="noStrike">
                        <a:latin typeface="Lato"/>
                        <a:ea typeface="Lato"/>
                        <a:cs typeface="Lato"/>
                        <a:sym typeface="Lato"/>
                      </a:endParaRPr>
                    </a:p>
                  </a:txBody>
                  <a:tcPr marT="62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82270" lvl="0" marL="542290" marR="0" rtl="0" algn="l">
                        <a:lnSpc>
                          <a:spcPct val="100000"/>
                        </a:lnSpc>
                        <a:spcBef>
                          <a:spcPts val="0"/>
                        </a:spcBef>
                        <a:spcAft>
                          <a:spcPts val="0"/>
                        </a:spcAft>
                        <a:buSzPts val="2000"/>
                        <a:buFont typeface="Arial"/>
                        <a:buChar char="●"/>
                      </a:pPr>
                      <a:r>
                        <a:rPr lang="en-US" sz="2000">
                          <a:latin typeface="Lato"/>
                          <a:ea typeface="Lato"/>
                          <a:cs typeface="Lato"/>
                          <a:sym typeface="Lato"/>
                        </a:rPr>
                        <a:t>Development of Model</a:t>
                      </a:r>
                      <a:endParaRPr sz="2000" u="none" cap="none" strike="noStrike">
                        <a:latin typeface="Lato"/>
                        <a:ea typeface="Lato"/>
                        <a:cs typeface="Lato"/>
                        <a:sym typeface="Lato"/>
                      </a:endParaRPr>
                    </a:p>
                    <a:p>
                      <a:pPr indent="-382270" lvl="0" marL="542290" marR="1363980" rtl="0" algn="l">
                        <a:lnSpc>
                          <a:spcPct val="100000"/>
                        </a:lnSpc>
                        <a:spcBef>
                          <a:spcPts val="0"/>
                        </a:spcBef>
                        <a:spcAft>
                          <a:spcPts val="0"/>
                        </a:spcAft>
                        <a:buSzPts val="2000"/>
                        <a:buFont typeface="Arial"/>
                        <a:buChar char="●"/>
                      </a:pPr>
                      <a:r>
                        <a:rPr lang="en-US" sz="2000">
                          <a:latin typeface="Lato"/>
                          <a:ea typeface="Lato"/>
                          <a:cs typeface="Lato"/>
                          <a:sym typeface="Lato"/>
                        </a:rPr>
                        <a:t>Evaluation of Model</a:t>
                      </a:r>
                      <a:endParaRPr sz="2000" u="none" cap="none" strike="noStrike">
                        <a:latin typeface="Lato"/>
                        <a:ea typeface="Lato"/>
                        <a:cs typeface="Lato"/>
                        <a:sym typeface="Lato"/>
                      </a:endParaRPr>
                    </a:p>
                    <a:p>
                      <a:pPr indent="0" lvl="0" marL="457200" marR="0" rtl="0" algn="l">
                        <a:lnSpc>
                          <a:spcPct val="100000"/>
                        </a:lnSpc>
                        <a:spcBef>
                          <a:spcPts val="0"/>
                        </a:spcBef>
                        <a:spcAft>
                          <a:spcPts val="0"/>
                        </a:spcAft>
                        <a:buNone/>
                      </a:pPr>
                      <a:r>
                        <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756700">
                <a:tc>
                  <a:txBody>
                    <a:bodyPr/>
                    <a:lstStyle/>
                    <a:p>
                      <a:pPr indent="0" lvl="0" marL="648970" marR="0" rtl="0" algn="l">
                        <a:lnSpc>
                          <a:spcPct val="100000"/>
                        </a:lnSpc>
                        <a:spcBef>
                          <a:spcPts val="0"/>
                        </a:spcBef>
                        <a:spcAft>
                          <a:spcPts val="0"/>
                        </a:spcAft>
                        <a:buNone/>
                      </a:pPr>
                      <a:r>
                        <a:rPr b="1" lang="en-US" sz="2000">
                          <a:latin typeface="Lato"/>
                          <a:ea typeface="Lato"/>
                          <a:cs typeface="Lato"/>
                          <a:sym typeface="Lato"/>
                        </a:rPr>
                        <a:t>       </a:t>
                      </a:r>
                      <a:r>
                        <a:rPr b="1" lang="en-US" sz="2000" u="none" cap="none" strike="noStrike">
                          <a:latin typeface="Lato"/>
                          <a:ea typeface="Lato"/>
                          <a:cs typeface="Lato"/>
                          <a:sym typeface="Lato"/>
                        </a:rPr>
                        <a:t>Review 3</a:t>
                      </a:r>
                      <a:endParaRPr sz="2000" u="none" cap="none" strike="noStrike">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355600" lvl="0" marL="457200" marR="0" rtl="0" algn="l">
                        <a:lnSpc>
                          <a:spcPct val="111500"/>
                        </a:lnSpc>
                        <a:spcBef>
                          <a:spcPts val="0"/>
                        </a:spcBef>
                        <a:spcAft>
                          <a:spcPts val="0"/>
                        </a:spcAft>
                        <a:buSzPts val="2000"/>
                        <a:buFont typeface="Lato"/>
                        <a:buChar char="●"/>
                      </a:pPr>
                      <a:r>
                        <a:rPr lang="en-US" sz="2000">
                          <a:latin typeface="Lato"/>
                          <a:ea typeface="Lato"/>
                          <a:cs typeface="Lato"/>
                          <a:sym typeface="Lato"/>
                        </a:rPr>
                        <a:t> </a:t>
                      </a:r>
                      <a:r>
                        <a:rPr lang="en-US" sz="2000">
                          <a:latin typeface="Lato"/>
                          <a:ea typeface="Lato"/>
                          <a:cs typeface="Lato"/>
                          <a:sym typeface="Lato"/>
                        </a:rPr>
                        <a:t>Generation of Caption and Audio for given image.</a:t>
                      </a:r>
                      <a:endParaRPr sz="2000">
                        <a:latin typeface="Lato"/>
                        <a:ea typeface="Lato"/>
                        <a:cs typeface="Lato"/>
                        <a:sym typeface="Lato"/>
                      </a:endParaRPr>
                    </a:p>
                    <a:p>
                      <a:pPr indent="-355600" lvl="0" marL="457200" rtl="0" algn="l">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 Report of the Project</a:t>
                      </a:r>
                      <a:endParaRPr sz="2000">
                        <a:latin typeface="Lato"/>
                        <a:ea typeface="Lato"/>
                        <a:cs typeface="Lato"/>
                        <a:sym typeface="Lato"/>
                      </a:endParaRPr>
                    </a:p>
                  </a:txBody>
                  <a:tcPr marT="755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8" name="Google Shape;178;p6"/>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79" name="Google Shape;179;p6"/>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a:p>
        </p:txBody>
      </p:sp>
      <p:sp>
        <p:nvSpPr>
          <p:cNvPr id="180" name="Google Shape;180;p6"/>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81" name="Google Shape;181;p6"/>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82" name="Google Shape;182;p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83" name="Google Shape;183;p6"/>
          <p:cNvSpPr txBox="1"/>
          <p:nvPr/>
        </p:nvSpPr>
        <p:spPr>
          <a:xfrm>
            <a:off x="1025243" y="27706"/>
            <a:ext cx="895003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0C0C0C"/>
                </a:solidFill>
                <a:latin typeface="Times New Roman"/>
                <a:ea typeface="Times New Roman"/>
                <a:cs typeface="Times New Roman"/>
                <a:sym typeface="Times New Roman"/>
              </a:rPr>
              <a:t>          REFERENCES</a:t>
            </a:r>
            <a:endParaRPr/>
          </a:p>
        </p:txBody>
      </p:sp>
      <p:sp>
        <p:nvSpPr>
          <p:cNvPr id="184" name="Google Shape;184;p6"/>
          <p:cNvSpPr txBox="1"/>
          <p:nvPr/>
        </p:nvSpPr>
        <p:spPr>
          <a:xfrm>
            <a:off x="927652" y="1146073"/>
            <a:ext cx="10575300" cy="60645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Times New Roman"/>
              <a:buNone/>
            </a:pPr>
            <a:r>
              <a:t/>
            </a:r>
            <a:endParaRPr/>
          </a:p>
          <a:p>
            <a:pPr indent="0" lvl="0" marL="0" marR="0" rtl="0" algn="just">
              <a:spcBef>
                <a:spcPts val="0"/>
              </a:spcBef>
              <a:spcAft>
                <a:spcPts val="0"/>
              </a:spcAft>
              <a:buClr>
                <a:schemeClr val="dk1"/>
              </a:buClr>
              <a:buSzPts val="1800"/>
              <a:buFont typeface="Calibri"/>
              <a:buNone/>
            </a:pPr>
            <a:r>
              <a:t/>
            </a:r>
            <a:endParaRPr/>
          </a:p>
          <a:p>
            <a:pPr indent="-381000" lvl="0" marL="457200" marR="0" rtl="0" algn="just">
              <a:spcBef>
                <a:spcPts val="0"/>
              </a:spcBef>
              <a:spcAft>
                <a:spcPts val="0"/>
              </a:spcAft>
              <a:buSzPts val="2400"/>
              <a:buFont typeface="Calibri"/>
              <a:buChar char="●"/>
            </a:pPr>
            <a:r>
              <a:rPr lang="en-US" sz="2400" u="sng">
                <a:solidFill>
                  <a:srgbClr val="1155CC"/>
                </a:solidFill>
                <a:latin typeface="Calibri"/>
                <a:ea typeface="Calibri"/>
                <a:cs typeface="Calibri"/>
                <a:sym typeface="Calibri"/>
                <a:hlinkClick r:id="rId5">
                  <a:extLst>
                    <a:ext uri="{A12FA001-AC4F-418D-AE19-62706E023703}">
                      <ahyp:hlinkClr val="tx"/>
                    </a:ext>
                  </a:extLst>
                </a:hlinkClick>
              </a:rPr>
              <a:t>http://sersc.org/journals/index.php/IJAST/article/view/5927/3650</a:t>
            </a:r>
            <a:endParaRPr sz="2400">
              <a:solidFill>
                <a:srgbClr val="1155CC"/>
              </a:solidFill>
              <a:latin typeface="Calibri"/>
              <a:ea typeface="Calibri"/>
              <a:cs typeface="Calibri"/>
              <a:sym typeface="Calibri"/>
            </a:endParaRPr>
          </a:p>
          <a:p>
            <a:pPr indent="0" lvl="0" marL="457200" marR="0" rtl="0" algn="just">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just">
              <a:spcBef>
                <a:spcPts val="0"/>
              </a:spcBef>
              <a:spcAft>
                <a:spcPts val="0"/>
              </a:spcAft>
              <a:buSzPts val="2400"/>
              <a:buFont typeface="Calibri"/>
              <a:buChar char="●"/>
            </a:pPr>
            <a:r>
              <a:rPr lang="en-US" sz="2400" u="sng">
                <a:solidFill>
                  <a:schemeClr val="hlink"/>
                </a:solidFill>
                <a:latin typeface="Calibri"/>
                <a:ea typeface="Calibri"/>
                <a:cs typeface="Calibri"/>
                <a:sym typeface="Calibri"/>
                <a:hlinkClick r:id="rId6"/>
              </a:rPr>
              <a:t>https://arxiv.org/pdf/1708.02043.pdf</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a:p>
            <a:pPr indent="-381000" lvl="0" marL="457200" marR="0" rtl="0" algn="just">
              <a:spcBef>
                <a:spcPts val="0"/>
              </a:spcBef>
              <a:spcAft>
                <a:spcPts val="0"/>
              </a:spcAft>
              <a:buSzPts val="2400"/>
              <a:buFont typeface="Times New Roman"/>
              <a:buChar char="●"/>
            </a:pPr>
            <a:r>
              <a:rPr lang="en-US" sz="2400" u="sng">
                <a:solidFill>
                  <a:schemeClr val="hlink"/>
                </a:solidFill>
                <a:latin typeface="Times New Roman"/>
                <a:ea typeface="Times New Roman"/>
                <a:cs typeface="Times New Roman"/>
                <a:sym typeface="Times New Roman"/>
                <a:hlinkClick r:id="rId7"/>
              </a:rPr>
              <a:t>http://www.ijsrp.org/research-paper-1019.php?rp=P949194</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Times New Roman"/>
              <a:buNone/>
            </a:pPr>
            <a:r>
              <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7"/>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0" name="Google Shape;190;p7"/>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91" name="Google Shape;191;p7"/>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sp>
        <p:nvSpPr>
          <p:cNvPr id="192" name="Google Shape;192;p7"/>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dk1"/>
                </a:solidFill>
                <a:latin typeface="Times New Roman"/>
                <a:ea typeface="Times New Roman"/>
                <a:cs typeface="Times New Roman"/>
                <a:sym typeface="Times New Roman"/>
              </a:rPr>
              <a:t>Thankyou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