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embeddedFontLs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3" roundtripDataSignature="AMtx7mhubdJUu77jcczYCUvdlLxiidvd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734960-DA7D-42C0-AA44-402B29E1B8DA}">
  <a:tblStyle styleId="{03734960-DA7D-42C0-AA44-402B29E1B8D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378D47A9-024D-43A7-B089-F19EA5D93B04}" styleName="Table_1">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31954f626_4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d31954f626_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7a8f4ce20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d7a8f4ce2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7a8f4ce20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d7a8f4ce2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a1d6a366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da1d6a366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3609173dc_3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d3609173dc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hyperlink" Target="http://sersc.org/journals/index.php/IJAST/article/view/5927/3650" TargetMode="External"/><Relationship Id="rId6" Type="http://schemas.openxmlformats.org/officeDocument/2006/relationships/hyperlink" Target="https://arxiv.org/pdf/1708.02043.pdf" TargetMode="External"/><Relationship Id="rId7" Type="http://schemas.openxmlformats.org/officeDocument/2006/relationships/hyperlink" Target="http://www.ijsrp.org/research-paper-1019.php?rp=P94919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10850" y="1090675"/>
            <a:ext cx="11984100" cy="5141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Department of Computer Science &amp; Engineering</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4A86E8"/>
                </a:solidFill>
                <a:latin typeface="Times New Roman"/>
                <a:ea typeface="Times New Roman"/>
                <a:cs typeface="Times New Roman"/>
                <a:sym typeface="Times New Roman"/>
              </a:rPr>
              <a:t>IMAGE CAPTION AND SPEECH GENERATION</a:t>
            </a:r>
            <a:endParaRPr b="0" i="0" sz="1400" u="none" cap="none" strike="noStrike">
              <a:solidFill>
                <a:srgbClr val="4A86E8"/>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4A86E8"/>
                </a:solidFill>
                <a:latin typeface="Times New Roman"/>
                <a:ea typeface="Times New Roman"/>
                <a:cs typeface="Times New Roman"/>
                <a:sym typeface="Times New Roman"/>
              </a:rPr>
              <a:t>USING LSTM AND GTTS API</a:t>
            </a:r>
            <a:endParaRPr b="0" i="0" sz="1400" u="none" cap="none" strike="noStrike">
              <a:solidFill>
                <a:srgbClr val="4A86E8"/>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a:t>
            </a:r>
            <a:r>
              <a:rPr b="1" lang="en-US" sz="2400">
                <a:solidFill>
                  <a:schemeClr val="dk1"/>
                </a:solidFill>
                <a:latin typeface="Times New Roman"/>
                <a:ea typeface="Times New Roman"/>
                <a:cs typeface="Times New Roman"/>
                <a:sym typeface="Times New Roman"/>
              </a:rPr>
              <a:t>17</a:t>
            </a:r>
            <a:r>
              <a:rPr b="1" i="0" lang="en-US" sz="2400" u="none" cap="none" strike="noStrike">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May</a:t>
            </a:r>
            <a:r>
              <a:rPr b="1" i="0" lang="en-US" sz="2400" u="none" cap="none" strike="noStrike">
                <a:solidFill>
                  <a:schemeClr val="dk1"/>
                </a:solidFill>
                <a:latin typeface="Times New Roman"/>
                <a:ea typeface="Times New Roman"/>
                <a:cs typeface="Times New Roman"/>
                <a:sym typeface="Times New Roman"/>
              </a:rPr>
              <a:t> 2021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S.POOJA SAI SREE : 17WH1A0549</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D.MANISHA              : 17WH1A0524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S.SUSMITHA             : 17WH1A0529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Internal Guide: Mr. K. BHARGAV RAM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Designation: Assistant Professor</a:t>
            </a:r>
            <a:endParaRPr b="1" i="0" sz="32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5"/>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03" name="Google Shape;203;p5"/>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04" name="Google Shape;204;p5"/>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205" name="Google Shape;205;p5"/>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06" name="Google Shape;206;p5"/>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07" name="Google Shape;207;p5"/>
          <p:cNvPicPr preferRelativeResize="0"/>
          <p:nvPr/>
        </p:nvPicPr>
        <p:blipFill rotWithShape="1">
          <a:blip r:embed="rId4">
            <a:alphaModFix/>
          </a:blip>
          <a:srcRect b="0" l="0" r="0" t="0"/>
          <a:stretch/>
        </p:blipFill>
        <p:spPr>
          <a:xfrm>
            <a:off x="0" y="0"/>
            <a:ext cx="12192000" cy="6858000"/>
          </a:xfrm>
          <a:prstGeom prst="rect">
            <a:avLst/>
          </a:prstGeom>
          <a:noFill/>
          <a:ln cap="flat" cmpd="sng" w="9525">
            <a:solidFill>
              <a:srgbClr val="000000"/>
            </a:solidFill>
            <a:prstDash val="solid"/>
            <a:round/>
            <a:headEnd len="sm" w="sm" type="none"/>
            <a:tailEnd len="sm" w="sm" type="none"/>
          </a:ln>
        </p:spPr>
      </p:pic>
      <p:sp>
        <p:nvSpPr>
          <p:cNvPr id="208" name="Google Shape;208;p5"/>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TIME LINE</a:t>
            </a:r>
            <a:endParaRPr b="0" i="0" sz="1400" u="none" cap="none" strike="noStrike">
              <a:solidFill>
                <a:srgbClr val="000000"/>
              </a:solidFill>
              <a:latin typeface="Arial"/>
              <a:ea typeface="Arial"/>
              <a:cs typeface="Arial"/>
              <a:sym typeface="Arial"/>
            </a:endParaRPr>
          </a:p>
        </p:txBody>
      </p:sp>
      <p:graphicFrame>
        <p:nvGraphicFramePr>
          <p:cNvPr id="209" name="Google Shape;209;p5"/>
          <p:cNvGraphicFramePr/>
          <p:nvPr/>
        </p:nvGraphicFramePr>
        <p:xfrm>
          <a:off x="421135" y="1112171"/>
          <a:ext cx="3000000" cy="3000000"/>
        </p:xfrm>
        <a:graphic>
          <a:graphicData uri="http://schemas.openxmlformats.org/drawingml/2006/table">
            <a:tbl>
              <a:tblPr bandRow="1" firstRow="1">
                <a:noFill/>
                <a:tableStyleId>{378D47A9-024D-43A7-B089-F19EA5D93B04}</a:tableStyleId>
              </a:tblPr>
              <a:tblGrid>
                <a:gridCol w="3255725"/>
                <a:gridCol w="7651525"/>
                <a:gridCol w="382850"/>
              </a:tblGrid>
              <a:tr h="1010250">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latin typeface="Lato"/>
                          <a:ea typeface="Lato"/>
                          <a:cs typeface="Lato"/>
                          <a:sym typeface="Lato"/>
                        </a:rPr>
                        <a:t>                     Review 0</a:t>
                      </a:r>
                      <a:endParaRPr sz="2000" u="none" cap="none" strike="noStrike">
                        <a:latin typeface="Lato"/>
                        <a:ea typeface="Lato"/>
                        <a:cs typeface="Lato"/>
                        <a:sym typeface="Lato"/>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2270" lvl="0" marL="542290" marR="0" rtl="0" algn="l">
                        <a:lnSpc>
                          <a:spcPct val="100000"/>
                        </a:lnSpc>
                        <a:spcBef>
                          <a:spcPts val="0"/>
                        </a:spcBef>
                        <a:spcAft>
                          <a:spcPts val="0"/>
                        </a:spcAft>
                        <a:buClr>
                          <a:srgbClr val="000000"/>
                        </a:buClr>
                        <a:buSzPts val="2000"/>
                        <a:buFont typeface="Arial"/>
                        <a:buChar char="●"/>
                      </a:pPr>
                      <a:r>
                        <a:rPr lang="en-US" sz="2000" u="none" cap="none" strike="noStrike">
                          <a:latin typeface="Lato"/>
                          <a:ea typeface="Lato"/>
                          <a:cs typeface="Lato"/>
                          <a:sym typeface="Lato"/>
                        </a:rPr>
                        <a:t>Project Introduction and Description</a:t>
                      </a:r>
                      <a:endParaRPr sz="2000" u="none" cap="none" strike="noStrike">
                        <a:latin typeface="Lato"/>
                        <a:ea typeface="Lato"/>
                        <a:cs typeface="Lato"/>
                        <a:sym typeface="Lato"/>
                      </a:endParaRPr>
                    </a:p>
                    <a:p>
                      <a:pPr indent="-382270" lvl="0" marL="542290" marR="0" rtl="0" algn="l">
                        <a:lnSpc>
                          <a:spcPct val="100000"/>
                        </a:lnSpc>
                        <a:spcBef>
                          <a:spcPts val="0"/>
                        </a:spcBef>
                        <a:spcAft>
                          <a:spcPts val="0"/>
                        </a:spcAft>
                        <a:buClr>
                          <a:srgbClr val="000000"/>
                        </a:buClr>
                        <a:buSzPts val="2000"/>
                        <a:buFont typeface="Arial"/>
                        <a:buChar char="●"/>
                      </a:pPr>
                      <a:r>
                        <a:rPr lang="en-US" sz="2000" u="none" cap="none" strike="noStrike">
                          <a:latin typeface="Lato"/>
                          <a:ea typeface="Lato"/>
                          <a:cs typeface="Lato"/>
                          <a:sym typeface="Lato"/>
                        </a:rPr>
                        <a:t>Requirements &amp; Speciﬁcations</a:t>
                      </a:r>
                      <a:endParaRPr sz="2000" u="none" cap="none" strike="noStrike">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166975">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latin typeface="Lato"/>
                          <a:ea typeface="Lato"/>
                          <a:cs typeface="Lato"/>
                          <a:sym typeface="Lato"/>
                        </a:rPr>
                        <a:t>                    Review 1</a:t>
                      </a:r>
                      <a:endParaRPr sz="2000" u="none" cap="none" strike="noStrike">
                        <a:latin typeface="Lato"/>
                        <a:ea typeface="Lato"/>
                        <a:cs typeface="Lato"/>
                        <a:sym typeface="Lato"/>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2270" lvl="0" marL="542290" marR="0" rtl="0" algn="l">
                        <a:lnSpc>
                          <a:spcPct val="100000"/>
                        </a:lnSpc>
                        <a:spcBef>
                          <a:spcPts val="0"/>
                        </a:spcBef>
                        <a:spcAft>
                          <a:spcPts val="0"/>
                        </a:spcAft>
                        <a:buClr>
                          <a:srgbClr val="000000"/>
                        </a:buClr>
                        <a:buSzPts val="2000"/>
                        <a:buFont typeface="Arial"/>
                        <a:buChar char="●"/>
                      </a:pPr>
                      <a:r>
                        <a:rPr lang="en-US" sz="2000" u="none" cap="none" strike="noStrike">
                          <a:latin typeface="Lato"/>
                          <a:ea typeface="Lato"/>
                          <a:cs typeface="Lato"/>
                          <a:sym typeface="Lato"/>
                        </a:rPr>
                        <a:t>Extracting features from Image Data</a:t>
                      </a:r>
                      <a:endParaRPr sz="2000" u="none" cap="none" strike="noStrike">
                        <a:latin typeface="Lato"/>
                        <a:ea typeface="Lato"/>
                        <a:cs typeface="Lato"/>
                        <a:sym typeface="Lato"/>
                      </a:endParaRPr>
                    </a:p>
                    <a:p>
                      <a:pPr indent="-382270" lvl="0" marL="542290" marR="0" rtl="0" algn="l">
                        <a:lnSpc>
                          <a:spcPct val="100000"/>
                        </a:lnSpc>
                        <a:spcBef>
                          <a:spcPts val="0"/>
                        </a:spcBef>
                        <a:spcAft>
                          <a:spcPts val="0"/>
                        </a:spcAft>
                        <a:buClr>
                          <a:srgbClr val="000000"/>
                        </a:buClr>
                        <a:buSzPts val="2000"/>
                        <a:buFont typeface="Arial"/>
                        <a:buChar char="●"/>
                      </a:pPr>
                      <a:r>
                        <a:rPr lang="en-US" sz="2000" u="none" cap="none" strike="noStrike">
                          <a:latin typeface="Lato"/>
                          <a:ea typeface="Lato"/>
                          <a:cs typeface="Lato"/>
                          <a:sym typeface="Lato"/>
                        </a:rPr>
                        <a:t>Cleaning the Text Data</a:t>
                      </a:r>
                      <a:endParaRPr sz="2000" u="none" cap="none" strike="noStrike">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330175">
                <a:tc>
                  <a:txBody>
                    <a:bodyPr/>
                    <a:lstStyle/>
                    <a:p>
                      <a:pPr indent="0" lvl="0" marL="0" marR="0" rtl="0" algn="l">
                        <a:lnSpc>
                          <a:spcPct val="100000"/>
                        </a:lnSpc>
                        <a:spcBef>
                          <a:spcPts val="0"/>
                        </a:spcBef>
                        <a:spcAft>
                          <a:spcPts val="0"/>
                        </a:spcAft>
                        <a:buClr>
                          <a:srgbClr val="000000"/>
                        </a:buClr>
                        <a:buSzPts val="2600"/>
                        <a:buFont typeface="Arial"/>
                        <a:buNone/>
                      </a:pPr>
                      <a:r>
                        <a:t/>
                      </a:r>
                      <a:endParaRPr sz="2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latin typeface="Lato"/>
                          <a:ea typeface="Lato"/>
                          <a:cs typeface="Lato"/>
                          <a:sym typeface="Lato"/>
                        </a:rPr>
                        <a:t>                    Review 2</a:t>
                      </a:r>
                      <a:endParaRPr sz="2000" u="none" cap="none" strike="noStrike">
                        <a:latin typeface="Lato"/>
                        <a:ea typeface="Lato"/>
                        <a:cs typeface="Lato"/>
                        <a:sym typeface="Lato"/>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2270" lvl="0" marL="542290" marR="0" rtl="0" algn="l">
                        <a:lnSpc>
                          <a:spcPct val="100000"/>
                        </a:lnSpc>
                        <a:spcBef>
                          <a:spcPts val="0"/>
                        </a:spcBef>
                        <a:spcAft>
                          <a:spcPts val="0"/>
                        </a:spcAft>
                        <a:buClr>
                          <a:srgbClr val="000000"/>
                        </a:buClr>
                        <a:buSzPts val="2000"/>
                        <a:buFont typeface="Arial"/>
                        <a:buChar char="●"/>
                      </a:pPr>
                      <a:r>
                        <a:rPr lang="en-US" sz="2000" u="none" cap="none" strike="noStrike">
                          <a:latin typeface="Lato"/>
                          <a:ea typeface="Lato"/>
                          <a:cs typeface="Lato"/>
                          <a:sym typeface="Lato"/>
                        </a:rPr>
                        <a:t>Development of Model</a:t>
                      </a:r>
                      <a:endParaRPr sz="2000" u="none" cap="none" strike="noStrike">
                        <a:latin typeface="Lato"/>
                        <a:ea typeface="Lato"/>
                        <a:cs typeface="Lato"/>
                        <a:sym typeface="Lato"/>
                      </a:endParaRPr>
                    </a:p>
                    <a:p>
                      <a:pPr indent="-382270" lvl="0" marL="542290" marR="1363980" rtl="0" algn="l">
                        <a:lnSpc>
                          <a:spcPct val="100000"/>
                        </a:lnSpc>
                        <a:spcBef>
                          <a:spcPts val="0"/>
                        </a:spcBef>
                        <a:spcAft>
                          <a:spcPts val="0"/>
                        </a:spcAft>
                        <a:buClr>
                          <a:srgbClr val="000000"/>
                        </a:buClr>
                        <a:buSzPts val="2000"/>
                        <a:buFont typeface="Arial"/>
                        <a:buChar char="●"/>
                      </a:pPr>
                      <a:r>
                        <a:rPr lang="en-US" sz="2000" u="none" cap="none" strike="noStrike">
                          <a:latin typeface="Lato"/>
                          <a:ea typeface="Lato"/>
                          <a:cs typeface="Lato"/>
                          <a:sym typeface="Lato"/>
                        </a:rPr>
                        <a:t>Evaluation of Model</a:t>
                      </a:r>
                      <a:endParaRPr sz="2000" u="none" cap="none" strike="noStrike">
                        <a:latin typeface="Lato"/>
                        <a:ea typeface="Lato"/>
                        <a:cs typeface="Lato"/>
                        <a:sym typeface="Lato"/>
                      </a:endParaRPr>
                    </a:p>
                    <a:p>
                      <a:pPr indent="0" lvl="0" marL="457200" marR="0" rtl="0" algn="l">
                        <a:lnSpc>
                          <a:spcPct val="100000"/>
                        </a:lnSpc>
                        <a:spcBef>
                          <a:spcPts val="0"/>
                        </a:spcBef>
                        <a:spcAft>
                          <a:spcPts val="0"/>
                        </a:spcAft>
                        <a:buClr>
                          <a:srgbClr val="000000"/>
                        </a:buClr>
                        <a:buSzPts val="2000"/>
                        <a:buFont typeface="Arial"/>
                        <a:buNone/>
                      </a:pPr>
                      <a:r>
                        <a:t/>
                      </a:r>
                      <a:endParaRPr sz="2000" u="none" cap="none" strike="noStrike">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756700">
                <a:tc>
                  <a:txBody>
                    <a:bodyPr/>
                    <a:lstStyle/>
                    <a:p>
                      <a:pPr indent="0" lvl="0" marL="648970" marR="0" rtl="0" algn="l">
                        <a:lnSpc>
                          <a:spcPct val="100000"/>
                        </a:lnSpc>
                        <a:spcBef>
                          <a:spcPts val="0"/>
                        </a:spcBef>
                        <a:spcAft>
                          <a:spcPts val="0"/>
                        </a:spcAft>
                        <a:buClr>
                          <a:srgbClr val="000000"/>
                        </a:buClr>
                        <a:buSzPts val="2000"/>
                        <a:buFont typeface="Arial"/>
                        <a:buNone/>
                      </a:pPr>
                      <a:r>
                        <a:rPr b="1" lang="en-US" sz="2000" u="none" cap="none" strike="noStrike">
                          <a:latin typeface="Lato"/>
                          <a:ea typeface="Lato"/>
                          <a:cs typeface="Lato"/>
                          <a:sym typeface="Lato"/>
                        </a:rPr>
                        <a:t>       Review 3</a:t>
                      </a:r>
                      <a:endParaRPr sz="2000" u="none" cap="none" strike="noStrike">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55600" lvl="0" marL="457200" marR="0" rtl="0" algn="l">
                        <a:lnSpc>
                          <a:spcPct val="111500"/>
                        </a:lnSpc>
                        <a:spcBef>
                          <a:spcPts val="0"/>
                        </a:spcBef>
                        <a:spcAft>
                          <a:spcPts val="0"/>
                        </a:spcAft>
                        <a:buClr>
                          <a:srgbClr val="000000"/>
                        </a:buClr>
                        <a:buSzPts val="2000"/>
                        <a:buFont typeface="Lato"/>
                        <a:buChar char="●"/>
                      </a:pPr>
                      <a:r>
                        <a:rPr lang="en-US" sz="2000" u="none" cap="none" strike="noStrike">
                          <a:latin typeface="Lato"/>
                          <a:ea typeface="Lato"/>
                          <a:cs typeface="Lato"/>
                          <a:sym typeface="Lato"/>
                        </a:rPr>
                        <a:t> Generation of Caption and Audio for given image.</a:t>
                      </a:r>
                      <a:endParaRPr sz="2000" u="none" cap="none" strike="noStrike">
                        <a:latin typeface="Lato"/>
                        <a:ea typeface="Lato"/>
                        <a:cs typeface="Lato"/>
                        <a:sym typeface="Lato"/>
                      </a:endParaRPr>
                    </a:p>
                    <a:p>
                      <a:pPr indent="-355600" lvl="0" marL="457200" marR="0" rtl="0" algn="l">
                        <a:lnSpc>
                          <a:spcPct val="100000"/>
                        </a:lnSpc>
                        <a:spcBef>
                          <a:spcPts val="0"/>
                        </a:spcBef>
                        <a:spcAft>
                          <a:spcPts val="0"/>
                        </a:spcAft>
                        <a:buClr>
                          <a:schemeClr val="dk1"/>
                        </a:buClr>
                        <a:buSzPts val="2000"/>
                        <a:buFont typeface="Lato"/>
                        <a:buChar char="●"/>
                      </a:pPr>
                      <a:r>
                        <a:rPr lang="en-US" sz="2000" u="none" cap="none" strike="noStrike">
                          <a:solidFill>
                            <a:schemeClr val="dk1"/>
                          </a:solidFill>
                          <a:latin typeface="Lato"/>
                          <a:ea typeface="Lato"/>
                          <a:cs typeface="Lato"/>
                          <a:sym typeface="Lato"/>
                        </a:rPr>
                        <a:t> Report of the Project</a:t>
                      </a:r>
                      <a:endParaRPr sz="2000" u="none" cap="none" strike="noStrike">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6"/>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15" name="Google Shape;215;p6"/>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16" name="Google Shape;216;p6"/>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19" name="Google Shape;219;p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20" name="Google Shape;220;p6"/>
          <p:cNvSpPr txBox="1"/>
          <p:nvPr/>
        </p:nvSpPr>
        <p:spPr>
          <a:xfrm>
            <a:off x="1025243" y="27706"/>
            <a:ext cx="895003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REFERENCES</a:t>
            </a:r>
            <a:endParaRPr b="0" i="0" sz="1400" u="none" cap="none" strike="noStrike">
              <a:solidFill>
                <a:srgbClr val="000000"/>
              </a:solidFill>
              <a:latin typeface="Arial"/>
              <a:ea typeface="Arial"/>
              <a:cs typeface="Arial"/>
              <a:sym typeface="Arial"/>
            </a:endParaRPr>
          </a:p>
        </p:txBody>
      </p:sp>
      <p:sp>
        <p:nvSpPr>
          <p:cNvPr id="221" name="Google Shape;221;p6"/>
          <p:cNvSpPr txBox="1"/>
          <p:nvPr/>
        </p:nvSpPr>
        <p:spPr>
          <a:xfrm>
            <a:off x="927652" y="1146073"/>
            <a:ext cx="10575300" cy="6064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Calibri"/>
              <a:buNone/>
            </a:pPr>
            <a:r>
              <a:t/>
            </a:r>
            <a:endParaRPr b="0" i="0" sz="1400" u="none" cap="none" strike="noStrike">
              <a:solidFill>
                <a:srgbClr val="000000"/>
              </a:solidFill>
              <a:latin typeface="Arial"/>
              <a:ea typeface="Arial"/>
              <a:cs typeface="Arial"/>
              <a:sym typeface="Arial"/>
            </a:endParaRPr>
          </a:p>
          <a:p>
            <a:pPr indent="-381000" lvl="0" marL="457200" marR="0" rtl="0" algn="just">
              <a:lnSpc>
                <a:spcPct val="100000"/>
              </a:lnSpc>
              <a:spcBef>
                <a:spcPts val="0"/>
              </a:spcBef>
              <a:spcAft>
                <a:spcPts val="0"/>
              </a:spcAft>
              <a:buClr>
                <a:srgbClr val="000000"/>
              </a:buClr>
              <a:buSzPts val="2400"/>
              <a:buFont typeface="Calibri"/>
              <a:buChar char="●"/>
            </a:pPr>
            <a:r>
              <a:rPr b="0" i="0" lang="en-US" sz="2400" u="sng" cap="none" strike="noStrike">
                <a:solidFill>
                  <a:srgbClr val="1155CC"/>
                </a:solidFill>
                <a:latin typeface="Calibri"/>
                <a:ea typeface="Calibri"/>
                <a:cs typeface="Calibri"/>
                <a:sym typeface="Calibri"/>
                <a:hlinkClick r:id="rId5">
                  <a:extLst>
                    <a:ext uri="{A12FA001-AC4F-418D-AE19-62706E023703}">
                      <ahyp:hlinkClr val="tx"/>
                    </a:ext>
                  </a:extLst>
                </a:hlinkClick>
              </a:rPr>
              <a:t>http://sersc.org/journals/index.php/IJAST/article/view/5927/3650</a:t>
            </a:r>
            <a:endParaRPr b="0" i="0" sz="2400" u="none" cap="none" strike="noStrike">
              <a:solidFill>
                <a:srgbClr val="1155CC"/>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rgbClr val="000000"/>
              </a:buClr>
              <a:buSzPts val="2400"/>
              <a:buFont typeface="Calibri"/>
              <a:buChar char="●"/>
            </a:pPr>
            <a:r>
              <a:rPr b="0" i="0" lang="en-US" sz="2400" u="sng" cap="none" strike="noStrike">
                <a:solidFill>
                  <a:schemeClr val="hlink"/>
                </a:solidFill>
                <a:latin typeface="Calibri"/>
                <a:ea typeface="Calibri"/>
                <a:cs typeface="Calibri"/>
                <a:sym typeface="Calibri"/>
                <a:hlinkClick r:id="rId6"/>
              </a:rPr>
              <a:t>https://arxiv.org/pdf/1708.02043.pdf</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sng" cap="none" strike="noStrike">
                <a:solidFill>
                  <a:schemeClr val="hlink"/>
                </a:solidFill>
                <a:latin typeface="Times New Roman"/>
                <a:ea typeface="Times New Roman"/>
                <a:cs typeface="Times New Roman"/>
                <a:sym typeface="Times New Roman"/>
                <a:hlinkClick r:id="rId7"/>
              </a:rPr>
              <a:t>http://www.ijsrp.org/research-paper-1019.php?rp=P949194</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27" name="Google Shape;227;p7"/>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28" name="Google Shape;228;p7"/>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229" name="Google Shape;229;p7"/>
          <p:cNvSpPr txBox="1"/>
          <p:nvPr/>
        </p:nvSpPr>
        <p:spPr>
          <a:xfrm>
            <a:off x="888591" y="2875002"/>
            <a:ext cx="10712567"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8" name="Google Shape;98;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99" name="Google Shape;99;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2" name="Google Shape;102;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3" name="Google Shape;103;p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ABSTRACT</a:t>
            </a:r>
            <a:endParaRPr b="0" i="0" sz="1400" u="none" cap="none" strike="noStrike">
              <a:solidFill>
                <a:srgbClr val="000000"/>
              </a:solidFill>
              <a:latin typeface="Arial"/>
              <a:ea typeface="Arial"/>
              <a:cs typeface="Arial"/>
              <a:sym typeface="Arial"/>
            </a:endParaRPr>
          </a:p>
        </p:txBody>
      </p:sp>
      <p:sp>
        <p:nvSpPr>
          <p:cNvPr id="104" name="Google Shape;104;p2"/>
          <p:cNvSpPr txBox="1"/>
          <p:nvPr/>
        </p:nvSpPr>
        <p:spPr>
          <a:xfrm>
            <a:off x="710600" y="1012226"/>
            <a:ext cx="11123700" cy="464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Problem statement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C0C0C"/>
                </a:solidFill>
                <a:latin typeface="Times New Roman"/>
                <a:ea typeface="Times New Roman"/>
                <a:cs typeface="Times New Roman"/>
                <a:sym typeface="Times New Roman"/>
              </a:rPr>
              <a:t>Flickr 8k dataset consists of images, where each of them is paired with five different captions which provide clear descriptions of the salient entities and events. The task is to generate relatable caption/description and audio for a given image.</a:t>
            </a:r>
            <a:endParaRPr b="0" i="0" sz="2400" u="none" cap="none" strike="noStrike">
              <a:solidFill>
                <a:srgbClr val="0C0C0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C0C0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Project Objective</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rgbClr val="0C0C0C"/>
                </a:solidFill>
                <a:latin typeface="Times New Roman"/>
                <a:ea typeface="Times New Roman"/>
                <a:cs typeface="Times New Roman"/>
                <a:sym typeface="Times New Roman"/>
              </a:rPr>
              <a:t>This project aims to develop Image caption and speech generator, a tool which generates captions or descriptions for an image according to the content observed. It also generates audio/speech for the description obtained. This can be done using Deep learning algorithms such as VGG16 model (CNN based), Long Short-Term Memory(Recurrent Neural Network) for generating captions and GTTS (Google Text To Speech) API for obtaining speech from description.</a:t>
            </a:r>
            <a:endParaRPr b="1" i="0" sz="2800" u="none" cap="none" strike="noStrike">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d31954f626_4_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0" name="Google Shape;110;gd31954f626_4_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11" name="Google Shape;111;gd31954f626_4_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12" name="Google Shape;112;gd31954f626_4_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13" name="Google Shape;113;gd31954f626_4_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14" name="Google Shape;114;gd31954f626_4_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5" name="Google Shape;115;gd31954f626_4_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DATASET</a:t>
            </a:r>
            <a:endParaRPr b="0" i="0" sz="1400" u="none" cap="none" strike="noStrike">
              <a:solidFill>
                <a:srgbClr val="000000"/>
              </a:solidFill>
              <a:latin typeface="Arial"/>
              <a:ea typeface="Arial"/>
              <a:cs typeface="Arial"/>
              <a:sym typeface="Arial"/>
            </a:endParaRPr>
          </a:p>
        </p:txBody>
      </p:sp>
      <p:sp>
        <p:nvSpPr>
          <p:cNvPr id="116" name="Google Shape;116;gd31954f626_4_2"/>
          <p:cNvSpPr txBox="1"/>
          <p:nvPr/>
        </p:nvSpPr>
        <p:spPr>
          <a:xfrm>
            <a:off x="710600" y="1012226"/>
            <a:ext cx="11123700" cy="292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Dataset Description</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Flickr 8k dataset consists of two main types of data. </a:t>
            </a:r>
            <a:endParaRPr b="0" i="0" sz="26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Image/Photo data - It has a total of 8091 images.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	i) Training set -  6091 images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	ii) Validation set - 1000 images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	iii) Test set - 1000 images</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lang="en-US" sz="2600">
                <a:solidFill>
                  <a:schemeClr val="dk1"/>
                </a:solidFill>
                <a:latin typeface="Times New Roman"/>
                <a:ea typeface="Times New Roman"/>
                <a:cs typeface="Times New Roman"/>
                <a:sym typeface="Times New Roman"/>
              </a:rPr>
              <a:t>2.  </a:t>
            </a:r>
            <a:r>
              <a:rPr b="0" i="0" lang="en-US" sz="2600" u="none" cap="none" strike="noStrike">
                <a:solidFill>
                  <a:schemeClr val="dk1"/>
                </a:solidFill>
                <a:latin typeface="Times New Roman"/>
                <a:ea typeface="Times New Roman"/>
                <a:cs typeface="Times New Roman"/>
                <a:sym typeface="Times New Roman"/>
              </a:rPr>
              <a:t>Text data - It consists of list of descriptions for each image.</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2" name="Google Shape;122;p3"/>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23" name="Google Shape;123;p3"/>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26" name="Google Shape;126;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7" name="Google Shape;127;p3"/>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ARCHITECTURE</a:t>
            </a:r>
            <a:endParaRPr b="0" i="0" sz="1400" u="none" cap="none" strike="noStrike">
              <a:solidFill>
                <a:srgbClr val="000000"/>
              </a:solidFill>
              <a:latin typeface="Arial"/>
              <a:ea typeface="Arial"/>
              <a:cs typeface="Arial"/>
              <a:sym typeface="Arial"/>
            </a:endParaRPr>
          </a:p>
        </p:txBody>
      </p:sp>
      <p:sp>
        <p:nvSpPr>
          <p:cNvPr id="128" name="Google Shape;128;p3"/>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0000"/>
              </a:solidFill>
              <a:latin typeface="Times New Roman"/>
              <a:ea typeface="Times New Roman"/>
              <a:cs typeface="Times New Roman"/>
              <a:sym typeface="Times New Roman"/>
            </a:endParaRPr>
          </a:p>
        </p:txBody>
      </p:sp>
      <p:pic>
        <p:nvPicPr>
          <p:cNvPr id="129" name="Google Shape;129;p3"/>
          <p:cNvPicPr preferRelativeResize="0"/>
          <p:nvPr/>
        </p:nvPicPr>
        <p:blipFill rotWithShape="1">
          <a:blip r:embed="rId5">
            <a:alphaModFix/>
          </a:blip>
          <a:srcRect b="0" l="0" r="0" t="0"/>
          <a:stretch/>
        </p:blipFill>
        <p:spPr>
          <a:xfrm>
            <a:off x="556775" y="1145900"/>
            <a:ext cx="11232650" cy="53084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gd7a8f4ce20_0_2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35" name="Google Shape;135;gd7a8f4ce20_0_23"/>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36" name="Google Shape;136;gd7a8f4ce20_0_23"/>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37" name="Google Shape;137;gd7a8f4ce20_0_23"/>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38" name="Google Shape;138;gd7a8f4ce20_0_2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39" name="Google Shape;139;gd7a8f4ce20_0_2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40" name="Google Shape;140;gd7a8f4ce20_0_23"/>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rgbClr val="0C0C0C"/>
                </a:solidFill>
                <a:latin typeface="Times New Roman"/>
                <a:ea typeface="Times New Roman"/>
                <a:cs typeface="Times New Roman"/>
                <a:sym typeface="Times New Roman"/>
              </a:rPr>
              <a:t>EVALUATION METRIC</a:t>
            </a:r>
            <a:r>
              <a:rPr b="1" i="0" lang="en-US" sz="3600" u="none" cap="none" strike="noStrike">
                <a:solidFill>
                  <a:srgbClr val="0C0C0C"/>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141" name="Google Shape;141;gd7a8f4ce20_0_23"/>
          <p:cNvSpPr txBox="1"/>
          <p:nvPr/>
        </p:nvSpPr>
        <p:spPr>
          <a:xfrm>
            <a:off x="308075" y="1012225"/>
            <a:ext cx="11297400" cy="612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2800" u="sng">
                <a:solidFill>
                  <a:schemeClr val="dk1"/>
                </a:solidFill>
                <a:latin typeface="Times New Roman"/>
                <a:ea typeface="Times New Roman"/>
                <a:cs typeface="Times New Roman"/>
                <a:sym typeface="Times New Roman"/>
              </a:rPr>
              <a:t>BLEU SCORE :</a:t>
            </a: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BLEU (Bilingual Evaluation Understudy) is an evaluation metric for evaluating the quality of text and also used for comparing a candidate translation of text to one or more reference translations.</a:t>
            </a:r>
            <a:endParaRPr sz="2600">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Bleu score ranges from 0 to 1</a:t>
            </a:r>
            <a:endParaRPr sz="2600">
              <a:solidFill>
                <a:schemeClr val="dk1"/>
              </a:solidFill>
              <a:latin typeface="Times New Roman"/>
              <a:ea typeface="Times New Roman"/>
              <a:cs typeface="Times New Roman"/>
              <a:sym typeface="Times New Roman"/>
            </a:endParaRPr>
          </a:p>
          <a:p>
            <a:pPr indent="-393700" lvl="1" marL="914400" marR="0" rtl="0" algn="l">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if score = 1, it is a perfect match result.</a:t>
            </a:r>
            <a:endParaRPr sz="2600">
              <a:solidFill>
                <a:schemeClr val="dk1"/>
              </a:solidFill>
              <a:latin typeface="Times New Roman"/>
              <a:ea typeface="Times New Roman"/>
              <a:cs typeface="Times New Roman"/>
              <a:sym typeface="Times New Roman"/>
            </a:endParaRPr>
          </a:p>
          <a:p>
            <a:pPr indent="-393700" lvl="1" marL="914400" marR="0" rtl="0" algn="l">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if score = 0, it is not a perfect match result</a:t>
            </a:r>
            <a:endParaRPr sz="2600">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It is a corpus-based metric and modified version of precision metric.</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2600" u="sng">
                <a:solidFill>
                  <a:schemeClr val="dk1"/>
                </a:solidFill>
                <a:latin typeface="Times New Roman"/>
                <a:ea typeface="Times New Roman"/>
                <a:cs typeface="Times New Roman"/>
                <a:sym typeface="Times New Roman"/>
              </a:rPr>
              <a:t>Advantages of Bleu score:</a:t>
            </a:r>
            <a:endParaRPr b="1" sz="2600" u="sng">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It correlates highly with human evaluation.</a:t>
            </a:r>
            <a:endParaRPr sz="2600">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It is language independent.</a:t>
            </a:r>
            <a:endParaRPr sz="2600">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It is quick and inexpensive to calculate.</a:t>
            </a:r>
            <a:endParaRPr sz="2600">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It is easy to understand.</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sz="2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sz="26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d7a8f4ce20_0_1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47" name="Google Shape;147;gd7a8f4ce20_0_1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48" name="Google Shape;148;gd7a8f4ce20_0_1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49" name="Google Shape;149;gd7a8f4ce20_0_1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50" name="Google Shape;150;gd7a8f4ce20_0_1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51" name="Google Shape;151;gd7a8f4ce20_0_1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52" name="Google Shape;152;gd7a8f4ce20_0_1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rgbClr val="0C0C0C"/>
                </a:solidFill>
                <a:latin typeface="Times New Roman"/>
                <a:ea typeface="Times New Roman"/>
                <a:cs typeface="Times New Roman"/>
                <a:sym typeface="Times New Roman"/>
              </a:rPr>
              <a:t>BLEU SCORE INTERPRETATION</a:t>
            </a:r>
            <a:r>
              <a:rPr b="1" i="0" lang="en-US" sz="3600" u="none" cap="none" strike="noStrike">
                <a:solidFill>
                  <a:srgbClr val="0C0C0C"/>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153" name="Google Shape;153;gd7a8f4ce20_0_12"/>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dk1"/>
                </a:solidFill>
                <a:latin typeface="Times New Roman"/>
                <a:ea typeface="Times New Roman"/>
                <a:cs typeface="Times New Roman"/>
                <a:sym typeface="Times New Roman"/>
              </a:rPr>
              <a:t>Ranges in Bleu Score</a:t>
            </a:r>
            <a:endParaRPr b="1" i="0" sz="2800" u="none" cap="none" strike="noStrike">
              <a:solidFill>
                <a:schemeClr val="dk1"/>
              </a:solidFill>
              <a:latin typeface="Times New Roman"/>
              <a:ea typeface="Times New Roman"/>
              <a:cs typeface="Times New Roman"/>
              <a:sym typeface="Times New Roman"/>
            </a:endParaRPr>
          </a:p>
        </p:txBody>
      </p:sp>
      <p:pic>
        <p:nvPicPr>
          <p:cNvPr id="154" name="Google Shape;154;gd7a8f4ce20_0_12"/>
          <p:cNvPicPr preferRelativeResize="0"/>
          <p:nvPr/>
        </p:nvPicPr>
        <p:blipFill>
          <a:blip r:embed="rId5">
            <a:alphaModFix/>
          </a:blip>
          <a:stretch>
            <a:fillRect/>
          </a:stretch>
        </p:blipFill>
        <p:spPr>
          <a:xfrm>
            <a:off x="1177000" y="2115625"/>
            <a:ext cx="9839325" cy="365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da1d6a366e_0_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0" name="Google Shape;160;gda1d6a366e_0_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61" name="Google Shape;161;gda1d6a366e_0_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62" name="Google Shape;162;gda1d6a366e_0_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63" name="Google Shape;163;gda1d6a366e_0_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64" name="Google Shape;164;gda1d6a366e_0_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65" name="Google Shape;165;gda1d6a366e_0_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rgbClr val="0C0C0C"/>
                </a:solidFill>
                <a:latin typeface="Times New Roman"/>
                <a:ea typeface="Times New Roman"/>
                <a:cs typeface="Times New Roman"/>
                <a:sym typeface="Times New Roman"/>
              </a:rPr>
              <a:t>OUTPUT</a:t>
            </a:r>
            <a:r>
              <a:rPr b="1" i="0" lang="en-US" sz="3600" u="none" cap="none" strike="noStrike">
                <a:solidFill>
                  <a:srgbClr val="0C0C0C"/>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166" name="Google Shape;166;gda1d6a366e_0_2"/>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pic>
        <p:nvPicPr>
          <p:cNvPr id="167" name="Google Shape;167;gda1d6a366e_0_2"/>
          <p:cNvPicPr preferRelativeResize="0"/>
          <p:nvPr/>
        </p:nvPicPr>
        <p:blipFill>
          <a:blip r:embed="rId5">
            <a:alphaModFix/>
          </a:blip>
          <a:stretch>
            <a:fillRect/>
          </a:stretch>
        </p:blipFill>
        <p:spPr>
          <a:xfrm>
            <a:off x="0" y="1961475"/>
            <a:ext cx="12192002" cy="266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d3609173dc_3_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73" name="Google Shape;173;gd3609173dc_3_1"/>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74" name="Google Shape;174;gd3609173dc_3_1"/>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75" name="Google Shape;175;gd3609173dc_3_1"/>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76" name="Google Shape;176;gd3609173dc_3_1"/>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77" name="Google Shape;177;gd3609173dc_3_1"/>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78" name="Google Shape;178;gd3609173dc_3_1"/>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TECHNOLOGY STACK</a:t>
            </a:r>
            <a:endParaRPr b="0" i="0" sz="1400" u="none" cap="none" strike="noStrike">
              <a:solidFill>
                <a:srgbClr val="000000"/>
              </a:solidFill>
              <a:latin typeface="Arial"/>
              <a:ea typeface="Arial"/>
              <a:cs typeface="Arial"/>
              <a:sym typeface="Arial"/>
            </a:endParaRPr>
          </a:p>
        </p:txBody>
      </p:sp>
      <p:sp>
        <p:nvSpPr>
          <p:cNvPr id="179" name="Google Shape;179;gd3609173dc_3_1"/>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0000"/>
              </a:solidFill>
              <a:latin typeface="Times New Roman"/>
              <a:ea typeface="Times New Roman"/>
              <a:cs typeface="Times New Roman"/>
              <a:sym typeface="Times New Roman"/>
            </a:endParaRPr>
          </a:p>
        </p:txBody>
      </p:sp>
      <p:sp>
        <p:nvSpPr>
          <p:cNvPr id="180" name="Google Shape;180;gd3609173dc_3_1"/>
          <p:cNvSpPr txBox="1"/>
          <p:nvPr/>
        </p:nvSpPr>
        <p:spPr>
          <a:xfrm>
            <a:off x="735825" y="1559975"/>
            <a:ext cx="10964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181" name="Google Shape;181;gd3609173dc_3_1"/>
          <p:cNvSpPr txBox="1"/>
          <p:nvPr/>
        </p:nvSpPr>
        <p:spPr>
          <a:xfrm>
            <a:off x="367925" y="1892950"/>
            <a:ext cx="10644600" cy="16623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VGG 16 (Virtual Geometry Group model with 16 layers) - </a:t>
            </a:r>
            <a:r>
              <a:rPr b="0" i="0" lang="en-US" sz="2400" u="none" cap="none" strike="noStrike">
                <a:solidFill>
                  <a:schemeClr val="dk1"/>
                </a:solidFill>
                <a:latin typeface="Calibri"/>
                <a:ea typeface="Calibri"/>
                <a:cs typeface="Calibri"/>
                <a:sym typeface="Calibri"/>
              </a:rPr>
              <a:t>CNN based Architecture</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82" name="Google Shape;182;gd3609173dc_3_1"/>
          <p:cNvSpPr txBox="1"/>
          <p:nvPr/>
        </p:nvSpPr>
        <p:spPr>
          <a:xfrm>
            <a:off x="332700" y="2813475"/>
            <a:ext cx="10644600" cy="923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LSTM  (Long Short-Term Memory) - </a:t>
            </a:r>
            <a:r>
              <a:rPr b="0" i="0" lang="en-US" sz="2400" u="none" cap="none" strike="noStrike">
                <a:solidFill>
                  <a:schemeClr val="dk1"/>
                </a:solidFill>
                <a:latin typeface="Calibri"/>
                <a:ea typeface="Calibri"/>
                <a:cs typeface="Calibri"/>
                <a:sym typeface="Calibri"/>
              </a:rPr>
              <a:t>RNN based Architecture</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83" name="Google Shape;183;gd3609173dc_3_1"/>
          <p:cNvSpPr txBox="1"/>
          <p:nvPr/>
        </p:nvSpPr>
        <p:spPr>
          <a:xfrm>
            <a:off x="418825" y="3718624"/>
            <a:ext cx="10644600" cy="554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GTTS API</a:t>
            </a:r>
            <a:endParaRPr b="0" i="0" sz="2400" u="none" cap="none" strike="noStrike">
              <a:solidFill>
                <a:srgbClr val="000000"/>
              </a:solidFill>
              <a:latin typeface="Calibri"/>
              <a:ea typeface="Calibri"/>
              <a:cs typeface="Calibri"/>
              <a:sym typeface="Calibri"/>
            </a:endParaRPr>
          </a:p>
        </p:txBody>
      </p:sp>
      <p:sp>
        <p:nvSpPr>
          <p:cNvPr id="184" name="Google Shape;184;gd3609173dc_3_1"/>
          <p:cNvSpPr txBox="1"/>
          <p:nvPr/>
        </p:nvSpPr>
        <p:spPr>
          <a:xfrm>
            <a:off x="297450" y="4044434"/>
            <a:ext cx="10715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Libraries: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Keras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String</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Numpy</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NLTK</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85" name="Google Shape;185;gd3609173dc_3_1"/>
          <p:cNvSpPr txBox="1"/>
          <p:nvPr/>
        </p:nvSpPr>
        <p:spPr>
          <a:xfrm>
            <a:off x="669725" y="1175479"/>
            <a:ext cx="11378100" cy="554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Python Language</a:t>
            </a:r>
            <a:endParaRPr b="0"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91" name="Google Shape;191;p4"/>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92" name="Google Shape;192;p4"/>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93" name="Google Shape;193;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94" name="Google Shape;194;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95" name="Google Shape;195;p4"/>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96" name="Google Shape;196;p4"/>
          <p:cNvSpPr txBox="1"/>
          <p:nvPr/>
        </p:nvSpPr>
        <p:spPr>
          <a:xfrm>
            <a:off x="1025243" y="27706"/>
            <a:ext cx="8950036"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SYSTEM SPECIFICATIONS</a:t>
            </a:r>
            <a:endParaRPr b="0" i="0" sz="1400" u="none" cap="none" strike="noStrike">
              <a:solidFill>
                <a:srgbClr val="000000"/>
              </a:solidFill>
              <a:latin typeface="Arial"/>
              <a:ea typeface="Arial"/>
              <a:cs typeface="Arial"/>
              <a:sym typeface="Arial"/>
            </a:endParaRPr>
          </a:p>
        </p:txBody>
      </p:sp>
      <p:graphicFrame>
        <p:nvGraphicFramePr>
          <p:cNvPr id="197" name="Google Shape;197;p4"/>
          <p:cNvGraphicFramePr/>
          <p:nvPr/>
        </p:nvGraphicFramePr>
        <p:xfrm>
          <a:off x="1709530" y="1825625"/>
          <a:ext cx="3000000" cy="3000000"/>
        </p:xfrm>
        <a:graphic>
          <a:graphicData uri="http://schemas.openxmlformats.org/drawingml/2006/table">
            <a:tbl>
              <a:tblPr bandRow="1" firstRow="1">
                <a:noFill/>
                <a:tableStyleId>{03734960-DA7D-42C0-AA44-402B29E1B8DA}</a:tableStyleId>
              </a:tblPr>
              <a:tblGrid>
                <a:gridCol w="4267200"/>
                <a:gridCol w="4267200"/>
              </a:tblGrid>
              <a:tr h="977725">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ENVIRONMENT</a:t>
                      </a:r>
                      <a:endParaRPr sz="1400" u="none" cap="none" strike="noStrike"/>
                    </a:p>
                  </a:txBody>
                  <a:tcPr marT="45725" marB="45725" marR="91450" marL="91450">
                    <a:solidFill>
                      <a:srgbClr val="2F5496"/>
                    </a:solidFill>
                  </a:tcPr>
                </a:tc>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SPECIFICATIONS</a:t>
                      </a:r>
                      <a:endParaRPr sz="1400" u="none" cap="none" strike="noStrike"/>
                    </a:p>
                  </a:txBody>
                  <a:tcPr marT="45725" marB="45725" marR="91450" marL="91450">
                    <a:solidFill>
                      <a:srgbClr val="2F5496"/>
                    </a:solidFill>
                  </a:tcPr>
                </a:tc>
              </a:tr>
              <a:tr h="1765475">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HARDWARE</a:t>
                      </a:r>
                      <a:endParaRPr sz="1400" u="none" cap="none" strike="noStrike"/>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Processor - Intel Core i5 </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lang="en-US" sz="2800" u="none" cap="none" strike="noStrike"/>
                        <a:t>Memory(RAM) - 4 GB </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lang="en-US" sz="2800" u="none" cap="none" strike="noStrike"/>
                        <a:t>Storage – 500GB</a:t>
                      </a:r>
                      <a:endParaRPr sz="2800" u="none" cap="none" strike="noStrike"/>
                    </a:p>
                  </a:txBody>
                  <a:tcPr marT="45725" marB="45725" marR="91450" marL="91450">
                    <a:solidFill>
                      <a:schemeClr val="lt2"/>
                    </a:solidFill>
                  </a:tcPr>
                </a:tc>
              </a:tr>
              <a:tr h="566450">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SOFTWARE</a:t>
                      </a:r>
                      <a:endParaRPr sz="1400" u="none" cap="none" strike="noStrike"/>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Google Colab </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lang="en-US" sz="2800" u="none" cap="none" strike="noStrike"/>
                        <a:t>Python </a:t>
                      </a:r>
                      <a:endParaRPr sz="1400" u="none" cap="none" strike="noStrike"/>
                    </a:p>
                    <a:p>
                      <a:pPr indent="0" lvl="0" marL="0" marR="0" rtl="0" algn="ctr">
                        <a:lnSpc>
                          <a:spcPct val="100000"/>
                        </a:lnSpc>
                        <a:spcBef>
                          <a:spcPts val="0"/>
                        </a:spcBef>
                        <a:spcAft>
                          <a:spcPts val="0"/>
                        </a:spcAft>
                        <a:buClr>
                          <a:srgbClr val="000000"/>
                        </a:buClr>
                        <a:buSzPts val="2800"/>
                        <a:buFont typeface="Arial"/>
                        <a:buNone/>
                      </a:pPr>
                      <a:r>
                        <a:rPr lang="en-US" sz="2800" u="none" cap="none" strike="noStrike"/>
                        <a:t>Windows OS/Ubuntu</a:t>
                      </a:r>
                      <a:endParaRPr sz="2800" u="none" cap="none" strike="noStrike"/>
                    </a:p>
                  </a:txBody>
                  <a:tcPr marT="45725" marB="45725" marR="91450" marL="91450">
                    <a:solidFill>
                      <a:schemeClr val="lt2"/>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