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5" r:id="rId3"/>
    <p:sldId id="275" r:id="rId4"/>
    <p:sldId id="276" r:id="rId5"/>
    <p:sldId id="277" r:id="rId6"/>
    <p:sldId id="27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3409" autoAdjust="0"/>
  </p:normalViewPr>
  <p:slideViewPr>
    <p:cSldViewPr snapToGrid="0">
      <p:cViewPr varScale="1">
        <p:scale>
          <a:sx n="72" d="100"/>
          <a:sy n="72" d="100"/>
        </p:scale>
        <p:origin x="1795"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3822A-EF8E-435C-B47D-30EC9DE8728E}"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noProof="0">
                <a:latin typeface="Times New Roman" panose="02020603050405020304" pitchFamily="18" charset="0"/>
                <a:cs typeface="Times New Roman" panose="02020603050405020304" pitchFamily="18" charset="0"/>
              </a:rPr>
              <a:t>IOT BASED ATTENDANCE </a:t>
            </a:r>
            <a:r>
              <a:rPr kumimoji="0" lang="en-US" sz="3200" b="1" i="0" u="none" strike="noStrike" kern="1200" cap="none" spc="0" normalizeH="0" baseline="0" noProof="0">
                <a:ln>
                  <a:noFill/>
                </a:ln>
                <a:effectLst/>
                <a:uLnTx/>
                <a:uFillTx/>
                <a:latin typeface="Times New Roman" pitchFamily="18" charset="0"/>
                <a:ea typeface="+mj-ea"/>
                <a:cs typeface="Times New Roman" pitchFamily="18" charset="0"/>
              </a:rPr>
              <a:t>SYSTEM USING BLOCKCHAIN</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09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endParaRPr lang="en-US" sz="2000" b="1" dirty="0">
              <a:latin typeface="Times New Roman" pitchFamily="18" charset="0"/>
              <a:cs typeface="Times New Roman" pitchFamily="18" charset="0"/>
            </a:endParaRPr>
          </a:p>
          <a:p>
            <a:r>
              <a:rPr lang="en-US" b="1" dirty="0">
                <a:latin typeface="Times New Roman" panose="02020603050405020304" pitchFamily="18" charset="0"/>
                <a:cs typeface="Times New Roman" pitchFamily="18" charset="0"/>
              </a:rPr>
              <a:t>   Gottimukkula Manasa  : 17wh1a05b6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Muthyala</a:t>
            </a:r>
            <a:r>
              <a:rPr lang="en-US" b="1" dirty="0">
                <a:latin typeface="Times New Roman" panose="02020603050405020304" pitchFamily="18" charset="0"/>
                <a:cs typeface="Times New Roman" panose="02020603050405020304" pitchFamily="18" charset="0"/>
              </a:rPr>
              <a:t> Srilatha         : 17wh1a05a4</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Lanka Sowmya 		    : 18wh5a0513</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a:t>
            </a:r>
            <a:r>
              <a:rPr lang="en-IN" b="1" dirty="0">
                <a:solidFill>
                  <a:srgbClr val="000000"/>
                </a:solidFill>
                <a:latin typeface="Times New Roman" panose="02020603050405020304" pitchFamily="18" charset="0"/>
                <a:cs typeface="Times New Roman" pitchFamily="18" charset="0"/>
              </a:rPr>
              <a:t> Mr. </a:t>
            </a:r>
            <a:r>
              <a:rPr lang="en-IN" b="1" dirty="0" err="1">
                <a:solidFill>
                  <a:srgbClr val="000000"/>
                </a:solidFill>
                <a:latin typeface="Times New Roman" panose="02020603050405020304" pitchFamily="18" charset="0"/>
                <a:cs typeface="Times New Roman" pitchFamily="18" charset="0"/>
              </a:rPr>
              <a:t>Bapiraju</a:t>
            </a:r>
            <a:r>
              <a:rPr lang="en-IN" b="1" dirty="0">
                <a:solidFill>
                  <a:srgbClr val="000000"/>
                </a:solidFill>
                <a:latin typeface="Times New Roman" panose="02020603050405020304" pitchFamily="18" charset="0"/>
                <a:cs typeface="Times New Roman" pitchFamily="18" charset="0"/>
              </a:rPr>
              <a:t> </a:t>
            </a:r>
            <a:r>
              <a:rPr lang="en-IN" b="1" dirty="0" err="1">
                <a:solidFill>
                  <a:srgbClr val="000000"/>
                </a:solidFill>
                <a:latin typeface="Times New Roman" panose="02020603050405020304" pitchFamily="18" charset="0"/>
                <a:cs typeface="Times New Roman" pitchFamily="18" charset="0"/>
              </a:rPr>
              <a:t>Mudunuri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3202372" y="69664"/>
            <a:ext cx="2399652"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123092" y="1428985"/>
            <a:ext cx="8558213" cy="42575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Attendance monitoring is currently designed with android or web based applications. However the intention of this design is to provide a block chain based app that can be downloaded and used by the organization with no third party control to meddle with the data. </a:t>
            </a:r>
            <a:r>
              <a:rPr lang="en-US" sz="1800" dirty="0">
                <a:latin typeface="Times New Roman" panose="02020603050405020304" pitchFamily="18" charset="0"/>
                <a:cs typeface="Times New Roman" panose="02020603050405020304" pitchFamily="18" charset="0"/>
              </a:rPr>
              <a:t>On a blockchain based system, no administrator permission is allowed to editing or deleting data. Someone who inserts an information record on the blockchain will not be able to deny that he is doing the activity.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an update option to modify attendance when it’s needed. However the modifications are recorded and tracked, just in case it’s a fraudulent activity. </a:t>
            </a:r>
            <a:r>
              <a:rPr lang="en-US" sz="1800" dirty="0">
                <a:latin typeface="Times New Roman" panose="02020603050405020304" pitchFamily="18" charset="0"/>
                <a:ea typeface="Calibri" panose="020F0502020204030204" pitchFamily="34" charset="0"/>
                <a:cs typeface="Times New Roman" panose="02020603050405020304" pitchFamily="18" charset="0"/>
              </a:rPr>
              <a:t>Attendance is captured using IOT automatically and is entered into the blockchain which makes the data tamper-proof, secure and robust.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privacy of it’s users is preserved because the user ids are generated by trusted third party. This data is available for government for Scholarship and other related decision making. The success of this app, will ensure that many more parents and organizations will be motivated to use this common platform.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65745" y="152140"/>
            <a:ext cx="6712527" cy="769441"/>
          </a:xfrm>
          <a:prstGeom prst="rect">
            <a:avLst/>
          </a:prstGeom>
          <a:noFill/>
        </p:spPr>
        <p:txBody>
          <a:bodyPr wrap="square" rtlCol="0">
            <a:spAutoFit/>
          </a:bodyPr>
          <a:lstStyle/>
          <a:p>
            <a:pPr algn="ctr"/>
            <a:r>
              <a:rPr lang="en-US" sz="4400" dirty="0">
                <a:latin typeface="Times New Roman" pitchFamily="18" charset="0"/>
                <a:cs typeface="Times New Roman" pitchFamily="18" charset="0"/>
              </a:rPr>
              <a:t>System</a:t>
            </a:r>
            <a:r>
              <a:rPr lang="en-US" sz="4400" b="1" dirty="0">
                <a:latin typeface="Times New Roman" pitchFamily="18" charset="0"/>
                <a:cs typeface="Times New Roman" pitchFamily="18" charset="0"/>
              </a:rPr>
              <a:t> </a:t>
            </a:r>
            <a:r>
              <a:rPr lang="en-US" sz="4400" dirty="0">
                <a:latin typeface="Times New Roman" pitchFamily="18" charset="0"/>
                <a:cs typeface="Times New Roman" pitchFamily="18" charset="0"/>
              </a:rPr>
              <a:t>Requirements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15" name="Table 3">
            <a:extLst>
              <a:ext uri="{FF2B5EF4-FFF2-40B4-BE49-F238E27FC236}">
                <a16:creationId xmlns:a16="http://schemas.microsoft.com/office/drawing/2014/main" id="{745C2661-DDAA-4E81-8F9B-3F8C9A3566A9}"/>
              </a:ext>
            </a:extLst>
          </p:cNvPr>
          <p:cNvGraphicFramePr>
            <a:graphicFrameLocks noGrp="1"/>
          </p:cNvGraphicFramePr>
          <p:nvPr>
            <p:extLst>
              <p:ext uri="{D42A27DB-BD31-4B8C-83A1-F6EECF244321}">
                <p14:modId xmlns:p14="http://schemas.microsoft.com/office/powerpoint/2010/main" val="2687459912"/>
              </p:ext>
            </p:extLst>
          </p:nvPr>
        </p:nvGraphicFramePr>
        <p:xfrm>
          <a:off x="1057520" y="1437548"/>
          <a:ext cx="7028960" cy="4200512"/>
        </p:xfrm>
        <a:graphic>
          <a:graphicData uri="http://schemas.openxmlformats.org/drawingml/2006/table">
            <a:tbl>
              <a:tblPr firstRow="1" bandRow="1">
                <a:tableStyleId>{F5AB1C69-6EDB-4FF4-983F-18BD219EF322}</a:tableStyleId>
              </a:tblPr>
              <a:tblGrid>
                <a:gridCol w="3560130">
                  <a:extLst>
                    <a:ext uri="{9D8B030D-6E8A-4147-A177-3AD203B41FA5}">
                      <a16:colId xmlns:a16="http://schemas.microsoft.com/office/drawing/2014/main" val="2296071756"/>
                    </a:ext>
                  </a:extLst>
                </a:gridCol>
                <a:gridCol w="3468830">
                  <a:extLst>
                    <a:ext uri="{9D8B030D-6E8A-4147-A177-3AD203B41FA5}">
                      <a16:colId xmlns:a16="http://schemas.microsoft.com/office/drawing/2014/main" val="3122023618"/>
                    </a:ext>
                  </a:extLst>
                </a:gridCol>
              </a:tblGrid>
              <a:tr h="742962">
                <a:tc>
                  <a:txBody>
                    <a:bodyPr/>
                    <a:lstStyle/>
                    <a:p>
                      <a:pPr algn="ctr"/>
                      <a:r>
                        <a:rPr lang="en-US" sz="2000" dirty="0">
                          <a:latin typeface="Times New Roman" panose="02020603050405020304" pitchFamily="18" charset="0"/>
                          <a:cs typeface="Times New Roman" panose="02020603050405020304" pitchFamily="18" charset="0"/>
                        </a:rPr>
                        <a:t>Environment</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Specifications</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5835142"/>
                  </a:ext>
                </a:extLst>
              </a:tr>
              <a:tr h="563494">
                <a:tc rowSpan="3">
                  <a:txBody>
                    <a:bodyPr/>
                    <a:lstStyle/>
                    <a:p>
                      <a:pPr lvl="0" algn="ctr"/>
                      <a:r>
                        <a:rPr lang="en-US" sz="1800" dirty="0">
                          <a:latin typeface="Times New Roman" panose="02020603050405020304" pitchFamily="18" charset="0"/>
                          <a:cs typeface="Times New Roman" panose="02020603050405020304" pitchFamily="18" charset="0"/>
                        </a:rPr>
                        <a:t>Hardware</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it-IT" sz="1800" dirty="0">
                          <a:latin typeface="Times New Roman"/>
                          <a:ea typeface="Times New Roman"/>
                          <a:cs typeface="Times New Roman"/>
                          <a:sym typeface="Times New Roman"/>
                        </a:rPr>
                        <a:t>Processor: Intel Core i5</a:t>
                      </a:r>
                    </a:p>
                  </a:txBody>
                  <a:tcPr anchor="ctr"/>
                </a:tc>
                <a:extLst>
                  <a:ext uri="{0D108BD9-81ED-4DB2-BD59-A6C34878D82A}">
                    <a16:rowId xmlns:a16="http://schemas.microsoft.com/office/drawing/2014/main" val="1130031905"/>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RAM:  4 GB</a:t>
                      </a:r>
                      <a:endParaRPr lang="en-US" dirty="0">
                        <a:latin typeface="Times New Roman"/>
                        <a:ea typeface="Times New Roman"/>
                        <a:cs typeface="Times New Roman"/>
                        <a:sym typeface="Times New Roman"/>
                      </a:endParaRPr>
                    </a:p>
                  </a:txBody>
                  <a:tcPr anchor="ctr"/>
                </a:tc>
                <a:extLst>
                  <a:ext uri="{0D108BD9-81ED-4DB2-BD59-A6C34878D82A}">
                    <a16:rowId xmlns:a16="http://schemas.microsoft.com/office/drawing/2014/main" val="559608233"/>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IOT fingerprint Scanner</a:t>
                      </a:r>
                    </a:p>
                  </a:txBody>
                  <a:tcPr anchor="ctr"/>
                </a:tc>
                <a:extLst>
                  <a:ext uri="{0D108BD9-81ED-4DB2-BD59-A6C34878D82A}">
                    <a16:rowId xmlns:a16="http://schemas.microsoft.com/office/drawing/2014/main" val="26747573"/>
                  </a:ext>
                </a:extLst>
              </a:tr>
              <a:tr h="563494">
                <a:tc rowSpan="3">
                  <a:txBody>
                    <a:bodyPr/>
                    <a:lstStyle/>
                    <a:p>
                      <a:pPr algn="ctr"/>
                      <a:r>
                        <a:rPr lang="en-US" sz="1800" dirty="0">
                          <a:latin typeface="Times New Roman" panose="02020603050405020304" pitchFamily="18" charset="0"/>
                          <a:cs typeface="Times New Roman" panose="02020603050405020304" pitchFamily="18" charset="0"/>
                        </a:rPr>
                        <a:t>Software</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Eclipse IDE , MySQL </a:t>
                      </a:r>
                    </a:p>
                  </a:txBody>
                  <a:tcPr/>
                </a:tc>
                <a:extLst>
                  <a:ext uri="{0D108BD9-81ED-4DB2-BD59-A6C34878D82A}">
                    <a16:rowId xmlns:a16="http://schemas.microsoft.com/office/drawing/2014/main" val="2316723412"/>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Operating System: Windows 10</a:t>
                      </a:r>
                      <a:endParaRPr lang="en-US" sz="1800" u="none" strike="noStrike" cap="none" dirty="0">
                        <a:latin typeface="Times New Roman"/>
                        <a:ea typeface="Times New Roman"/>
                        <a:cs typeface="Times New Roman"/>
                        <a:sym typeface="Times New Roman"/>
                      </a:endParaRPr>
                    </a:p>
                  </a:txBody>
                  <a:tcPr/>
                </a:tc>
                <a:extLst>
                  <a:ext uri="{0D108BD9-81ED-4DB2-BD59-A6C34878D82A}">
                    <a16:rowId xmlns:a16="http://schemas.microsoft.com/office/drawing/2014/main" val="1321908906"/>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Browser: Google Chrome, Mozilla Firefox</a:t>
                      </a:r>
                      <a:endParaRPr lang="en-US" sz="1800" u="none" strike="noStrike" cap="none" dirty="0">
                        <a:latin typeface="Times New Roman"/>
                        <a:ea typeface="Times New Roman"/>
                        <a:cs typeface="Times New Roman"/>
                        <a:sym typeface="Times New Roman"/>
                      </a:endParaRPr>
                    </a:p>
                  </a:txBody>
                  <a:tcPr/>
                </a:tc>
                <a:extLst>
                  <a:ext uri="{0D108BD9-81ED-4DB2-BD59-A6C34878D82A}">
                    <a16:rowId xmlns:a16="http://schemas.microsoft.com/office/drawing/2014/main" val="3714835667"/>
                  </a:ext>
                </a:extLst>
              </a:tr>
            </a:tbl>
          </a:graphicData>
        </a:graphic>
      </p:graphicFrame>
    </p:spTree>
    <p:extLst>
      <p:ext uri="{BB962C8B-B14F-4D97-AF65-F5344CB8AC3E}">
        <p14:creationId xmlns:p14="http://schemas.microsoft.com/office/powerpoint/2010/main" val="224082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15736" y="148124"/>
            <a:ext cx="6712527" cy="769441"/>
          </a:xfrm>
          <a:prstGeom prst="rect">
            <a:avLst/>
          </a:prstGeom>
          <a:noFill/>
        </p:spPr>
        <p:txBody>
          <a:bodyPr wrap="square" rtlCol="0">
            <a:spAutoFit/>
          </a:bodyPr>
          <a:lstStyle/>
          <a:p>
            <a:pPr algn="ctr"/>
            <a:r>
              <a:rPr lang="en-US" sz="4400" dirty="0">
                <a:latin typeface="Times New Roman" pitchFamily="18" charset="0"/>
                <a:cs typeface="Times New Roman" pitchFamily="18" charset="0"/>
              </a:rPr>
              <a:t>Timeline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538E4BA4-2ABD-41CF-BD62-3A6AD11CBD38}"/>
              </a:ext>
            </a:extLst>
          </p:cNvPr>
          <p:cNvGraphicFramePr>
            <a:graphicFrameLocks noGrp="1"/>
          </p:cNvGraphicFramePr>
          <p:nvPr>
            <p:extLst>
              <p:ext uri="{D42A27DB-BD31-4B8C-83A1-F6EECF244321}">
                <p14:modId xmlns:p14="http://schemas.microsoft.com/office/powerpoint/2010/main" val="4129398049"/>
              </p:ext>
            </p:extLst>
          </p:nvPr>
        </p:nvGraphicFramePr>
        <p:xfrm>
          <a:off x="502448" y="1727402"/>
          <a:ext cx="8239122" cy="3863848"/>
        </p:xfrm>
        <a:graphic>
          <a:graphicData uri="http://schemas.openxmlformats.org/drawingml/2006/table">
            <a:tbl>
              <a:tblPr firstRow="1" bandRow="1">
                <a:tableStyleId>{93296810-A885-4BE3-A3E7-6D5BEEA58F35}</a:tableStyleId>
              </a:tblPr>
              <a:tblGrid>
                <a:gridCol w="4045095">
                  <a:extLst>
                    <a:ext uri="{9D8B030D-6E8A-4147-A177-3AD203B41FA5}">
                      <a16:colId xmlns:a16="http://schemas.microsoft.com/office/drawing/2014/main" val="3058426626"/>
                    </a:ext>
                  </a:extLst>
                </a:gridCol>
                <a:gridCol w="4194027">
                  <a:extLst>
                    <a:ext uri="{9D8B030D-6E8A-4147-A177-3AD203B41FA5}">
                      <a16:colId xmlns:a16="http://schemas.microsoft.com/office/drawing/2014/main" val="131585980"/>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Review </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Excepted Completion</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244620"/>
                  </a:ext>
                </a:extLst>
              </a:tr>
              <a:tr h="370840">
                <a:tc>
                  <a:txBody>
                    <a:bodyPr/>
                    <a:lstStyle/>
                    <a:p>
                      <a:pPr algn="ctr"/>
                      <a:r>
                        <a:rPr lang="en-US" sz="1800" dirty="0">
                          <a:latin typeface="Times New Roman" panose="02020603050405020304" pitchFamily="18" charset="0"/>
                          <a:cs typeface="Times New Roman" panose="02020603050405020304" pitchFamily="18" charset="0"/>
                        </a:rPr>
                        <a:t> Review 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Requirements </a:t>
                      </a:r>
                    </a:p>
                    <a:p>
                      <a:pPr marL="800100" indent="-342900" algn="l">
                        <a:lnSpc>
                          <a:spcPct val="150000"/>
                        </a:lnSpc>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Specification</a:t>
                      </a:r>
                    </a:p>
                    <a:p>
                      <a:pPr marL="800100" indent="-342900" algn="l">
                        <a:lnSpc>
                          <a:spcPct val="150000"/>
                        </a:lnSpc>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Details</a:t>
                      </a:r>
                      <a:r>
                        <a:rPr lang="en-US" sz="1800"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features</a:t>
                      </a:r>
                    </a:p>
                    <a:p>
                      <a:pPr marL="800100" indent="-342900" algn="l">
                        <a:lnSpc>
                          <a:spcPct val="150000"/>
                        </a:lnSpc>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Base paper and references</a:t>
                      </a:r>
                      <a:endParaRPr lang="en-US" sz="1800" dirty="0">
                        <a:latin typeface="Times New Roman" pitchFamily="18" charset="0"/>
                        <a:ea typeface="Calibri"/>
                        <a:cs typeface="Times New Roman" pitchFamily="18" charset="0"/>
                      </a:endParaRPr>
                    </a:p>
                  </a:txBody>
                  <a:tcPr anchor="ctr"/>
                </a:tc>
                <a:extLst>
                  <a:ext uri="{0D108BD9-81ED-4DB2-BD59-A6C34878D82A}">
                    <a16:rowId xmlns:a16="http://schemas.microsoft.com/office/drawing/2014/main" val="240514561"/>
                  </a:ext>
                </a:extLst>
              </a:tr>
              <a:tr h="370840">
                <a:tc>
                  <a:txBody>
                    <a:bodyPr/>
                    <a:lstStyle/>
                    <a:p>
                      <a:pPr algn="ctr"/>
                      <a:r>
                        <a:rPr lang="en-US" sz="1800" dirty="0">
                          <a:latin typeface="Times New Roman" panose="02020603050405020304" pitchFamily="18" charset="0"/>
                          <a:cs typeface="Times New Roman" panose="02020603050405020304" pitchFamily="18" charset="0"/>
                        </a:rPr>
                        <a:t>Review 1</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Partial implementation of the</a:t>
                      </a:r>
                      <a:r>
                        <a:rPr lang="en-US" sz="1800"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features</a:t>
                      </a:r>
                      <a:endParaRPr lang="en-US" sz="18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204517"/>
                  </a:ext>
                </a:extLst>
              </a:tr>
              <a:tr h="370840">
                <a:tc>
                  <a:txBody>
                    <a:bodyPr/>
                    <a:lstStyle/>
                    <a:p>
                      <a:pPr algn="ctr"/>
                      <a:r>
                        <a:rPr lang="en-US" sz="1800" dirty="0">
                          <a:latin typeface="Times New Roman" panose="02020603050405020304" pitchFamily="18" charset="0"/>
                          <a:cs typeface="Times New Roman" panose="02020603050405020304" pitchFamily="18" charset="0"/>
                        </a:rPr>
                        <a:t>Review 2</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800100" lvl="1"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Complete implementation</a:t>
                      </a:r>
                    </a:p>
                    <a:p>
                      <a:pPr marL="800100" lvl="1" indent="-34290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Report for the project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169365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729"/>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1209675" y="3617280"/>
            <a:ext cx="7334250" cy="1477328"/>
          </a:xfrm>
          <a:prstGeom prst="rect">
            <a:avLst/>
          </a:prstGeom>
          <a:noFill/>
        </p:spPr>
        <p:txBody>
          <a:bodyPr wrap="square" rtlCol="0" anchor="ctr">
            <a:spAutoFit/>
          </a:bodyPr>
          <a:lstStyle/>
          <a:p>
            <a:pPr marL="342900" indent="-342900">
              <a:buFont typeface="+mj-lt"/>
              <a:buAutoNum type="arabicPeriod"/>
            </a:pP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
        <p:nvSpPr>
          <p:cNvPr id="14" name="TextBox 13">
            <a:extLst>
              <a:ext uri="{FF2B5EF4-FFF2-40B4-BE49-F238E27FC236}">
                <a16:creationId xmlns:a16="http://schemas.microsoft.com/office/drawing/2014/main" id="{129F82A5-9E11-4359-8606-FF6ADFEAB60D}"/>
              </a:ext>
            </a:extLst>
          </p:cNvPr>
          <p:cNvSpPr txBox="1"/>
          <p:nvPr/>
        </p:nvSpPr>
        <p:spPr>
          <a:xfrm>
            <a:off x="868064" y="1179135"/>
            <a:ext cx="7463383" cy="507831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 K. </a:t>
            </a:r>
            <a:r>
              <a:rPr lang="en-IN" dirty="0" err="1">
                <a:latin typeface="Times New Roman" panose="02020603050405020304" pitchFamily="18" charset="0"/>
                <a:cs typeface="Times New Roman" panose="02020603050405020304" pitchFamily="18" charset="0"/>
              </a:rPr>
              <a:t>Christidis</a:t>
            </a:r>
            <a:r>
              <a:rPr lang="en-IN" dirty="0">
                <a:latin typeface="Times New Roman" panose="02020603050405020304" pitchFamily="18" charset="0"/>
                <a:cs typeface="Times New Roman" panose="02020603050405020304" pitchFamily="18" charset="0"/>
              </a:rPr>
              <a:t> and M. </a:t>
            </a:r>
            <a:r>
              <a:rPr lang="en-IN" dirty="0" err="1">
                <a:latin typeface="Times New Roman" panose="02020603050405020304" pitchFamily="18" charset="0"/>
                <a:cs typeface="Times New Roman" panose="02020603050405020304" pitchFamily="18" charset="0"/>
              </a:rPr>
              <a:t>Devetsikiotis</a:t>
            </a:r>
            <a:r>
              <a:rPr lang="en-IN" dirty="0">
                <a:latin typeface="Times New Roman" panose="02020603050405020304" pitchFamily="18" charset="0"/>
                <a:cs typeface="Times New Roman" panose="02020603050405020304" pitchFamily="18" charset="0"/>
              </a:rPr>
              <a:t>, “Blockchains and Smart Contracts for the Internet of Things”, in Digital Object Identifier 10.1109/Access.2016.2566339 Volume 4, 2016. </a:t>
            </a:r>
          </a:p>
          <a:p>
            <a:pPr algn="just"/>
            <a:r>
              <a:rPr lang="en-IN" dirty="0">
                <a:latin typeface="Times New Roman" panose="02020603050405020304" pitchFamily="18" charset="0"/>
                <a:cs typeface="Times New Roman" panose="02020603050405020304" pitchFamily="18" charset="0"/>
              </a:rPr>
              <a:t>[2] H. Watanabe, S. Fujimura, A. </a:t>
            </a:r>
            <a:r>
              <a:rPr lang="en-IN" dirty="0" err="1">
                <a:latin typeface="Times New Roman" panose="02020603050405020304" pitchFamily="18" charset="0"/>
                <a:cs typeface="Times New Roman" panose="02020603050405020304" pitchFamily="18" charset="0"/>
              </a:rPr>
              <a:t>Nakadaira</a:t>
            </a:r>
            <a:r>
              <a:rPr lang="en-IN" dirty="0">
                <a:latin typeface="Times New Roman" panose="02020603050405020304" pitchFamily="18" charset="0"/>
                <a:cs typeface="Times New Roman" panose="02020603050405020304" pitchFamily="18" charset="0"/>
              </a:rPr>
              <a:t>, Y. Miyazaki, A. </a:t>
            </a:r>
            <a:r>
              <a:rPr lang="en-IN" dirty="0" err="1">
                <a:latin typeface="Times New Roman" panose="02020603050405020304" pitchFamily="18" charset="0"/>
                <a:cs typeface="Times New Roman" panose="02020603050405020304" pitchFamily="18" charset="0"/>
              </a:rPr>
              <a:t>Akutsu</a:t>
            </a:r>
            <a:r>
              <a:rPr lang="en-IN" dirty="0">
                <a:latin typeface="Times New Roman" panose="02020603050405020304" pitchFamily="18" charset="0"/>
                <a:cs typeface="Times New Roman" panose="02020603050405020304" pitchFamily="18" charset="0"/>
              </a:rPr>
              <a:t>, and J.J. </a:t>
            </a:r>
            <a:r>
              <a:rPr lang="en-IN" dirty="0" err="1">
                <a:latin typeface="Times New Roman" panose="02020603050405020304" pitchFamily="18" charset="0"/>
                <a:cs typeface="Times New Roman" panose="02020603050405020304" pitchFamily="18" charset="0"/>
              </a:rPr>
              <a:t>Kishigami</a:t>
            </a:r>
            <a:r>
              <a:rPr lang="en-IN" dirty="0">
                <a:latin typeface="Times New Roman" panose="02020603050405020304" pitchFamily="18" charset="0"/>
                <a:cs typeface="Times New Roman" panose="02020603050405020304" pitchFamily="18" charset="0"/>
              </a:rPr>
              <a:t>, “Blockchain Contract: A Complete Consensus using Blockchain”, in IEEE International Conference on Consumer Electronics (ICCE), 2016.</a:t>
            </a:r>
          </a:p>
          <a:p>
            <a:pPr algn="just"/>
            <a:r>
              <a:rPr lang="en-IN" dirty="0">
                <a:latin typeface="Times New Roman" panose="02020603050405020304" pitchFamily="18" charset="0"/>
                <a:cs typeface="Times New Roman" panose="02020603050405020304" pitchFamily="18" charset="0"/>
              </a:rPr>
              <a:t>[3] X. Xu, I. Weber, M. Staples, L. Zhu, J. Bosh, L. Bass, C. </a:t>
            </a:r>
            <a:r>
              <a:rPr lang="en-IN" dirty="0" err="1">
                <a:latin typeface="Times New Roman" panose="02020603050405020304" pitchFamily="18" charset="0"/>
                <a:cs typeface="Times New Roman" panose="02020603050405020304" pitchFamily="18" charset="0"/>
              </a:rPr>
              <a:t>Pautassos</a:t>
            </a:r>
            <a:r>
              <a:rPr lang="en-IN" dirty="0">
                <a:latin typeface="Times New Roman" panose="02020603050405020304" pitchFamily="18" charset="0"/>
                <a:cs typeface="Times New Roman" panose="02020603050405020304" pitchFamily="18" charset="0"/>
              </a:rPr>
              <a:t>, and P. </a:t>
            </a:r>
            <a:r>
              <a:rPr lang="en-IN" dirty="0" err="1">
                <a:latin typeface="Times New Roman" panose="02020603050405020304" pitchFamily="18" charset="0"/>
                <a:cs typeface="Times New Roman" panose="02020603050405020304" pitchFamily="18" charset="0"/>
              </a:rPr>
              <a:t>Rimba</a:t>
            </a:r>
            <a:r>
              <a:rPr lang="en-IN" dirty="0">
                <a:latin typeface="Times New Roman" panose="02020603050405020304" pitchFamily="18" charset="0"/>
                <a:cs typeface="Times New Roman" panose="02020603050405020304" pitchFamily="18" charset="0"/>
              </a:rPr>
              <a:t>, “A Taxonomy of Blockchain-Based Systems for Architecture Design”, in IEEE International Conference on Software Architecture, p243-252, 2017.</a:t>
            </a:r>
          </a:p>
          <a:p>
            <a:pPr algn="just"/>
            <a:r>
              <a:rPr lang="en-IN" dirty="0">
                <a:latin typeface="Times New Roman" panose="02020603050405020304" pitchFamily="18" charset="0"/>
                <a:cs typeface="Times New Roman" panose="02020603050405020304" pitchFamily="18" charset="0"/>
              </a:rPr>
              <a:t>[4] Z. Zheng, S. </a:t>
            </a:r>
            <a:r>
              <a:rPr lang="en-IN" dirty="0" err="1">
                <a:latin typeface="Times New Roman" panose="02020603050405020304" pitchFamily="18" charset="0"/>
                <a:cs typeface="Times New Roman" panose="02020603050405020304" pitchFamily="18" charset="0"/>
              </a:rPr>
              <a:t>Xie</a:t>
            </a:r>
            <a:r>
              <a:rPr lang="en-IN" dirty="0">
                <a:latin typeface="Times New Roman" panose="02020603050405020304" pitchFamily="18" charset="0"/>
                <a:cs typeface="Times New Roman" panose="02020603050405020304" pitchFamily="18" charset="0"/>
              </a:rPr>
              <a:t>, H. Dai, X. Chen, and H. Wang, “An Overview of Blockchain Technology: Architecture, Consensus, and Future Trends:, IEEE 6th International Congress on Big Data, p. 557-564, 2017. </a:t>
            </a:r>
          </a:p>
          <a:p>
            <a:pPr algn="just"/>
            <a:r>
              <a:rPr lang="en-IN" dirty="0">
                <a:latin typeface="Times New Roman" panose="02020603050405020304" pitchFamily="18" charset="0"/>
                <a:cs typeface="Times New Roman" panose="02020603050405020304" pitchFamily="18" charset="0"/>
              </a:rPr>
              <a:t>[5] M. Conoscenti, </a:t>
            </a:r>
            <a:r>
              <a:rPr lang="en-IN" dirty="0" err="1">
                <a:latin typeface="Times New Roman" panose="02020603050405020304" pitchFamily="18" charset="0"/>
                <a:cs typeface="Times New Roman" panose="02020603050405020304" pitchFamily="18" charset="0"/>
              </a:rPr>
              <a:t>A.Vetro</a:t>
            </a:r>
            <a:r>
              <a:rPr lang="en-IN" dirty="0">
                <a:latin typeface="Times New Roman" panose="02020603050405020304" pitchFamily="18" charset="0"/>
                <a:cs typeface="Times New Roman" panose="02020603050405020304" pitchFamily="18" charset="0"/>
              </a:rPr>
              <a:t>, and J.C. De Martin, “Blockchain for the Internet of Things: a Systematic Literature Review”, 978-1-5090-4320- 0/16, IEEE, 2016. </a:t>
            </a:r>
          </a:p>
          <a:p>
            <a:pPr algn="just"/>
            <a:r>
              <a:rPr lang="en-IN" dirty="0">
                <a:latin typeface="Times New Roman" panose="02020603050405020304" pitchFamily="18" charset="0"/>
                <a:cs typeface="Times New Roman" panose="02020603050405020304" pitchFamily="18" charset="0"/>
              </a:rPr>
              <a:t>[6] J. Pereira, M.M. </a:t>
            </a:r>
            <a:r>
              <a:rPr lang="en-IN" dirty="0" err="1">
                <a:latin typeface="Times New Roman" panose="02020603050405020304" pitchFamily="18" charset="0"/>
                <a:cs typeface="Times New Roman" panose="02020603050405020304" pitchFamily="18" charset="0"/>
              </a:rPr>
              <a:t>Tavalaei</a:t>
            </a:r>
            <a:r>
              <a:rPr lang="en-IN" dirty="0">
                <a:latin typeface="Times New Roman" panose="02020603050405020304" pitchFamily="18" charset="0"/>
                <a:cs typeface="Times New Roman" panose="02020603050405020304" pitchFamily="18" charset="0"/>
              </a:rPr>
              <a:t> and H. </a:t>
            </a:r>
            <a:r>
              <a:rPr lang="en-IN" dirty="0" err="1">
                <a:latin typeface="Times New Roman" panose="02020603050405020304" pitchFamily="18" charset="0"/>
                <a:cs typeface="Times New Roman" panose="02020603050405020304" pitchFamily="18" charset="0"/>
              </a:rPr>
              <a:t>Ozalp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Blockchained</a:t>
            </a:r>
            <a:r>
              <a:rPr lang="en-IN" dirty="0">
                <a:latin typeface="Times New Roman" panose="02020603050405020304" pitchFamily="18" charset="0"/>
                <a:cs typeface="Times New Roman" panose="02020603050405020304" pitchFamily="18" charset="0"/>
              </a:rPr>
              <a:t>-based platforms: decentralized </a:t>
            </a:r>
            <a:r>
              <a:rPr lang="en-IN" dirty="0" err="1">
                <a:latin typeface="Times New Roman" panose="02020603050405020304" pitchFamily="18" charset="0"/>
                <a:cs typeface="Times New Roman" panose="02020603050405020304" pitchFamily="18" charset="0"/>
              </a:rPr>
              <a:t>infrasturctures</a:t>
            </a:r>
            <a:r>
              <a:rPr lang="en-IN" dirty="0">
                <a:latin typeface="Times New Roman" panose="02020603050405020304" pitchFamily="18" charset="0"/>
                <a:cs typeface="Times New Roman" panose="02020603050405020304" pitchFamily="18" charset="0"/>
              </a:rPr>
              <a:t> and its boundary conditions”, Technological Forecasting &amp; Social Change, pp. 94-102, 2019.</a:t>
            </a:r>
          </a:p>
        </p:txBody>
      </p:sp>
    </p:spTree>
    <p:extLst>
      <p:ext uri="{BB962C8B-B14F-4D97-AF65-F5344CB8AC3E}">
        <p14:creationId xmlns:p14="http://schemas.microsoft.com/office/powerpoint/2010/main" val="347154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500" b="1" dirty="0">
                <a:latin typeface="Times New Roman" panose="02020603050405020304" pitchFamily="18" charset="0"/>
                <a:cs typeface="Times New Roman" panose="02020603050405020304" pitchFamily="18" charset="0"/>
              </a:rPr>
              <a:t>THANK</a:t>
            </a:r>
            <a:r>
              <a:rPr lang="en-US" sz="4950" b="1" dirty="0">
                <a:latin typeface="Times New Roman" panose="02020603050405020304" pitchFamily="18" charset="0"/>
                <a:cs typeface="Times New Roman" panose="02020603050405020304" pitchFamily="18" charset="0"/>
              </a:rPr>
              <a:t> 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1991</TotalTime>
  <Words>665</Words>
  <Application>Microsoft Office PowerPoint</Application>
  <PresentationFormat>On-screen Show (4:3)</PresentationFormat>
  <Paragraphs>71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Manasa Gottimukkula</cp:lastModifiedBy>
  <cp:revision>215</cp:revision>
  <dcterms:created xsi:type="dcterms:W3CDTF">2020-08-08T03:55:20Z</dcterms:created>
  <dcterms:modified xsi:type="dcterms:W3CDTF">2021-05-31T09:13:21Z</dcterms:modified>
</cp:coreProperties>
</file>