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ieO0py2yzxi5bA9vSFRZrhjRea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783458-2923-421C-8EFF-09B8BE49B370}">
  <a:tblStyle styleId="{11783458-2923-421C-8EFF-09B8BE49B37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2aacedad9_0_0:notes"/>
          <p:cNvSpPr txBox="1"/>
          <p:nvPr>
            <p:ph idx="1" type="body"/>
          </p:nvPr>
        </p:nvSpPr>
        <p:spPr>
          <a:xfrm>
            <a:off x="777240" y="4840605"/>
            <a:ext cx="6217800" cy="3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gd2aacedad9_0_0:notes"/>
          <p:cNvSpPr/>
          <p:nvPr>
            <p:ph idx="2" type="sldImg"/>
          </p:nvPr>
        </p:nvSpPr>
        <p:spPr>
          <a:xfrm>
            <a:off x="869950" y="1257300"/>
            <a:ext cx="6032500" cy="339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aacedad9_0_8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gd2aacedad9_0_89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a306cd429_0_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7a306cd429_0_4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c58b7d04c_0_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cc58b7d04c_0_5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c58b7d04c_0_4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cc58b7d04c_0_40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af0852269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daf0852269_0_0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d2aacedad9_0_81"/>
          <p:cNvSpPr txBox="1"/>
          <p:nvPr>
            <p:ph type="ctrTitle"/>
          </p:nvPr>
        </p:nvSpPr>
        <p:spPr>
          <a:xfrm>
            <a:off x="914400" y="1122363"/>
            <a:ext cx="10363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gd2aacedad9_0_8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gd2aacedad9_0_81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gd2aacedad9_0_81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d2aacedad9_0_81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4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2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0" name="Google Shape;6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160" y="1604520"/>
            <a:ext cx="498636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160" y="1604520"/>
            <a:ext cx="498636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2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3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hyperlink" Target="https://www.kaggle.com/vinothpandian/syn-dataset?select=images.ta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gd2aacedad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d2aacedad9_0_0"/>
          <p:cNvSpPr txBox="1"/>
          <p:nvPr/>
        </p:nvSpPr>
        <p:spPr>
          <a:xfrm>
            <a:off x="214750" y="5395875"/>
            <a:ext cx="117624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gd2aacedad9_0_0"/>
          <p:cNvSpPr txBox="1"/>
          <p:nvPr/>
        </p:nvSpPr>
        <p:spPr>
          <a:xfrm>
            <a:off x="0" y="1303825"/>
            <a:ext cx="12675601" cy="18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</a:t>
            </a:r>
            <a:r>
              <a:rPr b="1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DEBLURRING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Date: 19 April 2021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S.SIRISHA : 17WH1A0582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 SAI SINDHU : 17WH1A0593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S.SREEYA : 17WH1A05B7	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	               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Guide: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 E. G. Padmavati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                                      Designation : Assistant Professor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/>
          <p:nvPr/>
        </p:nvSpPr>
        <p:spPr>
          <a:xfrm>
            <a:off x="53280" y="95400"/>
            <a:ext cx="9745920" cy="62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165600" y="1343880"/>
            <a:ext cx="11862000" cy="48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0" y="6580800"/>
            <a:ext cx="12191760" cy="27684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0" y="878040"/>
            <a:ext cx="12191760" cy="6372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"/>
          <p:cNvSpPr/>
          <p:nvPr/>
        </p:nvSpPr>
        <p:spPr>
          <a:xfrm>
            <a:off x="1025280" y="27720"/>
            <a:ext cx="8949600" cy="69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764600" y="1645950"/>
            <a:ext cx="10908900" cy="45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 project  aims  to  recover  the  clear  image  solely  from  an  input  blurry  image,  is  a challenging ill-posed problem. This is done using a novel ranking convolutional neural network (Ranking-CNN). In Ranking-CNN, a novel ranking layer is proposed to extend the structure of CNN so that the statistical and structural attributes of blurry  images can be simultaneously captured. By training Ranking-CNN in a well-designed manner, powerful blur-relevant  features  can  be  automatically  learned  from  massive  blurry image patches. Based on these features, blur can be effectively removed by using a blur density prediction model trained through the random forest regression.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gd2aacedad9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d2aacedad9_0_89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d2aacedad9_0_89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d2aacedad9_0_89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d2aacedad9_0_89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d2aacedad9_0_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d2aacedad9_0_89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gd2aacedad9_0_89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d2aacedad9_0_89"/>
          <p:cNvSpPr txBox="1"/>
          <p:nvPr/>
        </p:nvSpPr>
        <p:spPr>
          <a:xfrm>
            <a:off x="822950" y="1343875"/>
            <a:ext cx="10424100" cy="48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 Dataset </a:t>
            </a:r>
            <a:r>
              <a:rPr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(Synthetic dataset of Low Fidelity Images) which consists of 27000 blur images generated from 1000 clear images.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i="0" lang="en-US" sz="2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https://www.kaggle.com/vinothpandian/syn-dataset?select=images.tar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7a306cd429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7a306cd429_0_4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7a306cd429_0_4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7a306cd429_0_4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7a306cd429_0_4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g7a306cd429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7a306cd429_0_4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g7a306cd429_0_4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7a306cd429_0_4"/>
          <p:cNvSpPr txBox="1"/>
          <p:nvPr/>
        </p:nvSpPr>
        <p:spPr>
          <a:xfrm>
            <a:off x="822950" y="1645945"/>
            <a:ext cx="10424100" cy="45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7a306cd429_0_4"/>
          <p:cNvSpPr/>
          <p:nvPr/>
        </p:nvSpPr>
        <p:spPr>
          <a:xfrm>
            <a:off x="3680775" y="1485750"/>
            <a:ext cx="4572000" cy="6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Images from the Dataset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g7a306cd429_0_4"/>
          <p:cNvSpPr/>
          <p:nvPr/>
        </p:nvSpPr>
        <p:spPr>
          <a:xfrm>
            <a:off x="3680775" y="2623100"/>
            <a:ext cx="4572000" cy="57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Ranking CNN</a:t>
            </a:r>
            <a:endParaRPr/>
          </a:p>
        </p:txBody>
      </p:sp>
      <p:sp>
        <p:nvSpPr>
          <p:cNvPr id="110" name="Google Shape;110;g7a306cd429_0_4"/>
          <p:cNvSpPr/>
          <p:nvPr/>
        </p:nvSpPr>
        <p:spPr>
          <a:xfrm>
            <a:off x="3680775" y="3743250"/>
            <a:ext cx="4572000" cy="57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Random forest Regressor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g7a306cd429_0_4"/>
          <p:cNvSpPr/>
          <p:nvPr/>
        </p:nvSpPr>
        <p:spPr>
          <a:xfrm>
            <a:off x="3680650" y="4954825"/>
            <a:ext cx="4572000" cy="57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Testing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2" name="Google Shape;112;g7a306cd429_0_4"/>
          <p:cNvCxnSpPr>
            <a:stCxn id="109" idx="2"/>
            <a:endCxn id="110" idx="0"/>
          </p:cNvCxnSpPr>
          <p:nvPr/>
        </p:nvCxnSpPr>
        <p:spPr>
          <a:xfrm>
            <a:off x="5966775" y="3200900"/>
            <a:ext cx="0" cy="5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" name="Google Shape;113;g7a306cd429_0_4"/>
          <p:cNvCxnSpPr>
            <a:stCxn id="110" idx="2"/>
            <a:endCxn id="111" idx="0"/>
          </p:cNvCxnSpPr>
          <p:nvPr/>
        </p:nvCxnSpPr>
        <p:spPr>
          <a:xfrm>
            <a:off x="5966775" y="4321050"/>
            <a:ext cx="0" cy="6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" name="Google Shape;114;g7a306cd429_0_4"/>
          <p:cNvCxnSpPr>
            <a:endCxn id="109" idx="0"/>
          </p:cNvCxnSpPr>
          <p:nvPr/>
        </p:nvCxnSpPr>
        <p:spPr>
          <a:xfrm>
            <a:off x="5966775" y="2185400"/>
            <a:ext cx="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cc58b7d04c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cc58b7d04c_0_5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cc58b7d04c_0_5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cc58b7d04c_0_5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cc58b7d04c_0_5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cc58b7d04c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cc58b7d04c_0_5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Requirements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gcc58b7d04c_0_5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cc58b7d04c_0_5"/>
          <p:cNvSpPr txBox="1"/>
          <p:nvPr/>
        </p:nvSpPr>
        <p:spPr>
          <a:xfrm>
            <a:off x="822950" y="1645945"/>
            <a:ext cx="10424100" cy="45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8" name="Google Shape;128;gcc58b7d04c_0_5"/>
          <p:cNvGraphicFramePr/>
          <p:nvPr/>
        </p:nvGraphicFramePr>
        <p:xfrm>
          <a:off x="952500" y="164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{11783458-2923-421C-8EFF-09B8BE49B370}</a:tableStyleId>
              </a:tblPr>
              <a:tblGrid>
                <a:gridCol w="5143500"/>
                <a:gridCol w="5143500"/>
              </a:tblGrid>
              <a:tr h="108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Environment</a:t>
                      </a:r>
                      <a:endParaRPr b="1" sz="3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Specifications</a:t>
                      </a:r>
                      <a:endParaRPr b="1" sz="3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</a:tr>
              <a:tr h="168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</a:t>
                      </a:r>
                      <a:endParaRPr b="1" sz="3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 libraries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Google COLAB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68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Hardware</a:t>
                      </a:r>
                      <a:endParaRPr b="1" sz="3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2GB Storage Space</a:t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4GB RAM</a:t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INTEL 15 Core Preprocessor</a:t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cc58b7d04c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cc58b7d04c_0_40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cc58b7d04c_0_40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cc58b7d04c_0_40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cc58b7d04c_0_40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cc58b7d04c_0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cc58b7d04c_0_40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cc58b7d04c_0_40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cc58b7d04c_0_40"/>
          <p:cNvSpPr txBox="1"/>
          <p:nvPr/>
        </p:nvSpPr>
        <p:spPr>
          <a:xfrm>
            <a:off x="276300" y="1343875"/>
            <a:ext cx="11588400" cy="5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Mahdi S. Hosseini, and Konstantinos N. Plataniotis “Convolutional Deblurring for Natural Imaging” (Base paper).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J. Sun, W. Cao, Z. Xu, and J. Ponce, “Learning a convolutional neural network for non-uniform motion blur removal,” in Proc. CVPR, 2015, pp. 769–777.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S. M. C. Nascimento, K. Amano, and D. H. Foster, “Spatial distributions of local illumination color in natural scenes,” Vis. Res., vol. 120, pp. 39–44, Mar. 2016.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W. Ren, S. Liu, H. Zhang, J. Pan, X. Cao, and M.-H. Yang, “Single image dehazing via multi-scale convolutional neural networks,” in Proc. Eur. Conf. Comput. Vis. Amsterdam, The Netherlands: Springer, 2016, pp. 154–169.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daf085226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daf0852269_0_0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5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daf0852269_0_0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daf0852269_0_0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daf0852269_0_0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gdaf085226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daf0852269_0_0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gdaf0852269_0_0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daf0852269_0_0"/>
          <p:cNvSpPr txBox="1"/>
          <p:nvPr/>
        </p:nvSpPr>
        <p:spPr>
          <a:xfrm>
            <a:off x="276300" y="2446725"/>
            <a:ext cx="115884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6000">
                <a:latin typeface="Times New Roman"/>
                <a:ea typeface="Times New Roman"/>
                <a:cs typeface="Times New Roman"/>
                <a:sym typeface="Times New Roman"/>
              </a:rPr>
              <a:t>Thank you </a:t>
            </a:r>
            <a:endParaRPr b="1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2020-08-08T03:55:20Z</dcterms:created>
  <dc:creator>Srinivasa Reddy Konda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