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65" r:id="rId3"/>
    <p:sldId id="274" r:id="rId4"/>
    <p:sldId id="27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A92B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pPr/>
              <a:t>4/6/2021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pPr/>
              <a:t>‹#›</a:t>
            </a:fld>
            <a:endParaRPr lang="en-US"/>
          </a:p>
        </p:txBody>
      </p:sp>
    </p:spTree>
    <p:extLst>
      <p:ext uri="{BB962C8B-B14F-4D97-AF65-F5344CB8AC3E}">
        <p14:creationId xmlns:p14="http://schemas.microsoft.com/office/powerpoint/2010/main" xmlns="" val="818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1D35BD-5840-4ACE-82CD-F1A9B6F2FF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6DE5226C-FE22-4228-BB1C-E7EFB5B8EE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F02FC1E5-1806-490F-A32D-F59D312B7971}"/>
              </a:ext>
            </a:extLst>
          </p:cNvPr>
          <p:cNvSpPr>
            <a:spLocks noGrp="1"/>
          </p:cNvSpPr>
          <p:nvPr>
            <p:ph type="dt" sz="half" idx="10"/>
          </p:nvPr>
        </p:nvSpPr>
        <p:spPr/>
        <p:txBody>
          <a:bodyPr/>
          <a:lstStyle/>
          <a:p>
            <a:fld id="{9F59DDF5-D33F-42CB-8E16-7466BB8DFC27}" type="datetimeFigureOut">
              <a:rPr lang="en-US" smtClean="0"/>
              <a:pPr/>
              <a:t>4/6/2021</a:t>
            </a:fld>
            <a:endParaRPr lang="en-US"/>
          </a:p>
        </p:txBody>
      </p:sp>
      <p:sp>
        <p:nvSpPr>
          <p:cNvPr id="5" name="Footer Placeholder 4">
            <a:extLst>
              <a:ext uri="{FF2B5EF4-FFF2-40B4-BE49-F238E27FC236}">
                <a16:creationId xmlns:a16="http://schemas.microsoft.com/office/drawing/2014/main" xmlns="" id="{CEFDC17C-402E-4C6A-9D91-1E0D68CD91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3D8B9A7-9B40-4604-B62E-CFC932DE797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xmlns="" val="223209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309BF1-23FB-4CEA-8667-062A40577F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54D7D981-FA64-4EF3-A1AE-D39768965A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E9809D3-ADDE-4409-AB15-400904A2D19A}"/>
              </a:ext>
            </a:extLst>
          </p:cNvPr>
          <p:cNvSpPr>
            <a:spLocks noGrp="1"/>
          </p:cNvSpPr>
          <p:nvPr>
            <p:ph type="dt" sz="half" idx="10"/>
          </p:nvPr>
        </p:nvSpPr>
        <p:spPr/>
        <p:txBody>
          <a:bodyPr/>
          <a:lstStyle/>
          <a:p>
            <a:fld id="{9F59DDF5-D33F-42CB-8E16-7466BB8DFC27}" type="datetimeFigureOut">
              <a:rPr lang="en-US" smtClean="0"/>
              <a:pPr/>
              <a:t>4/6/2021</a:t>
            </a:fld>
            <a:endParaRPr lang="en-US"/>
          </a:p>
        </p:txBody>
      </p:sp>
      <p:sp>
        <p:nvSpPr>
          <p:cNvPr id="5" name="Footer Placeholder 4">
            <a:extLst>
              <a:ext uri="{FF2B5EF4-FFF2-40B4-BE49-F238E27FC236}">
                <a16:creationId xmlns:a16="http://schemas.microsoft.com/office/drawing/2014/main" xmlns="" id="{17DE37D2-F7DA-45F4-B780-49E471585C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D20DBCD-47F6-4A78-9B63-890C9B68942C}"/>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xmlns="" val="1929885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F8A6CA6-76CF-42DB-A89D-147DCAAA31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9012728A-FE79-4274-BF1D-DEB5E9339E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C40F784-B990-4B12-B8E8-644C75318B2E}"/>
              </a:ext>
            </a:extLst>
          </p:cNvPr>
          <p:cNvSpPr>
            <a:spLocks noGrp="1"/>
          </p:cNvSpPr>
          <p:nvPr>
            <p:ph type="dt" sz="half" idx="10"/>
          </p:nvPr>
        </p:nvSpPr>
        <p:spPr/>
        <p:txBody>
          <a:bodyPr/>
          <a:lstStyle/>
          <a:p>
            <a:fld id="{9F59DDF5-D33F-42CB-8E16-7466BB8DFC27}" type="datetimeFigureOut">
              <a:rPr lang="en-US" smtClean="0"/>
              <a:pPr/>
              <a:t>4/6/2021</a:t>
            </a:fld>
            <a:endParaRPr lang="en-US"/>
          </a:p>
        </p:txBody>
      </p:sp>
      <p:sp>
        <p:nvSpPr>
          <p:cNvPr id="5" name="Footer Placeholder 4">
            <a:extLst>
              <a:ext uri="{FF2B5EF4-FFF2-40B4-BE49-F238E27FC236}">
                <a16:creationId xmlns:a16="http://schemas.microsoft.com/office/drawing/2014/main" xmlns="" id="{8CC04032-0D30-41D7-B43E-D6E0D955DE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2933762-5D52-4B1E-AA54-E5539DEBECEF}"/>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xmlns="" val="4197441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125DE0-F2C0-4705-B170-4C1F9FB5D7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F71D7CC-BC1B-41C4-B8B2-4C7FE3535A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E12548D-5787-4208-A3EA-2785B5875303}"/>
              </a:ext>
            </a:extLst>
          </p:cNvPr>
          <p:cNvSpPr>
            <a:spLocks noGrp="1"/>
          </p:cNvSpPr>
          <p:nvPr>
            <p:ph type="dt" sz="half" idx="10"/>
          </p:nvPr>
        </p:nvSpPr>
        <p:spPr/>
        <p:txBody>
          <a:bodyPr/>
          <a:lstStyle/>
          <a:p>
            <a:fld id="{9F59DDF5-D33F-42CB-8E16-7466BB8DFC27}" type="datetimeFigureOut">
              <a:rPr lang="en-US" smtClean="0"/>
              <a:pPr/>
              <a:t>4/6/2021</a:t>
            </a:fld>
            <a:endParaRPr lang="en-US"/>
          </a:p>
        </p:txBody>
      </p:sp>
      <p:sp>
        <p:nvSpPr>
          <p:cNvPr id="5" name="Footer Placeholder 4">
            <a:extLst>
              <a:ext uri="{FF2B5EF4-FFF2-40B4-BE49-F238E27FC236}">
                <a16:creationId xmlns:a16="http://schemas.microsoft.com/office/drawing/2014/main" xmlns="" id="{56A97C58-C114-49DC-9DC8-DA78FDD28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49D818A-4B03-4A7E-9E7C-CDDAE6287824}"/>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xmlns="" val="295998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8D49B8-F244-4107-AA64-480918A8B7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4B442220-E9BC-4AB9-B17E-1432FCC8C2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C48E3F51-0102-4A10-9615-3BA272B8AF43}"/>
              </a:ext>
            </a:extLst>
          </p:cNvPr>
          <p:cNvSpPr>
            <a:spLocks noGrp="1"/>
          </p:cNvSpPr>
          <p:nvPr>
            <p:ph type="dt" sz="half" idx="10"/>
          </p:nvPr>
        </p:nvSpPr>
        <p:spPr/>
        <p:txBody>
          <a:bodyPr/>
          <a:lstStyle/>
          <a:p>
            <a:fld id="{9F59DDF5-D33F-42CB-8E16-7466BB8DFC27}" type="datetimeFigureOut">
              <a:rPr lang="en-US" smtClean="0"/>
              <a:pPr/>
              <a:t>4/6/2021</a:t>
            </a:fld>
            <a:endParaRPr lang="en-US"/>
          </a:p>
        </p:txBody>
      </p:sp>
      <p:sp>
        <p:nvSpPr>
          <p:cNvPr id="5" name="Footer Placeholder 4">
            <a:extLst>
              <a:ext uri="{FF2B5EF4-FFF2-40B4-BE49-F238E27FC236}">
                <a16:creationId xmlns:a16="http://schemas.microsoft.com/office/drawing/2014/main" xmlns="" id="{696563C4-CBD3-4AC5-B968-CF5EE7395B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359EF2B-E555-423B-A49B-A5BF239B1509}"/>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xmlns="" val="3102700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C854C3-F254-43C0-A84A-DF678D6DA1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5B99CB4-BEA7-46A8-A57D-0C0A607CB8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E474A656-2369-46CA-8396-3D34158CB8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0C75C530-D5B8-47BA-B47D-D56C3D39223E}"/>
              </a:ext>
            </a:extLst>
          </p:cNvPr>
          <p:cNvSpPr>
            <a:spLocks noGrp="1"/>
          </p:cNvSpPr>
          <p:nvPr>
            <p:ph type="dt" sz="half" idx="10"/>
          </p:nvPr>
        </p:nvSpPr>
        <p:spPr/>
        <p:txBody>
          <a:bodyPr/>
          <a:lstStyle/>
          <a:p>
            <a:fld id="{9F59DDF5-D33F-42CB-8E16-7466BB8DFC27}" type="datetimeFigureOut">
              <a:rPr lang="en-US" smtClean="0"/>
              <a:pPr/>
              <a:t>4/6/2021</a:t>
            </a:fld>
            <a:endParaRPr lang="en-US"/>
          </a:p>
        </p:txBody>
      </p:sp>
      <p:sp>
        <p:nvSpPr>
          <p:cNvPr id="6" name="Footer Placeholder 5">
            <a:extLst>
              <a:ext uri="{FF2B5EF4-FFF2-40B4-BE49-F238E27FC236}">
                <a16:creationId xmlns:a16="http://schemas.microsoft.com/office/drawing/2014/main" xmlns="" id="{C7E3DDD1-EA81-4FC7-9CE8-6C58CBAAE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88E2639-812F-4802-8159-AC491A967B7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xmlns="" val="2466889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44A95C-3089-4BBD-BE58-7CDD43DCA5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683D1BD-8EEE-4108-8CE7-5FF96D81BD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EAE3FB4C-EE8C-4F60-BDAF-95F7AC9DC8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2906AD9D-8E51-4968-B956-552B2E604C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C942085-40EC-4928-912D-A8AAB276F1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85D85C9A-408E-4FF5-B667-7FA2525C0F8D}"/>
              </a:ext>
            </a:extLst>
          </p:cNvPr>
          <p:cNvSpPr>
            <a:spLocks noGrp="1"/>
          </p:cNvSpPr>
          <p:nvPr>
            <p:ph type="dt" sz="half" idx="10"/>
          </p:nvPr>
        </p:nvSpPr>
        <p:spPr/>
        <p:txBody>
          <a:bodyPr/>
          <a:lstStyle/>
          <a:p>
            <a:fld id="{9F59DDF5-D33F-42CB-8E16-7466BB8DFC27}" type="datetimeFigureOut">
              <a:rPr lang="en-US" smtClean="0"/>
              <a:pPr/>
              <a:t>4/6/2021</a:t>
            </a:fld>
            <a:endParaRPr lang="en-US"/>
          </a:p>
        </p:txBody>
      </p:sp>
      <p:sp>
        <p:nvSpPr>
          <p:cNvPr id="8" name="Footer Placeholder 7">
            <a:extLst>
              <a:ext uri="{FF2B5EF4-FFF2-40B4-BE49-F238E27FC236}">
                <a16:creationId xmlns:a16="http://schemas.microsoft.com/office/drawing/2014/main" xmlns="" id="{B057A230-1FF7-4EC7-8FD7-13C009500B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AA1A9B1-CDFC-497A-9D66-9CCCF46920D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xmlns="" val="486755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4FA51C-126C-4666-903A-1EF2DFF235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62F69193-DB2A-4E12-8817-E6587A66B7FF}"/>
              </a:ext>
            </a:extLst>
          </p:cNvPr>
          <p:cNvSpPr>
            <a:spLocks noGrp="1"/>
          </p:cNvSpPr>
          <p:nvPr>
            <p:ph type="dt" sz="half" idx="10"/>
          </p:nvPr>
        </p:nvSpPr>
        <p:spPr/>
        <p:txBody>
          <a:bodyPr/>
          <a:lstStyle/>
          <a:p>
            <a:fld id="{9F59DDF5-D33F-42CB-8E16-7466BB8DFC27}" type="datetimeFigureOut">
              <a:rPr lang="en-US" smtClean="0"/>
              <a:pPr/>
              <a:t>4/6/2021</a:t>
            </a:fld>
            <a:endParaRPr lang="en-US"/>
          </a:p>
        </p:txBody>
      </p:sp>
      <p:sp>
        <p:nvSpPr>
          <p:cNvPr id="4" name="Footer Placeholder 3">
            <a:extLst>
              <a:ext uri="{FF2B5EF4-FFF2-40B4-BE49-F238E27FC236}">
                <a16:creationId xmlns:a16="http://schemas.microsoft.com/office/drawing/2014/main" xmlns="" id="{B32C1ACD-E937-4FA1-A10E-C2471077B2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D8764E26-4370-433B-95E9-3A5A438AF755}"/>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xmlns="" val="2251261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14C951E-E7CC-4F01-94D7-EE5B9DD35C3F}"/>
              </a:ext>
            </a:extLst>
          </p:cNvPr>
          <p:cNvSpPr>
            <a:spLocks noGrp="1"/>
          </p:cNvSpPr>
          <p:nvPr>
            <p:ph type="dt" sz="half" idx="10"/>
          </p:nvPr>
        </p:nvSpPr>
        <p:spPr/>
        <p:txBody>
          <a:bodyPr/>
          <a:lstStyle/>
          <a:p>
            <a:fld id="{9F59DDF5-D33F-42CB-8E16-7466BB8DFC27}" type="datetimeFigureOut">
              <a:rPr lang="en-US" smtClean="0"/>
              <a:pPr/>
              <a:t>4/6/2021</a:t>
            </a:fld>
            <a:endParaRPr lang="en-US"/>
          </a:p>
        </p:txBody>
      </p:sp>
      <p:sp>
        <p:nvSpPr>
          <p:cNvPr id="3" name="Footer Placeholder 2">
            <a:extLst>
              <a:ext uri="{FF2B5EF4-FFF2-40B4-BE49-F238E27FC236}">
                <a16:creationId xmlns:a16="http://schemas.microsoft.com/office/drawing/2014/main" xmlns="" id="{B084C1BD-3325-402B-86F2-C90AC69BDA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62C6D064-67D1-4F46-A8E1-08DF4ED5AC67}"/>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xmlns="" val="1443356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DC41FD-59D2-4328-9DC3-43E674E00C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5121CEC8-8010-4503-AD91-9ADBEDAD18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4DD50FAE-0BFD-4A83-8E74-87EB96285E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9ADC5F9-2F54-4533-8CF8-6C43FC1FC0DF}"/>
              </a:ext>
            </a:extLst>
          </p:cNvPr>
          <p:cNvSpPr>
            <a:spLocks noGrp="1"/>
          </p:cNvSpPr>
          <p:nvPr>
            <p:ph type="dt" sz="half" idx="10"/>
          </p:nvPr>
        </p:nvSpPr>
        <p:spPr/>
        <p:txBody>
          <a:bodyPr/>
          <a:lstStyle/>
          <a:p>
            <a:fld id="{9F59DDF5-D33F-42CB-8E16-7466BB8DFC27}" type="datetimeFigureOut">
              <a:rPr lang="en-US" smtClean="0"/>
              <a:pPr/>
              <a:t>4/6/2021</a:t>
            </a:fld>
            <a:endParaRPr lang="en-US"/>
          </a:p>
        </p:txBody>
      </p:sp>
      <p:sp>
        <p:nvSpPr>
          <p:cNvPr id="6" name="Footer Placeholder 5">
            <a:extLst>
              <a:ext uri="{FF2B5EF4-FFF2-40B4-BE49-F238E27FC236}">
                <a16:creationId xmlns:a16="http://schemas.microsoft.com/office/drawing/2014/main" xmlns="" id="{5FC9CE0D-1363-4FA3-B747-B41C32E6EF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E2D8965-9F3A-4F80-85DE-B17DF5F0B221}"/>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xmlns="" val="2501851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6B90D2-7C8E-457F-8EAE-E631FD6236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8E3BCD0F-66B6-49C1-B2D6-EC146B234C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7B08FD95-E878-43DC-9CB4-65C8A548A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851845E-EEB1-4A14-A776-89D23CDBA86C}"/>
              </a:ext>
            </a:extLst>
          </p:cNvPr>
          <p:cNvSpPr>
            <a:spLocks noGrp="1"/>
          </p:cNvSpPr>
          <p:nvPr>
            <p:ph type="dt" sz="half" idx="10"/>
          </p:nvPr>
        </p:nvSpPr>
        <p:spPr/>
        <p:txBody>
          <a:bodyPr/>
          <a:lstStyle/>
          <a:p>
            <a:fld id="{9F59DDF5-D33F-42CB-8E16-7466BB8DFC27}" type="datetimeFigureOut">
              <a:rPr lang="en-US" smtClean="0"/>
              <a:pPr/>
              <a:t>4/6/2021</a:t>
            </a:fld>
            <a:endParaRPr lang="en-US"/>
          </a:p>
        </p:txBody>
      </p:sp>
      <p:sp>
        <p:nvSpPr>
          <p:cNvPr id="6" name="Footer Placeholder 5">
            <a:extLst>
              <a:ext uri="{FF2B5EF4-FFF2-40B4-BE49-F238E27FC236}">
                <a16:creationId xmlns:a16="http://schemas.microsoft.com/office/drawing/2014/main" xmlns="" id="{4F0E8321-CE00-4D0C-81FE-CC81BB74E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B955C62-63E1-4B2F-BB4A-0E352271DFDA}"/>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xmlns="" val="4257184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625">
              <a:srgbClr val="B5C7E7"/>
            </a:gs>
            <a:gs pos="6250">
              <a:srgbClr val="BECEEA"/>
            </a:gs>
            <a:gs pos="100000">
              <a:srgbClr val="D1DCF0"/>
            </a:gs>
            <a:gs pos="60000">
              <a:schemeClr val="accent1">
                <a:lumMod val="5000"/>
                <a:lumOff val="95000"/>
              </a:schemeClr>
            </a:gs>
            <a:gs pos="100000">
              <a:schemeClr val="accent1">
                <a:lumMod val="45000"/>
                <a:lumOff val="55000"/>
              </a:schemeClr>
            </a:gs>
            <a:gs pos="35000">
              <a:schemeClr val="bg1"/>
            </a:gs>
            <a:gs pos="100000">
              <a:schemeClr val="accent1">
                <a:lumMod val="30000"/>
                <a:lumOff val="70000"/>
              </a:schemeClr>
            </a:gs>
          </a:gsLst>
          <a:path path="rect">
            <a:fillToRect t="100000" r="100000"/>
          </a:path>
          <a:tileRect l="-100000" b="-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A417729-EAAF-49E5-9459-F6986CF6A7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F407D502-8A23-4B1E-87FD-EF6E95C60B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8514BE1-A63A-4E10-ABE1-86AC114AFB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9DDF5-D33F-42CB-8E16-7466BB8DFC27}" type="datetimeFigureOut">
              <a:rPr lang="en-US" smtClean="0"/>
              <a:pPr/>
              <a:t>4/6/2021</a:t>
            </a:fld>
            <a:endParaRPr lang="en-US"/>
          </a:p>
        </p:txBody>
      </p:sp>
      <p:sp>
        <p:nvSpPr>
          <p:cNvPr id="5" name="Footer Placeholder 4">
            <a:extLst>
              <a:ext uri="{FF2B5EF4-FFF2-40B4-BE49-F238E27FC236}">
                <a16:creationId xmlns:a16="http://schemas.microsoft.com/office/drawing/2014/main" xmlns="" id="{780997EC-4EB3-4837-B2A0-1ACF4CCF0B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832BCC0E-AB9B-433E-87A1-D8FEC03770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pPr/>
              <a:t>‹#›</a:t>
            </a:fld>
            <a:endParaRPr lang="en-US"/>
          </a:p>
        </p:txBody>
      </p:sp>
    </p:spTree>
    <p:extLst>
      <p:ext uri="{BB962C8B-B14F-4D97-AF65-F5344CB8AC3E}">
        <p14:creationId xmlns:p14="http://schemas.microsoft.com/office/powerpoint/2010/main" xmlns="" val="2460740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7" name="Rectangle 6">
            <a:extLst>
              <a:ext uri="{FF2B5EF4-FFF2-40B4-BE49-F238E27FC236}">
                <a16:creationId xmlns:a16="http://schemas.microsoft.com/office/drawing/2014/main" xmlns=""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xmlns=""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a:extLst>
              <a:ext uri="{FF2B5EF4-FFF2-40B4-BE49-F238E27FC236}">
                <a16:creationId xmlns:a16="http://schemas.microsoft.com/office/drawing/2014/main" xmlns="" id="{01A603F7-17A2-4539-A2F5-2D940EAD4BD0}"/>
              </a:ext>
            </a:extLst>
          </p:cNvPr>
          <p:cNvSpPr txBox="1"/>
          <p:nvPr/>
        </p:nvSpPr>
        <p:spPr>
          <a:xfrm>
            <a:off x="110840" y="1567586"/>
            <a:ext cx="11984182" cy="3847207"/>
          </a:xfrm>
          <a:prstGeom prst="rect">
            <a:avLst/>
          </a:prstGeom>
          <a:noFill/>
        </p:spPr>
        <p:txBody>
          <a:bodyPr wrap="square" rtlCol="0">
            <a:spAutoFit/>
          </a:bodyPr>
          <a:lstStyle/>
          <a:p>
            <a:pPr algn="ctr">
              <a:spcBef>
                <a:spcPct val="0"/>
              </a:spcBef>
              <a:defRPr/>
            </a:pPr>
            <a:r>
              <a:rPr lang="en-US" sz="2400" b="1" dirty="0" smtClean="0">
                <a:latin typeface="Times New Roman" panose="02020603050405020304" pitchFamily="18" charset="0"/>
                <a:cs typeface="Times New Roman" panose="02020603050405020304" pitchFamily="18" charset="0"/>
              </a:rPr>
              <a:t>MALICIOUS  APPLICATION DETECTION </a:t>
            </a:r>
            <a:r>
              <a:rPr lang="en-US" sz="2400" b="1" dirty="0" smtClean="0">
                <a:latin typeface="Times New Roman" panose="02020603050405020304" pitchFamily="18" charset="0"/>
                <a:cs typeface="Times New Roman" panose="02020603050405020304" pitchFamily="18" charset="0"/>
              </a:rPr>
              <a:t>USING MACHINE LEARNING</a:t>
            </a:r>
          </a:p>
          <a:p>
            <a:pPr algn="ctr">
              <a:spcBef>
                <a:spcPct val="0"/>
              </a:spcBef>
              <a:defRPr/>
            </a:pPr>
            <a:endParaRPr lang="en-US" sz="2800" b="1" dirty="0" smtClean="0">
              <a:latin typeface="Times New Roman" panose="02020603050405020304" pitchFamily="18" charset="0"/>
              <a:cs typeface="Times New Roman" panose="02020603050405020304" pitchFamily="18" charset="0"/>
            </a:endParaRPr>
          </a:p>
          <a:p>
            <a:pPr algn="ctr">
              <a:spcBef>
                <a:spcPct val="0"/>
              </a:spcBef>
              <a:defRPr/>
            </a:pPr>
            <a:r>
              <a:rPr lang="en-US" sz="2400" b="1" dirty="0" smtClean="0">
                <a:latin typeface="Times New Roman" pitchFamily="18" charset="0"/>
                <a:cs typeface="Times New Roman" pitchFamily="18" charset="0"/>
              </a:rPr>
              <a:t>Date: 08 April 2021</a:t>
            </a:r>
          </a:p>
          <a:p>
            <a:pPr algn="ctr">
              <a:spcBef>
                <a:spcPct val="0"/>
              </a:spcBef>
              <a:defRPr/>
            </a:pPr>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A.MEGHANA : 17WH1A0558</a:t>
            </a:r>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K.KRISHNA SIRI : 17WH1A0560</a:t>
            </a:r>
          </a:p>
          <a:p>
            <a:r>
              <a:rPr lang="en-US" sz="2400" b="1" dirty="0" smtClean="0">
                <a:latin typeface="Times New Roman" pitchFamily="18" charset="0"/>
                <a:cs typeface="Times New Roman" pitchFamily="18" charset="0"/>
              </a:rPr>
              <a:t>B.CHINMAI : 17WH1A0506</a:t>
            </a:r>
          </a:p>
          <a:p>
            <a:r>
              <a:rPr lang="en-US" sz="2400" b="1" dirty="0" smtClean="0">
                <a:latin typeface="Times New Roman" pitchFamily="18" charset="0"/>
                <a:cs typeface="Times New Roman" pitchFamily="18" charset="0"/>
              </a:rPr>
              <a:t>					</a:t>
            </a:r>
          </a:p>
          <a:p>
            <a:r>
              <a:rPr lang="en-US" sz="2400" b="1" dirty="0" smtClean="0">
                <a:latin typeface="Times New Roman" pitchFamily="18" charset="0"/>
                <a:cs typeface="Times New Roman" pitchFamily="18" charset="0"/>
              </a:rPr>
              <a:t>					    	                Internal Guide: Dr. G. NAGA SATISH</a:t>
            </a:r>
          </a:p>
          <a:p>
            <a:pPr algn="ctr"/>
            <a:r>
              <a:rPr lang="en-IN" sz="2400" b="1" dirty="0" smtClean="0">
                <a:latin typeface="Times New Roman" pitchFamily="18" charset="0"/>
                <a:cs typeface="Times New Roman" pitchFamily="18" charset="0"/>
              </a:rPr>
              <a:t>         				</a:t>
            </a:r>
            <a:r>
              <a:rPr lang="en-IN" sz="2400" b="1" smtClean="0">
                <a:latin typeface="Times New Roman" pitchFamily="18" charset="0"/>
                <a:cs typeface="Times New Roman" pitchFamily="18" charset="0"/>
              </a:rPr>
              <a:t>           </a:t>
            </a:r>
            <a:r>
              <a:rPr lang="en-US" sz="2400" b="1" smtClean="0">
                <a:latin typeface="Times New Roman" pitchFamily="18" charset="0"/>
                <a:cs typeface="Times New Roman" pitchFamily="18" charset="0"/>
              </a:rPr>
              <a:t>Designation: </a:t>
            </a:r>
            <a:r>
              <a:rPr lang="en-US" sz="2400" b="1" dirty="0" smtClean="0">
                <a:latin typeface="Times New Roman" pitchFamily="18" charset="0"/>
                <a:cs typeface="Times New Roman" pitchFamily="18" charset="0"/>
              </a:rPr>
              <a:t>Professor</a:t>
            </a:r>
            <a:endParaRPr lang="en-US" sz="3200" b="1" dirty="0" smtClean="0">
              <a:latin typeface="Times New Roman" pitchFamily="18" charset="0"/>
              <a:cs typeface="Times New Roman" pitchFamily="18" charset="0"/>
            </a:endParaRPr>
          </a:p>
        </p:txBody>
      </p:sp>
      <p:sp>
        <p:nvSpPr>
          <p:cNvPr id="6" name="Title 1"/>
          <p:cNvSpPr txBox="1">
            <a:spLocks/>
          </p:cNvSpPr>
          <p:nvPr/>
        </p:nvSpPr>
        <p:spPr>
          <a:xfrm>
            <a:off x="263236" y="3810000"/>
            <a:ext cx="11762509" cy="2590800"/>
          </a:xfrm>
          <a:prstGeom prst="rect">
            <a:avLst/>
          </a:prstGeom>
        </p:spPr>
        <p:txBody>
          <a:bodyPr vert="horz" lIns="91440" tIns="45720" rIns="91440" bIns="45720" rtlCol="0" anchor="t"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r>
              <a:rPr lang="en-US" sz="2000" b="1" dirty="0" smtClean="0">
                <a:latin typeface="Times New Roman" pitchFamily="18" charset="0"/>
                <a:cs typeface="Times New Roman" pitchFamily="18" charset="0"/>
              </a:rPr>
              <a:t>    </a:t>
            </a:r>
          </a:p>
          <a:p>
            <a:endParaRPr kumimoji="0" lang="en-US" sz="20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8" name="Rectangle 7"/>
          <p:cNvSpPr/>
          <p:nvPr/>
        </p:nvSpPr>
        <p:spPr>
          <a:xfrm>
            <a:off x="0" y="6040581"/>
            <a:ext cx="12191999" cy="461665"/>
          </a:xfrm>
          <a:prstGeom prst="rect">
            <a:avLst/>
          </a:prstGeom>
        </p:spPr>
        <p:txBody>
          <a:bodyPr wrap="square">
            <a:spAutoFit/>
          </a:bodyPr>
          <a:lstStyle/>
          <a:p>
            <a:pPr algn="ctr"/>
            <a:r>
              <a:rPr lang="en-US" sz="2400" b="1" dirty="0" smtClean="0">
                <a:latin typeface="Times New Roman" panose="02020603050405020304" pitchFamily="18" charset="0"/>
                <a:cs typeface="Times New Roman" panose="02020603050405020304" pitchFamily="18" charset="0"/>
              </a:rPr>
              <a:t>Department of Computer Science &amp; Engineering</a:t>
            </a:r>
          </a:p>
        </p:txBody>
      </p:sp>
    </p:spTree>
    <p:extLst>
      <p:ext uri="{BB962C8B-B14F-4D97-AF65-F5344CB8AC3E}">
        <p14:creationId xmlns:p14="http://schemas.microsoft.com/office/powerpoint/2010/main" xmlns="" val="3820519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xmlns=""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object 5">
            <a:extLst>
              <a:ext uri="{FF2B5EF4-FFF2-40B4-BE49-F238E27FC236}">
                <a16:creationId xmlns:a16="http://schemas.microsoft.com/office/drawing/2014/main" xmlns="" id="{AF288278-6600-44E7-A88A-5086B87F447C}"/>
              </a:ext>
            </a:extLst>
          </p:cNvPr>
          <p:cNvSpPr txBox="1">
            <a:spLocks/>
          </p:cNvSpPr>
          <p:nvPr/>
        </p:nvSpPr>
        <p:spPr bwMode="auto">
          <a:xfrm>
            <a:off x="53119" y="92883"/>
            <a:ext cx="9746235" cy="629018"/>
          </a:xfrm>
          <a:prstGeom prst="rect">
            <a:avLst/>
          </a:prstGeom>
          <a:noFill/>
          <a:ln w="9525">
            <a:noFill/>
            <a:miter lim="800000"/>
            <a:headEnd/>
            <a:tailEnd/>
          </a:ln>
        </p:spPr>
        <p:txBody>
          <a:bodyPr vert="horz" wrap="square" lIns="0" tIns="13335"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12700" marR="0" lvl="0" indent="0" algn="l" defTabSz="914400" rtl="0" eaLnBrk="0" fontAlgn="base" latinLnBrk="0" hangingPunct="0">
              <a:lnSpc>
                <a:spcPct val="100000"/>
              </a:lnSpc>
              <a:spcBef>
                <a:spcPts val="105"/>
              </a:spcBef>
              <a:spcAft>
                <a:spcPct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Why Should I Study </a:t>
            </a:r>
            <a:r>
              <a:rPr lang="en-US" sz="4000" dirty="0" smtClean="0">
                <a:solidFill>
                  <a:srgbClr val="C00000"/>
                </a:solidFill>
                <a:latin typeface="Times New Roman" panose="02020603050405020304" pitchFamily="18" charset="0"/>
                <a:cs typeface="Times New Roman" panose="02020603050405020304" pitchFamily="18" charset="0"/>
              </a:rPr>
              <a:t>this course?</a:t>
            </a:r>
            <a:endPar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xmlns="" id="{42E61EB3-2F18-4619-AD2A-886155B0A477}"/>
              </a:ext>
            </a:extLst>
          </p:cNvPr>
          <p:cNvSpPr txBox="1"/>
          <p:nvPr/>
        </p:nvSpPr>
        <p:spPr>
          <a:xfrm>
            <a:off x="165517" y="1343854"/>
            <a:ext cx="11862360" cy="492443"/>
          </a:xfrm>
          <a:prstGeom prst="rect">
            <a:avLst/>
          </a:prstGeom>
          <a:noFill/>
        </p:spPr>
        <p:txBody>
          <a:bodyPr wrap="square" rtlCol="0">
            <a:spAutoFit/>
          </a:bodyPr>
          <a:lstStyle/>
          <a:p>
            <a:pPr lvl="0"/>
            <a:r>
              <a:rPr lang="en-US" sz="2600" b="1" dirty="0" smtClean="0">
                <a:latin typeface="Times New Roman" panose="02020603050405020304" pitchFamily="18" charset="0"/>
                <a:cs typeface="Times New Roman" panose="02020603050405020304" pitchFamily="18" charset="0"/>
              </a:rPr>
              <a:t>Examples</a:t>
            </a:r>
            <a:endParaRPr lang="en-US" sz="2600" b="1"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xmlns=""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xmlns=""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15" name="Title 14"/>
          <p:cNvSpPr>
            <a:spLocks noGrp="1"/>
          </p:cNvSpPr>
          <p:nvPr>
            <p:ph type="title"/>
          </p:nvPr>
        </p:nvSpPr>
        <p:spPr>
          <a:xfrm>
            <a:off x="561703" y="1696676"/>
            <a:ext cx="10772684" cy="563199"/>
          </a:xfrm>
        </p:spPr>
        <p:txBody>
          <a:bodyPr>
            <a:normAutofit/>
          </a:bodyPr>
          <a:lstStyle/>
          <a:p>
            <a:r>
              <a:rPr lang="en-US" sz="2400" dirty="0" smtClean="0">
                <a:solidFill>
                  <a:schemeClr val="tx2"/>
                </a:solidFill>
                <a:latin typeface="Times New Roman" pitchFamily="18" charset="0"/>
                <a:cs typeface="Times New Roman" pitchFamily="18" charset="0"/>
              </a:rPr>
              <a:t>Software:</a:t>
            </a:r>
            <a:endParaRPr lang="en-IN" sz="2400" dirty="0">
              <a:solidFill>
                <a:schemeClr val="tx2"/>
              </a:solidFill>
              <a:latin typeface="Times New Roman" pitchFamily="18" charset="0"/>
              <a:cs typeface="Times New Roman" pitchFamily="18" charset="0"/>
            </a:endParaRPr>
          </a:p>
        </p:txBody>
      </p:sp>
      <p:sp>
        <p:nvSpPr>
          <p:cNvPr id="16" name="Text Placeholder 15"/>
          <p:cNvSpPr>
            <a:spLocks noGrp="1"/>
          </p:cNvSpPr>
          <p:nvPr>
            <p:ph type="body" idx="1"/>
          </p:nvPr>
        </p:nvSpPr>
        <p:spPr>
          <a:xfrm>
            <a:off x="496389" y="2377440"/>
            <a:ext cx="10851061" cy="3304903"/>
          </a:xfrm>
        </p:spPr>
        <p:txBody>
          <a:bodyPr>
            <a:normAutofit fontScale="92500" lnSpcReduction="10000"/>
          </a:bodyPr>
          <a:lstStyle/>
          <a:p>
            <a:pPr>
              <a:buFont typeface="Arial" pitchFamily="34" charset="0"/>
              <a:buChar char="•"/>
            </a:pPr>
            <a:r>
              <a:rPr lang="en-US" sz="2600" dirty="0" smtClean="0">
                <a:solidFill>
                  <a:schemeClr val="tx1"/>
                </a:solidFill>
                <a:latin typeface="Times New Roman" pitchFamily="18" charset="0"/>
                <a:cs typeface="Times New Roman" pitchFamily="18" charset="0"/>
              </a:rPr>
              <a:t>Window </a:t>
            </a:r>
            <a:r>
              <a:rPr lang="en-US" sz="2600" dirty="0" err="1" smtClean="0">
                <a:solidFill>
                  <a:schemeClr val="tx1"/>
                </a:solidFill>
                <a:latin typeface="Times New Roman" pitchFamily="18" charset="0"/>
                <a:cs typeface="Times New Roman" pitchFamily="18" charset="0"/>
              </a:rPr>
              <a:t>os</a:t>
            </a:r>
            <a:endParaRPr lang="en-US" sz="2600" dirty="0" smtClean="0">
              <a:solidFill>
                <a:schemeClr val="tx1"/>
              </a:solidFill>
              <a:latin typeface="Times New Roman" pitchFamily="18" charset="0"/>
              <a:cs typeface="Times New Roman" pitchFamily="18" charset="0"/>
            </a:endParaRPr>
          </a:p>
          <a:p>
            <a:pPr>
              <a:buFont typeface="Arial" pitchFamily="34" charset="0"/>
              <a:buChar char="•"/>
            </a:pPr>
            <a:r>
              <a:rPr lang="en-US" sz="2600" dirty="0" smtClean="0">
                <a:solidFill>
                  <a:schemeClr val="tx1"/>
                </a:solidFill>
                <a:latin typeface="Times New Roman" pitchFamily="18" charset="0"/>
                <a:cs typeface="Times New Roman" pitchFamily="18" charset="0"/>
              </a:rPr>
              <a:t>Google </a:t>
            </a:r>
            <a:r>
              <a:rPr lang="en-US" sz="2600" dirty="0" err="1" smtClean="0">
                <a:solidFill>
                  <a:schemeClr val="tx1"/>
                </a:solidFill>
                <a:latin typeface="Times New Roman" pitchFamily="18" charset="0"/>
                <a:cs typeface="Times New Roman" pitchFamily="18" charset="0"/>
              </a:rPr>
              <a:t>colaboratory</a:t>
            </a:r>
            <a:endParaRPr lang="en-US" sz="2600" dirty="0" smtClean="0">
              <a:solidFill>
                <a:schemeClr val="tx1"/>
              </a:solidFill>
              <a:latin typeface="Times New Roman" pitchFamily="18" charset="0"/>
              <a:cs typeface="Times New Roman" pitchFamily="18" charset="0"/>
            </a:endParaRPr>
          </a:p>
          <a:p>
            <a:endParaRPr lang="en-US" dirty="0" smtClean="0"/>
          </a:p>
          <a:p>
            <a:endParaRPr lang="en-US" dirty="0" smtClean="0"/>
          </a:p>
          <a:p>
            <a:r>
              <a:rPr lang="en-US" sz="2600" dirty="0" smtClean="0">
                <a:solidFill>
                  <a:schemeClr val="tx2"/>
                </a:solidFill>
                <a:latin typeface="Times New Roman" pitchFamily="18" charset="0"/>
                <a:cs typeface="Times New Roman" pitchFamily="18" charset="0"/>
              </a:rPr>
              <a:t>Hardware:</a:t>
            </a:r>
          </a:p>
          <a:p>
            <a:pPr>
              <a:buFont typeface="Arial" pitchFamily="34" charset="0"/>
              <a:buChar char="•"/>
            </a:pPr>
            <a:r>
              <a:rPr lang="en-US" sz="2600" dirty="0" smtClean="0">
                <a:solidFill>
                  <a:schemeClr val="tx1"/>
                </a:solidFill>
                <a:latin typeface="Times New Roman" pitchFamily="18" charset="0"/>
                <a:cs typeface="Times New Roman" pitchFamily="18" charset="0"/>
              </a:rPr>
              <a:t>Intel Core i3 processor</a:t>
            </a:r>
          </a:p>
          <a:p>
            <a:pPr>
              <a:buFont typeface="Arial" pitchFamily="34" charset="0"/>
              <a:buChar char="•"/>
            </a:pPr>
            <a:r>
              <a:rPr lang="en-US" sz="2600" dirty="0" smtClean="0">
                <a:solidFill>
                  <a:schemeClr val="tx1"/>
                </a:solidFill>
                <a:latin typeface="Times New Roman" pitchFamily="18" charset="0"/>
                <a:cs typeface="Times New Roman" pitchFamily="18" charset="0"/>
              </a:rPr>
              <a:t>RAM 4GB</a:t>
            </a:r>
          </a:p>
          <a:p>
            <a:pPr>
              <a:buFont typeface="Arial" pitchFamily="34" charset="0"/>
              <a:buChar char="•"/>
            </a:pPr>
            <a:r>
              <a:rPr lang="en-US" sz="2600" dirty="0" smtClean="0">
                <a:solidFill>
                  <a:schemeClr val="tx1"/>
                </a:solidFill>
                <a:latin typeface="Times New Roman" pitchFamily="18" charset="0"/>
                <a:cs typeface="Times New Roman" pitchFamily="18" charset="0"/>
              </a:rPr>
              <a:t>Hard Disk Drive 1 TB</a:t>
            </a:r>
          </a:p>
          <a:p>
            <a:endParaRPr lang="en-IN" dirty="0"/>
          </a:p>
        </p:txBody>
      </p:sp>
    </p:spTree>
    <p:extLst>
      <p:ext uri="{BB962C8B-B14F-4D97-AF65-F5344CB8AC3E}">
        <p14:creationId xmlns:p14="http://schemas.microsoft.com/office/powerpoint/2010/main" xmlns="" val="36837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xmlns=""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7">
            <a:extLst>
              <a:ext uri="{FF2B5EF4-FFF2-40B4-BE49-F238E27FC236}">
                <a16:creationId xmlns:a16="http://schemas.microsoft.com/office/drawing/2014/main" xmlns=""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xmlns=""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7" name="Title 6"/>
          <p:cNvSpPr>
            <a:spLocks noGrp="1"/>
          </p:cNvSpPr>
          <p:nvPr>
            <p:ph type="ctrTitle"/>
          </p:nvPr>
        </p:nvSpPr>
        <p:spPr>
          <a:xfrm>
            <a:off x="182878" y="1280160"/>
            <a:ext cx="11090367" cy="561703"/>
          </a:xfrm>
        </p:spPr>
        <p:txBody>
          <a:bodyPr>
            <a:normAutofit/>
          </a:bodyPr>
          <a:lstStyle/>
          <a:p>
            <a:r>
              <a:rPr lang="en-US" sz="2800" dirty="0" smtClean="0">
                <a:latin typeface="Times New Roman" pitchFamily="18" charset="0"/>
                <a:cs typeface="Times New Roman" pitchFamily="18" charset="0"/>
              </a:rPr>
              <a:t>Abstract:</a:t>
            </a:r>
            <a:endParaRPr lang="en-IN" sz="2800" dirty="0">
              <a:latin typeface="Times New Roman" pitchFamily="18" charset="0"/>
              <a:cs typeface="Times New Roman" pitchFamily="18" charset="0"/>
            </a:endParaRPr>
          </a:p>
        </p:txBody>
      </p:sp>
      <p:sp>
        <p:nvSpPr>
          <p:cNvPr id="10" name="Subtitle 9"/>
          <p:cNvSpPr>
            <a:spLocks noGrp="1"/>
          </p:cNvSpPr>
          <p:nvPr>
            <p:ph type="subTitle" idx="1"/>
          </p:nvPr>
        </p:nvSpPr>
        <p:spPr>
          <a:xfrm>
            <a:off x="391885" y="1998617"/>
            <a:ext cx="10959737" cy="4376057"/>
          </a:xfrm>
        </p:spPr>
        <p:txBody>
          <a:bodyPr>
            <a:normAutofit/>
          </a:bodyPr>
          <a:lstStyle/>
          <a:p>
            <a:pPr algn="l"/>
            <a:r>
              <a:rPr lang="en-IN" dirty="0" smtClean="0">
                <a:latin typeface="Times New Roman" pitchFamily="18" charset="0"/>
                <a:cs typeface="Times New Roman" pitchFamily="18" charset="0"/>
              </a:rPr>
              <a:t>In recent years, the usages of smart phones are increasing steadily and also growth of Android application users are increasing. Due to growth of Android application user, some intruder are creating malicious android application as tool to steal the sensitive data and identity theft / fraud mobile bank, mobile wallets. There are so many malicious applications detection tools and software are available. But an effectively and efficiently malicious applications detection tools needed to tackle and handle new complex malicious apps created by intruder or hackers. In this paper we came up with idea of using machine learning approaches for detecting the malicious android application. First we have to gather dataset of past malicious apps as training set and with the help of Support vector machine algorithm and decision tree algorithm make up </a:t>
            </a:r>
            <a:r>
              <a:rPr lang="en-IN" dirty="0" err="1" smtClean="0">
                <a:latin typeface="Times New Roman" pitchFamily="18" charset="0"/>
                <a:cs typeface="Times New Roman" pitchFamily="18" charset="0"/>
              </a:rPr>
              <a:t>comparsion</a:t>
            </a:r>
            <a:r>
              <a:rPr lang="en-IN" dirty="0" smtClean="0">
                <a:latin typeface="Times New Roman" pitchFamily="18" charset="0"/>
                <a:cs typeface="Times New Roman" pitchFamily="18" charset="0"/>
              </a:rPr>
              <a:t> with training dataset and trained dataset we can predict the malware android apps </a:t>
            </a:r>
            <a:r>
              <a:rPr lang="en-IN" dirty="0" err="1" smtClean="0">
                <a:latin typeface="Times New Roman" pitchFamily="18" charset="0"/>
                <a:cs typeface="Times New Roman" pitchFamily="18" charset="0"/>
              </a:rPr>
              <a:t>upto</a:t>
            </a:r>
            <a:r>
              <a:rPr lang="en-IN" dirty="0" smtClean="0">
                <a:latin typeface="Times New Roman" pitchFamily="18" charset="0"/>
                <a:cs typeface="Times New Roman" pitchFamily="18" charset="0"/>
              </a:rPr>
              <a:t> 93.2 % unknown / New malware mobile application.</a:t>
            </a:r>
          </a:p>
          <a:p>
            <a:endParaRPr lang="en-IN" dirty="0"/>
          </a:p>
        </p:txBody>
      </p:sp>
    </p:spTree>
    <p:extLst>
      <p:ext uri="{BB962C8B-B14F-4D97-AF65-F5344CB8AC3E}">
        <p14:creationId xmlns:p14="http://schemas.microsoft.com/office/powerpoint/2010/main" xmlns="" val="36837017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xmlns=""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7">
            <a:extLst>
              <a:ext uri="{FF2B5EF4-FFF2-40B4-BE49-F238E27FC236}">
                <a16:creationId xmlns:a16="http://schemas.microsoft.com/office/drawing/2014/main" xmlns=""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xmlns=""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17767876-16B2-4096-AA5A-BEE8532517FB}"/>
              </a:ext>
            </a:extLst>
          </p:cNvPr>
          <p:cNvSpPr txBox="1"/>
          <p:nvPr/>
        </p:nvSpPr>
        <p:spPr>
          <a:xfrm>
            <a:off x="888591" y="2875002"/>
            <a:ext cx="10712567" cy="1107996"/>
          </a:xfrm>
          <a:prstGeom prst="rect">
            <a:avLst/>
          </a:prstGeom>
          <a:noFill/>
        </p:spPr>
        <p:txBody>
          <a:bodyPr wrap="square" rtlCol="0">
            <a:spAutoFit/>
          </a:bodyPr>
          <a:lstStyle/>
          <a:p>
            <a:pPr lvl="0" algn="ctr"/>
            <a:r>
              <a:rPr lang="en-US" sz="6600" b="1" dirty="0">
                <a:latin typeface="Times New Roman" panose="02020603050405020304" pitchFamily="18" charset="0"/>
                <a:cs typeface="Times New Roman" panose="02020603050405020304" pitchFamily="18" charset="0"/>
              </a:rPr>
              <a:t>Thankyou</a:t>
            </a:r>
          </a:p>
        </p:txBody>
      </p:sp>
    </p:spTree>
    <p:extLst>
      <p:ext uri="{BB962C8B-B14F-4D97-AF65-F5344CB8AC3E}">
        <p14:creationId xmlns:p14="http://schemas.microsoft.com/office/powerpoint/2010/main" xmlns="" val="36837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1423</TotalTime>
  <Words>250</Words>
  <Application>Microsoft Office PowerPoint</Application>
  <PresentationFormat>Custom</PresentationFormat>
  <Paragraphs>31</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Slide 1</vt:lpstr>
      <vt:lpstr>Software:</vt:lpstr>
      <vt:lpstr>Abstract:</vt:lpstr>
      <vt:lpstr>Slide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User</cp:lastModifiedBy>
  <cp:revision>175</cp:revision>
  <dcterms:created xsi:type="dcterms:W3CDTF">2020-08-08T03:55:20Z</dcterms:created>
  <dcterms:modified xsi:type="dcterms:W3CDTF">2021-04-06T09:49:14Z</dcterms:modified>
</cp:coreProperties>
</file>