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1" r:id="rId3"/>
    <p:sldId id="280" r:id="rId4"/>
    <p:sldId id="277" r:id="rId5"/>
    <p:sldId id="278" r:id="rId6"/>
    <p:sldId id="279" r:id="rId7"/>
    <p:sldId id="282" r:id="rId8"/>
    <p:sldId id="283" r:id="rId9"/>
    <p:sldId id="284" r:id="rId10"/>
    <p:sldId id="285" r:id="rId11"/>
    <p:sldId id="276" r:id="rId12"/>
    <p:sldId id="275"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3D3"/>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6D2894D1-0AA7-4C13-9EE2-0FA846961742}" type="datetime1">
              <a:rPr lang="en-US" smtClean="0"/>
              <a:t>5/13/2021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FD5AD931-0899-4208-A59A-852E5F114D81}" type="datetime1">
              <a:rPr lang="en-US" smtClean="0"/>
              <a:t>5/13/2021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73579255-D8E6-4A3D-A2B2-F6888EFE68EB}" type="datetime1">
              <a:rPr lang="en-US" smtClean="0"/>
              <a:t>5/13/2021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FC0FDE31-ED34-47C1-A391-625609B5A87D}" type="datetime1">
              <a:rPr lang="en-US" smtClean="0"/>
              <a:t>5/13/2021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F01791AC-3D5E-4F6A-872C-E4ABD9F315BE}" type="datetime1">
              <a:rPr lang="en-US" smtClean="0"/>
              <a:t>5/13/2021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C6554CC4-98E9-45ED-B05F-2DB4E80BED47}" type="datetime1">
              <a:rPr lang="en-US" smtClean="0"/>
              <a:t>5/13/2021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BA92357C-3B78-4E5D-BCA2-BFFA8FC9DBCA}" type="datetime1">
              <a:rPr lang="en-US" smtClean="0"/>
              <a:t>5/13/2021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EB155BD2-92E6-4B31-AE60-80A5417704B2}" type="datetime1">
              <a:rPr lang="en-US" smtClean="0"/>
              <a:t>5/13/2021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B98AFD11-E843-4D9B-95B9-A7B48FF820F1}" type="datetime1">
              <a:rPr lang="en-US" smtClean="0"/>
              <a:t>5/13/2021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A4F570EE-3A5A-4B9E-AE1C-CF84E7379144}" type="datetime1">
              <a:rPr lang="en-US" smtClean="0"/>
              <a:t>5/13/2021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8FAD9515-D2E4-493A-A901-A2A8CF83E4C0}" type="datetime1">
              <a:rPr lang="en-US" smtClean="0"/>
              <a:t>5/13/2021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1E896-A724-4627-A3BF-BB605C67F14A}" type="datetime1">
              <a:rPr lang="en-US" smtClean="0"/>
              <a:t>5/13/2021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ijarset.com/upload/2015/august/1_IJARSET_manjunath.pdf" TargetMode="External"/><Relationship Id="rId2" Type="http://schemas.openxmlformats.org/officeDocument/2006/relationships/hyperlink" Target="https://www.ripublication.com/ijaer17/ijaerv12n20_120.pdf"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researchgate.net/publication/43508814_Knowledge-based_anti-money_laundering_A_software_agent_bank_applica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4339650"/>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MONEY LAUNDERING DETECTION USING MACHINE LEARNING METHODS</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15 May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K.THANMAI : 17WH1A0513</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G.SRIVIDYA : 17WH1A0534</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G.NYMISHA : 17WH1A0530</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Mr. K.NARESH</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
        <p:nvSpPr>
          <p:cNvPr id="3" name="Date Placeholder 2">
            <a:extLst>
              <a:ext uri="{FF2B5EF4-FFF2-40B4-BE49-F238E27FC236}">
                <a16:creationId xmlns:a16="http://schemas.microsoft.com/office/drawing/2014/main" id="{603CA63B-61F6-4E0A-822A-7A344434D54C}"/>
              </a:ext>
            </a:extLst>
          </p:cNvPr>
          <p:cNvSpPr>
            <a:spLocks noGrp="1"/>
          </p:cNvSpPr>
          <p:nvPr>
            <p:ph type="dt" sz="half" idx="10"/>
          </p:nvPr>
        </p:nvSpPr>
        <p:spPr/>
        <p:txBody>
          <a:bodyPr/>
          <a:lstStyle/>
          <a:p>
            <a:r>
              <a:rPr lang="en-US" dirty="0"/>
              <a:t>15/5/2021</a:t>
            </a:r>
          </a:p>
        </p:txBody>
      </p:sp>
      <p:sp>
        <p:nvSpPr>
          <p:cNvPr id="5" name="Slide Number Placeholder 4">
            <a:extLst>
              <a:ext uri="{FF2B5EF4-FFF2-40B4-BE49-F238E27FC236}">
                <a16:creationId xmlns:a16="http://schemas.microsoft.com/office/drawing/2014/main" id="{F52E6CB6-01D3-404F-A287-4E40F563BDE8}"/>
              </a:ext>
            </a:extLst>
          </p:cNvPr>
          <p:cNvSpPr>
            <a:spLocks noGrp="1"/>
          </p:cNvSpPr>
          <p:nvPr>
            <p:ph type="sldNum" sz="quarter" idx="12"/>
          </p:nvPr>
        </p:nvSpPr>
        <p:spPr/>
        <p:txBody>
          <a:bodyPr/>
          <a:lstStyle/>
          <a:p>
            <a:fld id="{28963275-8587-4EEF-A5E5-8D742DA55544}" type="slidenum">
              <a:rPr lang="en-US" smtClean="0"/>
              <a:pPr/>
              <a:t>1</a:t>
            </a:fld>
            <a:endParaRPr lang="en-US"/>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5A979-A588-4E14-ADFD-0A8A77C44F98}"/>
              </a:ext>
            </a:extLst>
          </p:cNvPr>
          <p:cNvSpPr>
            <a:spLocks noGrp="1"/>
          </p:cNvSpPr>
          <p:nvPr>
            <p:ph type="dt" sz="half" idx="10"/>
          </p:nvPr>
        </p:nvSpPr>
        <p:spPr/>
        <p:txBody>
          <a:bodyPr/>
          <a:lstStyle/>
          <a:p>
            <a:fld id="{B98AFD11-E843-4D9B-95B9-A7B48FF820F1}" type="datetime1">
              <a:rPr lang="en-US" smtClean="0"/>
              <a:t>5/13/2021</a:t>
            </a:fld>
            <a:endParaRPr lang="en-US"/>
          </a:p>
        </p:txBody>
      </p:sp>
      <p:sp>
        <p:nvSpPr>
          <p:cNvPr id="3" name="Slide Number Placeholder 2">
            <a:extLst>
              <a:ext uri="{FF2B5EF4-FFF2-40B4-BE49-F238E27FC236}">
                <a16:creationId xmlns:a16="http://schemas.microsoft.com/office/drawing/2014/main" id="{AC9DDABA-E10F-4E5F-98E2-E56D6A91B1BC}"/>
              </a:ext>
            </a:extLst>
          </p:cNvPr>
          <p:cNvSpPr>
            <a:spLocks noGrp="1"/>
          </p:cNvSpPr>
          <p:nvPr>
            <p:ph type="sldNum" sz="quarter" idx="12"/>
          </p:nvPr>
        </p:nvSpPr>
        <p:spPr/>
        <p:txBody>
          <a:bodyPr/>
          <a:lstStyle/>
          <a:p>
            <a:fld id="{28963275-8587-4EEF-A5E5-8D742DA55544}" type="slidenum">
              <a:rPr lang="en-US" smtClean="0"/>
              <a:pPr/>
              <a:t>10</a:t>
            </a:fld>
            <a:endParaRPr lang="en-US"/>
          </a:p>
        </p:txBody>
      </p:sp>
      <p:sp>
        <p:nvSpPr>
          <p:cNvPr id="4" name="Rectangle 3">
            <a:extLst>
              <a:ext uri="{FF2B5EF4-FFF2-40B4-BE49-F238E27FC236}">
                <a16:creationId xmlns:a16="http://schemas.microsoft.com/office/drawing/2014/main" id="{CF8E227C-770C-4C5C-B421-422092F4B71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24B0AC-590B-498B-B596-B114CE4A49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9D3DE89-CB5E-48DC-9161-EB262BFE1D52}"/>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ONE-HOT ENCODING</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D9730E47-E8A6-4803-8973-2A3DE8C99F9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406062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4;p3">
            <a:extLst>
              <a:ext uri="{FF2B5EF4-FFF2-40B4-BE49-F238E27FC236}">
                <a16:creationId xmlns:a16="http://schemas.microsoft.com/office/drawing/2014/main" id="{019B0BA9-659A-4608-8BA5-9F035F32B8F9}"/>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SYSTEM SPECIFICATIONS</a:t>
            </a:r>
            <a:endParaRPr sz="3200" b="1" dirty="0">
              <a:solidFill>
                <a:srgbClr val="FF0000"/>
              </a:solidFill>
              <a:latin typeface="Times New Roman"/>
              <a:ea typeface="Times New Roman"/>
              <a:cs typeface="Times New Roman"/>
              <a:sym typeface="Times New Roman"/>
            </a:endParaRPr>
          </a:p>
        </p:txBody>
      </p:sp>
      <p:graphicFrame>
        <p:nvGraphicFramePr>
          <p:cNvPr id="6" name="Google Shape;116;p3">
            <a:extLst>
              <a:ext uri="{FF2B5EF4-FFF2-40B4-BE49-F238E27FC236}">
                <a16:creationId xmlns:a16="http://schemas.microsoft.com/office/drawing/2014/main" id="{64D8F4E3-5991-4FE2-88C8-CC381D5E2727}"/>
              </a:ext>
            </a:extLst>
          </p:cNvPr>
          <p:cNvGraphicFramePr/>
          <p:nvPr>
            <p:extLst>
              <p:ext uri="{D42A27DB-BD31-4B8C-83A1-F6EECF244321}">
                <p14:modId xmlns:p14="http://schemas.microsoft.com/office/powerpoint/2010/main" val="2153510837"/>
              </p:ext>
            </p:extLst>
          </p:nvPr>
        </p:nvGraphicFramePr>
        <p:xfrm>
          <a:off x="2874900" y="1424941"/>
          <a:ext cx="6887400" cy="4008125"/>
        </p:xfrm>
        <a:graphic>
          <a:graphicData uri="http://schemas.openxmlformats.org/drawingml/2006/table">
            <a:tbl>
              <a:tblPr firstRow="1" bandRow="1">
                <a:noFill/>
              </a:tblPr>
              <a:tblGrid>
                <a:gridCol w="3443700">
                  <a:extLst>
                    <a:ext uri="{9D8B030D-6E8A-4147-A177-3AD203B41FA5}">
                      <a16:colId xmlns:a16="http://schemas.microsoft.com/office/drawing/2014/main" val="20000"/>
                    </a:ext>
                  </a:extLst>
                </a:gridCol>
                <a:gridCol w="3443700">
                  <a:extLst>
                    <a:ext uri="{9D8B030D-6E8A-4147-A177-3AD203B41FA5}">
                      <a16:colId xmlns:a16="http://schemas.microsoft.com/office/drawing/2014/main" val="20001"/>
                    </a:ext>
                  </a:extLst>
                </a:gridCol>
              </a:tblGrid>
              <a:tr h="996675">
                <a:tc>
                  <a:txBody>
                    <a:bodyPr/>
                    <a:lstStyle/>
                    <a:p>
                      <a:pPr marL="0" marR="0" lvl="0" indent="0" algn="ctr" rtl="0">
                        <a:spcBef>
                          <a:spcPts val="0"/>
                        </a:spcBef>
                        <a:spcAft>
                          <a:spcPts val="0"/>
                        </a:spcAft>
                        <a:buNone/>
                      </a:pPr>
                      <a:endParaRPr sz="1800" b="0" u="none" strike="noStrike" cap="none" dirty="0">
                        <a:solidFill>
                          <a:srgbClr val="C00000"/>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800" b="0" u="none" strike="noStrike" cap="none" dirty="0">
                          <a:solidFill>
                            <a:srgbClr val="C00000"/>
                          </a:solidFill>
                          <a:latin typeface="Times New Roman" panose="02020603050405020304" pitchFamily="18" charset="0"/>
                          <a:cs typeface="Times New Roman" panose="02020603050405020304" pitchFamily="18" charset="0"/>
                        </a:rPr>
                        <a:t>ENVIRONMENT</a:t>
                      </a:r>
                      <a:endParaRPr sz="1800" b="0" u="none" strike="noStrike" cap="none" dirty="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800"/>
                        <a:buFont typeface="Calibri"/>
                        <a:buNone/>
                      </a:pP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C00000"/>
                        </a:buClr>
                        <a:buSzPts val="1800"/>
                        <a:buFont typeface="Calibri"/>
                        <a:buNone/>
                      </a:pPr>
                      <a:r>
                        <a:rPr lang="en-US" sz="1800" b="0" u="none" strike="noStrike" cap="none">
                          <a:solidFill>
                            <a:srgbClr val="C00000"/>
                          </a:solidFill>
                          <a:latin typeface="Times New Roman" panose="02020603050405020304" pitchFamily="18" charset="0"/>
                          <a:cs typeface="Times New Roman" panose="02020603050405020304" pitchFamily="18" charset="0"/>
                        </a:rPr>
                        <a:t>SPECIFICATIONS</a:t>
                      </a: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0"/>
                  </a:ext>
                </a:extLst>
              </a:tr>
              <a:tr h="1799675">
                <a:tc>
                  <a:txBody>
                    <a:bodyPr/>
                    <a:lstStyle/>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HARDWARE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Processor – i5</a:t>
                      </a:r>
                      <a:r>
                        <a:rPr lang="en-US" sz="1800" dirty="0">
                          <a:latin typeface="Times New Roman" panose="02020603050405020304" pitchFamily="18" charset="0"/>
                          <a:cs typeface="Times New Roman" panose="02020603050405020304" pitchFamily="18" charset="0"/>
                        </a:rPr>
                        <a:t> Processor</a:t>
                      </a:r>
                      <a:endParaRPr sz="1800" b="0" dirty="0">
                        <a:latin typeface="Times New Roman" panose="02020603050405020304" pitchFamily="18" charset="0"/>
                        <a:cs typeface="Times New Roman" panose="02020603050405020304" pitchFamily="18" charset="0"/>
                      </a:endParaRPr>
                    </a:p>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Memory(RAM) - </a:t>
                      </a:r>
                      <a:r>
                        <a:rPr lang="en-US" sz="1800" dirty="0">
                          <a:latin typeface="Times New Roman" panose="02020603050405020304" pitchFamily="18" charset="0"/>
                          <a:cs typeface="Times New Roman" panose="02020603050405020304" pitchFamily="18" charset="0"/>
                        </a:rPr>
                        <a:t>4</a:t>
                      </a:r>
                      <a:r>
                        <a:rPr lang="en-US" sz="1800" b="0" dirty="0">
                          <a:latin typeface="Times New Roman" panose="02020603050405020304" pitchFamily="18" charset="0"/>
                          <a:cs typeface="Times New Roman" panose="02020603050405020304" pitchFamily="18" charset="0"/>
                        </a:rPr>
                        <a:t> GB </a:t>
                      </a:r>
                      <a:r>
                        <a:rPr lang="en-US" sz="1800" b="0">
                          <a:latin typeface="Times New Roman" panose="02020603050405020304" pitchFamily="18" charset="0"/>
                          <a:cs typeface="Times New Roman" panose="02020603050405020304" pitchFamily="18" charset="0"/>
                        </a:rPr>
                        <a:t>and more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1"/>
                  </a:ext>
                </a:extLst>
              </a:tr>
              <a:tr h="1211775">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SOFTWARE </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3</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OS - Windows 10</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Anaconda-</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2"/>
                  </a:ext>
                </a:extLst>
              </a:tr>
            </a:tbl>
          </a:graphicData>
        </a:graphic>
      </p:graphicFrame>
      <p:sp>
        <p:nvSpPr>
          <p:cNvPr id="2" name="Date Placeholder 1">
            <a:extLst>
              <a:ext uri="{FF2B5EF4-FFF2-40B4-BE49-F238E27FC236}">
                <a16:creationId xmlns:a16="http://schemas.microsoft.com/office/drawing/2014/main" id="{A2FED3BF-9C13-4CA1-AFE2-0834CC504CEC}"/>
              </a:ext>
            </a:extLst>
          </p:cNvPr>
          <p:cNvSpPr>
            <a:spLocks noGrp="1"/>
          </p:cNvSpPr>
          <p:nvPr>
            <p:ph type="dt" sz="half" idx="10"/>
          </p:nvPr>
        </p:nvSpPr>
        <p:spPr/>
        <p:txBody>
          <a:bodyPr/>
          <a:lstStyle/>
          <a:p>
            <a:fld id="{3A0E6570-9FD2-4821-82A7-A0B3BFD68FC0}" type="datetime1">
              <a:rPr lang="en-US" smtClean="0"/>
              <a:t>5/13/2021</a:t>
            </a:fld>
            <a:endParaRPr lang="en-US"/>
          </a:p>
        </p:txBody>
      </p:sp>
      <p:sp>
        <p:nvSpPr>
          <p:cNvPr id="3" name="Slide Number Placeholder 2">
            <a:extLst>
              <a:ext uri="{FF2B5EF4-FFF2-40B4-BE49-F238E27FC236}">
                <a16:creationId xmlns:a16="http://schemas.microsoft.com/office/drawing/2014/main" id="{8665ACC8-5882-4599-ACD2-605E7B5D4C01}"/>
              </a:ext>
            </a:extLst>
          </p:cNvPr>
          <p:cNvSpPr>
            <a:spLocks noGrp="1"/>
          </p:cNvSpPr>
          <p:nvPr>
            <p:ph type="sldNum" sz="quarter" idx="12"/>
          </p:nvPr>
        </p:nvSpPr>
        <p:spPr/>
        <p:txBody>
          <a:bodyPr/>
          <a:lstStyle/>
          <a:p>
            <a:fld id="{28963275-8587-4EEF-A5E5-8D742DA55544}" type="slidenum">
              <a:rPr lang="en-US" smtClean="0"/>
              <a:pPr/>
              <a:t>11</a:t>
            </a:fld>
            <a:endParaRPr lang="en-US"/>
          </a:p>
        </p:txBody>
      </p:sp>
      <p:sp>
        <p:nvSpPr>
          <p:cNvPr id="9" name="Rectangle 8">
            <a:extLst>
              <a:ext uri="{FF2B5EF4-FFF2-40B4-BE49-F238E27FC236}">
                <a16:creationId xmlns:a16="http://schemas.microsoft.com/office/drawing/2014/main" id="{3790B2CD-4711-4795-9FD5-4697D3211DB2}"/>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 name="Picture 4">
            <a:extLst>
              <a:ext uri="{FF2B5EF4-FFF2-40B4-BE49-F238E27FC236}">
                <a16:creationId xmlns:a16="http://schemas.microsoft.com/office/drawing/2014/main" id="{D1354914-9B47-45F3-9C38-7AFE51C13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CEF2E49-F472-45DF-98CD-2F8B932FAA5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11259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5F2EEF-D886-4C24-AF2F-F2FE3BAC08AB}"/>
              </a:ext>
            </a:extLst>
          </p:cNvPr>
          <p:cNvSpPr txBox="1"/>
          <p:nvPr/>
        </p:nvSpPr>
        <p:spPr>
          <a:xfrm>
            <a:off x="1083259" y="107605"/>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7" name="TextBox 6">
            <a:extLst>
              <a:ext uri="{FF2B5EF4-FFF2-40B4-BE49-F238E27FC236}">
                <a16:creationId xmlns:a16="http://schemas.microsoft.com/office/drawing/2014/main" id="{B3D8FDD8-645C-4225-BC66-7F6EA87D47D0}"/>
              </a:ext>
            </a:extLst>
          </p:cNvPr>
          <p:cNvSpPr txBox="1"/>
          <p:nvPr/>
        </p:nvSpPr>
        <p:spPr>
          <a:xfrm>
            <a:off x="79752" y="1469502"/>
            <a:ext cx="8950036" cy="1569660"/>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  Base Paper:</a:t>
            </a:r>
          </a:p>
          <a:p>
            <a:r>
              <a:rPr lang="en-US" sz="3200" b="1" dirty="0">
                <a:solidFill>
                  <a:srgbClr val="FF0000"/>
                </a:solidFill>
                <a:latin typeface="Times New Roman" pitchFamily="18" charset="0"/>
                <a:cs typeface="Times New Roman"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https://www.ripublication.com/ijaer17/ijaerv12n20_120.pdf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solidFill>
                <a:srgbClr val="FF0000"/>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A084F20A-0679-4739-8C04-83F62281CA9F}"/>
              </a:ext>
            </a:extLst>
          </p:cNvPr>
          <p:cNvSpPr txBox="1"/>
          <p:nvPr/>
        </p:nvSpPr>
        <p:spPr>
          <a:xfrm>
            <a:off x="258785" y="3193250"/>
            <a:ext cx="8950036" cy="1631216"/>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Reference Papers:</a:t>
            </a:r>
          </a:p>
          <a:p>
            <a:pPr marL="914400" lvl="1" indent="-457200">
              <a:buFont typeface="Arial" panose="020B0604020202020204" pitchFamily="34" charset="0"/>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http://www.ijarset.com/upload/2015/august/1_IJARSET_manjunath.pdf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https://www.researchgate.net/publication/43508814_Knowledge-based_anti-money_laundering_A_software_agent_bank_application</a:t>
            </a:r>
            <a:r>
              <a:rPr lang="en-US" sz="3200" b="1" dirty="0">
                <a:solidFill>
                  <a:srgbClr val="FF0000"/>
                </a:solidFill>
                <a:latin typeface="Times New Roman" pitchFamily="18" charset="0"/>
                <a:cs typeface="Times New Roman" pitchFamily="18" charset="0"/>
              </a:rPr>
              <a:t>	</a:t>
            </a:r>
            <a:endParaRPr lang="en-US" sz="3200" dirty="0">
              <a:solidFill>
                <a:srgbClr val="FF0000"/>
              </a:solidFill>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098C208D-ECCB-4421-8254-91BAC57C7611}"/>
              </a:ext>
            </a:extLst>
          </p:cNvPr>
          <p:cNvSpPr>
            <a:spLocks noGrp="1"/>
          </p:cNvSpPr>
          <p:nvPr>
            <p:ph type="dt" sz="half" idx="10"/>
          </p:nvPr>
        </p:nvSpPr>
        <p:spPr/>
        <p:txBody>
          <a:bodyPr/>
          <a:lstStyle/>
          <a:p>
            <a:fld id="{4477B355-B277-4D74-AAAF-93B3D8AB5600}" type="datetime1">
              <a:rPr lang="en-US" smtClean="0"/>
              <a:t>5/13/2021</a:t>
            </a:fld>
            <a:endParaRPr lang="en-US"/>
          </a:p>
        </p:txBody>
      </p:sp>
      <p:sp>
        <p:nvSpPr>
          <p:cNvPr id="4" name="Slide Number Placeholder 3">
            <a:extLst>
              <a:ext uri="{FF2B5EF4-FFF2-40B4-BE49-F238E27FC236}">
                <a16:creationId xmlns:a16="http://schemas.microsoft.com/office/drawing/2014/main" id="{D5ADC086-8C5C-4A77-BD02-1C39AF81F523}"/>
              </a:ext>
            </a:extLst>
          </p:cNvPr>
          <p:cNvSpPr>
            <a:spLocks noGrp="1"/>
          </p:cNvSpPr>
          <p:nvPr>
            <p:ph type="sldNum" sz="quarter" idx="12"/>
          </p:nvPr>
        </p:nvSpPr>
        <p:spPr/>
        <p:txBody>
          <a:bodyPr/>
          <a:lstStyle/>
          <a:p>
            <a:fld id="{28963275-8587-4EEF-A5E5-8D742DA55544}" type="slidenum">
              <a:rPr lang="en-US" smtClean="0"/>
              <a:pPr/>
              <a:t>12</a:t>
            </a:fld>
            <a:endParaRPr lang="en-US"/>
          </a:p>
        </p:txBody>
      </p:sp>
      <p:sp>
        <p:nvSpPr>
          <p:cNvPr id="10" name="Rectangle 9">
            <a:extLst>
              <a:ext uri="{FF2B5EF4-FFF2-40B4-BE49-F238E27FC236}">
                <a16:creationId xmlns:a16="http://schemas.microsoft.com/office/drawing/2014/main" id="{8C4D7EC8-0B67-49EE-9C73-6AB749CAE3AF}"/>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1" name="Picture 4">
            <a:extLst>
              <a:ext uri="{FF2B5EF4-FFF2-40B4-BE49-F238E27FC236}">
                <a16:creationId xmlns:a16="http://schemas.microsoft.com/office/drawing/2014/main" id="{85D9814D-55DD-4DE2-9186-B362CBCBCF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28C5126-9E9C-431B-910D-51DFD6F4D6F8}"/>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31431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5641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595627" y="2817202"/>
            <a:ext cx="10712567" cy="1323439"/>
          </a:xfrm>
          <a:prstGeom prst="rect">
            <a:avLst/>
          </a:prstGeom>
          <a:noFill/>
        </p:spPr>
        <p:txBody>
          <a:bodyPr wrap="square" rtlCol="0">
            <a:spAutoFit/>
          </a:bodyPr>
          <a:lstStyle/>
          <a:p>
            <a:pPr lvl="0" algn="ctr"/>
            <a:r>
              <a:rPr lang="en-US" sz="8000" dirty="0">
                <a:latin typeface="Times New Roman" panose="02020603050405020304" pitchFamily="18" charset="0"/>
                <a:cs typeface="Times New Roman" panose="02020603050405020304" pitchFamily="18" charset="0"/>
              </a:rPr>
              <a:t>Thankyou</a:t>
            </a:r>
          </a:p>
        </p:txBody>
      </p:sp>
      <p:sp>
        <p:nvSpPr>
          <p:cNvPr id="2" name="Date Placeholder 1">
            <a:extLst>
              <a:ext uri="{FF2B5EF4-FFF2-40B4-BE49-F238E27FC236}">
                <a16:creationId xmlns:a16="http://schemas.microsoft.com/office/drawing/2014/main" id="{B4B2F251-0E40-433B-8CF5-AE1CFCA339E8}"/>
              </a:ext>
            </a:extLst>
          </p:cNvPr>
          <p:cNvSpPr>
            <a:spLocks noGrp="1"/>
          </p:cNvSpPr>
          <p:nvPr>
            <p:ph type="dt" sz="half" idx="10"/>
          </p:nvPr>
        </p:nvSpPr>
        <p:spPr/>
        <p:txBody>
          <a:bodyPr/>
          <a:lstStyle/>
          <a:p>
            <a:fld id="{18AC4498-74D6-4FD2-BEBA-ABF9DDE43230}" type="datetime1">
              <a:rPr lang="en-US" smtClean="0"/>
              <a:t>5/13/2021</a:t>
            </a:fld>
            <a:endParaRPr lang="en-US"/>
          </a:p>
        </p:txBody>
      </p:sp>
      <p:sp>
        <p:nvSpPr>
          <p:cNvPr id="3" name="Slide Number Placeholder 2">
            <a:extLst>
              <a:ext uri="{FF2B5EF4-FFF2-40B4-BE49-F238E27FC236}">
                <a16:creationId xmlns:a16="http://schemas.microsoft.com/office/drawing/2014/main" id="{C385CD36-4D7E-4473-A477-A3D759D53F3C}"/>
              </a:ext>
            </a:extLst>
          </p:cNvPr>
          <p:cNvSpPr>
            <a:spLocks noGrp="1"/>
          </p:cNvSpPr>
          <p:nvPr>
            <p:ph type="sldNum" sz="quarter" idx="12"/>
          </p:nvPr>
        </p:nvSpPr>
        <p:spPr/>
        <p:txBody>
          <a:bodyPr/>
          <a:lstStyle/>
          <a:p>
            <a:fld id="{28963275-8587-4EEF-A5E5-8D742DA55544}" type="slidenum">
              <a:rPr lang="en-US" smtClean="0"/>
              <a:pPr/>
              <a:t>13</a:t>
            </a:fld>
            <a:endParaRPr lang="en-US" dirty="0"/>
          </a:p>
        </p:txBody>
      </p:sp>
      <p:sp>
        <p:nvSpPr>
          <p:cNvPr id="10" name="Rectangle 9">
            <a:extLst>
              <a:ext uri="{FF2B5EF4-FFF2-40B4-BE49-F238E27FC236}">
                <a16:creationId xmlns:a16="http://schemas.microsoft.com/office/drawing/2014/main" id="{45467BE6-8002-4D23-AAC2-C54C772E30A5}"/>
              </a:ext>
            </a:extLst>
          </p:cNvPr>
          <p:cNvSpPr/>
          <p:nvPr/>
        </p:nvSpPr>
        <p:spPr>
          <a:xfrm>
            <a:off x="0" y="6677970"/>
            <a:ext cx="12192000" cy="3010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5A33-6FEC-4957-8A28-9F6E9CE053E0}"/>
              </a:ext>
            </a:extLst>
          </p:cNvPr>
          <p:cNvSpPr>
            <a:spLocks noGrp="1"/>
          </p:cNvSpPr>
          <p:nvPr>
            <p:ph type="title"/>
          </p:nvPr>
        </p:nvSpPr>
        <p:spPr>
          <a:xfrm>
            <a:off x="838200" y="11795"/>
            <a:ext cx="10515600" cy="874861"/>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70EC12EF-BC32-4252-8A1B-A0100EAB5324}"/>
              </a:ext>
            </a:extLst>
          </p:cNvPr>
          <p:cNvSpPr>
            <a:spLocks noGrp="1"/>
          </p:cNvSpPr>
          <p:nvPr>
            <p:ph idx="1"/>
          </p:nvPr>
        </p:nvSpPr>
        <p:spPr>
          <a:xfrm>
            <a:off x="838200" y="1381971"/>
            <a:ext cx="10515600" cy="4794992"/>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Domain:</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Datamining, ML</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Abstract:</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Money laundering is the process of taking cash earned from illicit activities such as drug trafficking, and making the cash appears to be earnings from legal business activity. The money from the illicit activity is considered dirty and the process “launders” the money to make it look clean.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9AD619-145E-4D16-8657-0A3750710F8A}"/>
              </a:ext>
            </a:extLst>
          </p:cNvPr>
          <p:cNvSpPr>
            <a:spLocks noGrp="1"/>
          </p:cNvSpPr>
          <p:nvPr>
            <p:ph type="dt" sz="half" idx="10"/>
          </p:nvPr>
        </p:nvSpPr>
        <p:spPr/>
        <p:txBody>
          <a:bodyPr/>
          <a:lstStyle/>
          <a:p>
            <a:r>
              <a:rPr lang="en-US" dirty="0"/>
              <a:t>15/5/2021</a:t>
            </a:r>
          </a:p>
        </p:txBody>
      </p:sp>
      <p:sp>
        <p:nvSpPr>
          <p:cNvPr id="5" name="Slide Number Placeholder 4">
            <a:extLst>
              <a:ext uri="{FF2B5EF4-FFF2-40B4-BE49-F238E27FC236}">
                <a16:creationId xmlns:a16="http://schemas.microsoft.com/office/drawing/2014/main" id="{EC751B4C-9641-4288-9F04-D81B9C50CDDB}"/>
              </a:ext>
            </a:extLst>
          </p:cNvPr>
          <p:cNvSpPr>
            <a:spLocks noGrp="1"/>
          </p:cNvSpPr>
          <p:nvPr>
            <p:ph type="sldNum" sz="quarter" idx="12"/>
          </p:nvPr>
        </p:nvSpPr>
        <p:spPr/>
        <p:txBody>
          <a:bodyPr/>
          <a:lstStyle/>
          <a:p>
            <a:fld id="{28963275-8587-4EEF-A5E5-8D742DA55544}" type="slidenum">
              <a:rPr lang="en-US" smtClean="0"/>
              <a:pPr/>
              <a:t>2</a:t>
            </a:fld>
            <a:endParaRPr lang="en-US"/>
          </a:p>
        </p:txBody>
      </p:sp>
      <p:sp>
        <p:nvSpPr>
          <p:cNvPr id="7" name="Rectangle 6">
            <a:extLst>
              <a:ext uri="{FF2B5EF4-FFF2-40B4-BE49-F238E27FC236}">
                <a16:creationId xmlns:a16="http://schemas.microsoft.com/office/drawing/2014/main" id="{BDB85F5A-B344-4A78-B6FE-CE4E246553CA}"/>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94E2A7C-6EF0-46C8-B9AD-3B5C84F66605}"/>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1" name="Picture 4">
            <a:extLst>
              <a:ext uri="{FF2B5EF4-FFF2-40B4-BE49-F238E27FC236}">
                <a16:creationId xmlns:a16="http://schemas.microsoft.com/office/drawing/2014/main" id="{B62ABEB8-EBFC-4D95-A0CB-77760C55D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79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ADC-F120-4035-97B8-F33A25F1F9E6}"/>
              </a:ext>
            </a:extLst>
          </p:cNvPr>
          <p:cNvSpPr>
            <a:spLocks noGrp="1"/>
          </p:cNvSpPr>
          <p:nvPr>
            <p:ph type="title"/>
          </p:nvPr>
        </p:nvSpPr>
        <p:spPr>
          <a:xfrm>
            <a:off x="838200" y="136526"/>
            <a:ext cx="10515600" cy="742364"/>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DATASET</a:t>
            </a:r>
            <a:r>
              <a:rPr lang="en-IN" sz="3200"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DB6849B-825B-4118-9B6B-8303B568676D}"/>
              </a:ext>
            </a:extLst>
          </p:cNvPr>
          <p:cNvSpPr>
            <a:spLocks noGrp="1"/>
          </p:cNvSpPr>
          <p:nvPr>
            <p:ph idx="1"/>
          </p:nvPr>
        </p:nvSpPr>
        <p:spPr>
          <a:xfrm>
            <a:off x="838200" y="1589102"/>
            <a:ext cx="10515600" cy="4767247"/>
          </a:xfrm>
        </p:spPr>
        <p:txBody>
          <a:bodyPr>
            <a:normAutofit lnSpcReduction="10000"/>
          </a:bodyPr>
          <a:lstStyle/>
          <a:p>
            <a:pPr marL="0" indent="0">
              <a:buNone/>
            </a:pPr>
            <a:r>
              <a:rPr lang="en-IN" sz="1500" b="1" dirty="0">
                <a:latin typeface="Times New Roman" panose="02020603050405020304" pitchFamily="18" charset="0"/>
                <a:cs typeface="Times New Roman" panose="02020603050405020304" pitchFamily="18" charset="0"/>
              </a:rPr>
              <a:t>Dataset Description:</a:t>
            </a:r>
          </a:p>
          <a:p>
            <a:pPr marL="0" indent="0">
              <a:buNone/>
            </a:pPr>
            <a:r>
              <a:rPr lang="en-US" sz="1500" b="0" i="0" dirty="0">
                <a:effectLst/>
                <a:latin typeface="Times New Roman" panose="02020603050405020304" pitchFamily="18" charset="0"/>
                <a:cs typeface="Times New Roman" panose="02020603050405020304" pitchFamily="18" charset="0"/>
              </a:rPr>
              <a:t>This is synthetic dataset generated using the simulator </a:t>
            </a:r>
            <a:r>
              <a:rPr lang="en-US" sz="1500" b="0" i="0">
                <a:effectLst/>
                <a:latin typeface="Times New Roman" panose="02020603050405020304" pitchFamily="18" charset="0"/>
                <a:cs typeface="Times New Roman" panose="02020603050405020304" pitchFamily="18" charset="0"/>
              </a:rPr>
              <a:t>called Pay Sim </a:t>
            </a:r>
            <a:r>
              <a:rPr lang="en-US" sz="1500" b="0" i="0" dirty="0">
                <a:effectLst/>
                <a:latin typeface="Times New Roman" panose="02020603050405020304" pitchFamily="18" charset="0"/>
                <a:cs typeface="Times New Roman" panose="02020603050405020304" pitchFamily="18" charset="0"/>
              </a:rPr>
              <a:t>which contains all transactions.</a:t>
            </a:r>
          </a:p>
          <a:p>
            <a:pPr marL="0" indent="0">
              <a:buNone/>
            </a:pPr>
            <a:endParaRPr lang="en-IN" sz="1500" b="1" dirty="0">
              <a:latin typeface="Times New Roman" panose="02020603050405020304" pitchFamily="18" charset="0"/>
              <a:cs typeface="Times New Roman" panose="02020603050405020304" pitchFamily="18" charset="0"/>
            </a:endParaRPr>
          </a:p>
          <a:p>
            <a:pPr marL="0" indent="0">
              <a:buNone/>
            </a:pPr>
            <a:r>
              <a:rPr lang="en-IN" sz="1500" b="1" dirty="0">
                <a:latin typeface="Times New Roman" panose="02020603050405020304" pitchFamily="18" charset="0"/>
                <a:cs typeface="Times New Roman" panose="02020603050405020304" pitchFamily="18" charset="0"/>
              </a:rPr>
              <a:t>Attribute                  Description</a:t>
            </a:r>
          </a:p>
          <a:p>
            <a:pPr marL="0" indent="0">
              <a:buNone/>
            </a:pPr>
            <a:r>
              <a:rPr lang="en-IN" sz="1500" dirty="0">
                <a:latin typeface="Times New Roman" panose="02020603050405020304" pitchFamily="18" charset="0"/>
                <a:cs typeface="Times New Roman" panose="02020603050405020304" pitchFamily="18" charset="0"/>
              </a:rPr>
              <a:t>step	               </a:t>
            </a:r>
            <a:r>
              <a:rPr lang="en-US" sz="1500" b="0" i="0" dirty="0">
                <a:effectLst/>
                <a:latin typeface="Times New Roman" panose="02020603050405020304" pitchFamily="18" charset="0"/>
                <a:cs typeface="Times New Roman" panose="02020603050405020304" pitchFamily="18" charset="0"/>
              </a:rPr>
              <a:t>maps a unit of time in the real world</a:t>
            </a:r>
          </a:p>
          <a:p>
            <a:pPr marL="0" indent="0">
              <a:buNone/>
            </a:pPr>
            <a:r>
              <a:rPr lang="en-US" sz="1500" dirty="0">
                <a:latin typeface="Times New Roman" panose="02020603050405020304" pitchFamily="18" charset="0"/>
                <a:cs typeface="Times New Roman" panose="02020603050405020304" pitchFamily="18" charset="0"/>
              </a:rPr>
              <a:t>type                           </a:t>
            </a:r>
            <a:r>
              <a:rPr lang="en-US" sz="1500" b="0" i="0" dirty="0">
                <a:effectLst/>
                <a:latin typeface="Times New Roman" panose="02020603050405020304" pitchFamily="18" charset="0"/>
                <a:cs typeface="Times New Roman" panose="02020603050405020304" pitchFamily="18" charset="0"/>
              </a:rPr>
              <a:t>CASH-IN, CASH-OUT, DEBIT, PAYMENT and TRANSFER</a:t>
            </a:r>
          </a:p>
          <a:p>
            <a:pPr marL="0" indent="0">
              <a:buNone/>
            </a:pPr>
            <a:r>
              <a:rPr lang="en-US" sz="1500" dirty="0">
                <a:latin typeface="Times New Roman" panose="02020603050405020304" pitchFamily="18" charset="0"/>
                <a:cs typeface="Times New Roman" panose="02020603050405020304" pitchFamily="18" charset="0"/>
              </a:rPr>
              <a:t>amount                      </a:t>
            </a:r>
            <a:r>
              <a:rPr lang="en-US" sz="1500" b="0" i="0" dirty="0" err="1">
                <a:effectLst/>
                <a:latin typeface="Times New Roman" panose="02020603050405020304" pitchFamily="18" charset="0"/>
                <a:cs typeface="Times New Roman" panose="02020603050405020304" pitchFamily="18" charset="0"/>
              </a:rPr>
              <a:t>amount</a:t>
            </a:r>
            <a:r>
              <a:rPr lang="en-US" sz="1500" b="0" i="0" dirty="0">
                <a:effectLst/>
                <a:latin typeface="Times New Roman" panose="02020603050405020304" pitchFamily="18" charset="0"/>
                <a:cs typeface="Times New Roman" panose="02020603050405020304" pitchFamily="18" charset="0"/>
              </a:rPr>
              <a:t> of the transaction in local currency</a:t>
            </a:r>
            <a:r>
              <a:rPr lang="en-US" sz="1500" dirty="0">
                <a:latin typeface="Times New Roman" panose="02020603050405020304" pitchFamily="18" charset="0"/>
                <a:cs typeface="Times New Roman" panose="02020603050405020304" pitchFamily="18" charset="0"/>
              </a:rPr>
              <a:t> </a:t>
            </a:r>
          </a:p>
          <a:p>
            <a:pPr marL="0" indent="0">
              <a:buNone/>
            </a:pPr>
            <a:r>
              <a:rPr lang="en-US" sz="1500" dirty="0" err="1">
                <a:latin typeface="Times New Roman" panose="02020603050405020304" pitchFamily="18" charset="0"/>
                <a:cs typeface="Times New Roman" panose="02020603050405020304" pitchFamily="18" charset="0"/>
              </a:rPr>
              <a:t>nameOrig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customer who started the transaction</a:t>
            </a:r>
          </a:p>
          <a:p>
            <a:pPr marL="0" indent="0">
              <a:buNone/>
            </a:pPr>
            <a:r>
              <a:rPr lang="en-US" sz="1500" dirty="0" err="1">
                <a:latin typeface="Times New Roman" panose="02020603050405020304" pitchFamily="18" charset="0"/>
                <a:cs typeface="Times New Roman" panose="02020603050405020304" pitchFamily="18" charset="0"/>
              </a:rPr>
              <a:t>oldbalanceOrig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initial balance before the transaction</a:t>
            </a:r>
          </a:p>
          <a:p>
            <a:pPr marL="0" indent="0">
              <a:buNone/>
            </a:pPr>
            <a:r>
              <a:rPr lang="en-US" sz="1500" dirty="0" err="1">
                <a:latin typeface="Times New Roman" panose="02020603050405020304" pitchFamily="18" charset="0"/>
                <a:cs typeface="Times New Roman" panose="02020603050405020304" pitchFamily="18" charset="0"/>
              </a:rPr>
              <a:t>newbalanceOrig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new balance after the transaction</a:t>
            </a:r>
          </a:p>
          <a:p>
            <a:pPr marL="0" indent="0">
              <a:buNone/>
            </a:pPr>
            <a:r>
              <a:rPr lang="en-US" sz="1500" dirty="0" err="1">
                <a:latin typeface="Times New Roman" panose="02020603050405020304" pitchFamily="18" charset="0"/>
                <a:cs typeface="Times New Roman" panose="02020603050405020304" pitchFamily="18" charset="0"/>
              </a:rPr>
              <a:t>nameDest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customer who is the recipient of the transaction</a:t>
            </a:r>
          </a:p>
          <a:p>
            <a:pPr marL="0" indent="0">
              <a:buNone/>
            </a:pPr>
            <a:r>
              <a:rPr lang="en-US" sz="1500" dirty="0" err="1">
                <a:latin typeface="Times New Roman" panose="02020603050405020304" pitchFamily="18" charset="0"/>
                <a:cs typeface="Times New Roman" panose="02020603050405020304" pitchFamily="18" charset="0"/>
              </a:rPr>
              <a:t>oldbalanceDest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initial balance recipient before the transaction</a:t>
            </a:r>
          </a:p>
          <a:p>
            <a:pPr marL="0" indent="0">
              <a:buNone/>
            </a:pPr>
            <a:r>
              <a:rPr lang="en-US" sz="1500" dirty="0" err="1">
                <a:latin typeface="Times New Roman" panose="02020603050405020304" pitchFamily="18" charset="0"/>
                <a:cs typeface="Times New Roman" panose="02020603050405020304" pitchFamily="18" charset="0"/>
              </a:rPr>
              <a:t>newbalanceDest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new balance recipient after the transaction</a:t>
            </a:r>
          </a:p>
          <a:p>
            <a:pPr marL="0" indent="0">
              <a:buNone/>
            </a:pPr>
            <a:r>
              <a:rPr lang="en-US" sz="1500" dirty="0" err="1">
                <a:latin typeface="Times New Roman" panose="02020603050405020304" pitchFamily="18" charset="0"/>
                <a:cs typeface="Times New Roman" panose="02020603050405020304" pitchFamily="18" charset="0"/>
              </a:rPr>
              <a:t>isFraud</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This is the transactions made by the fraudulent agents inside the simulation</a:t>
            </a:r>
          </a:p>
          <a:p>
            <a:pPr marL="0" indent="0">
              <a:buNone/>
            </a:pPr>
            <a:r>
              <a:rPr lang="en-US" sz="1500" dirty="0" err="1">
                <a:latin typeface="Times New Roman" panose="02020603050405020304" pitchFamily="18" charset="0"/>
                <a:cs typeface="Times New Roman" panose="02020603050405020304" pitchFamily="18" charset="0"/>
              </a:rPr>
              <a:t>isFlaggedFraud</a:t>
            </a:r>
            <a:r>
              <a:rPr lang="en-US" sz="1500" b="0" i="0" dirty="0" err="1">
                <a:effectLst/>
                <a:latin typeface="Times New Roman" panose="02020603050405020304" pitchFamily="18" charset="0"/>
                <a:cs typeface="Times New Roman" panose="02020603050405020304" pitchFamily="18" charset="0"/>
              </a:rPr>
              <a:t>The</a:t>
            </a:r>
            <a:r>
              <a:rPr lang="en-US" sz="1500" b="0" i="0" dirty="0">
                <a:effectLst/>
                <a:latin typeface="Times New Roman" panose="02020603050405020304" pitchFamily="18" charset="0"/>
                <a:cs typeface="Times New Roman" panose="02020603050405020304" pitchFamily="18" charset="0"/>
              </a:rPr>
              <a:t>   business model aims to control massive transfers from one account to another and flags illegal attempts</a:t>
            </a:r>
          </a:p>
          <a:p>
            <a:pPr marL="0" indent="0">
              <a:buNone/>
            </a:pPr>
            <a:endParaRPr lang="en-IN" sz="17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6DFF11-B3C8-45B4-AFB9-C4608AD20074}"/>
              </a:ext>
            </a:extLst>
          </p:cNvPr>
          <p:cNvSpPr>
            <a:spLocks noGrp="1"/>
          </p:cNvSpPr>
          <p:nvPr>
            <p:ph type="dt" sz="half" idx="10"/>
          </p:nvPr>
        </p:nvSpPr>
        <p:spPr/>
        <p:txBody>
          <a:bodyPr/>
          <a:lstStyle/>
          <a:p>
            <a:r>
              <a:rPr lang="en-US" dirty="0"/>
              <a:t>15/5/2021</a:t>
            </a:r>
          </a:p>
        </p:txBody>
      </p:sp>
      <p:sp>
        <p:nvSpPr>
          <p:cNvPr id="5" name="Slide Number Placeholder 4">
            <a:extLst>
              <a:ext uri="{FF2B5EF4-FFF2-40B4-BE49-F238E27FC236}">
                <a16:creationId xmlns:a16="http://schemas.microsoft.com/office/drawing/2014/main" id="{266523DF-D229-402D-8B5F-E484755B76A8}"/>
              </a:ext>
            </a:extLst>
          </p:cNvPr>
          <p:cNvSpPr>
            <a:spLocks noGrp="1"/>
          </p:cNvSpPr>
          <p:nvPr>
            <p:ph type="sldNum" sz="quarter" idx="12"/>
          </p:nvPr>
        </p:nvSpPr>
        <p:spPr/>
        <p:txBody>
          <a:bodyPr/>
          <a:lstStyle/>
          <a:p>
            <a:fld id="{28963275-8587-4EEF-A5E5-8D742DA55544}" type="slidenum">
              <a:rPr lang="en-US" smtClean="0"/>
              <a:pPr/>
              <a:t>3</a:t>
            </a:fld>
            <a:endParaRPr lang="en-US"/>
          </a:p>
        </p:txBody>
      </p:sp>
      <p:pic>
        <p:nvPicPr>
          <p:cNvPr id="7" name="Picture 4">
            <a:extLst>
              <a:ext uri="{FF2B5EF4-FFF2-40B4-BE49-F238E27FC236}">
                <a16:creationId xmlns:a16="http://schemas.microsoft.com/office/drawing/2014/main" id="{0F9CC05B-6D23-4B05-BBF4-75879623FA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5F9C2D1-A741-4783-95CA-89F784A2B12C}"/>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38AD863-8E7F-4454-8EDD-2A0EF9D18E1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220322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449B03-431C-428D-AEDE-9E337AD75BEB}"/>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2805343" y="954725"/>
            <a:ext cx="5939161" cy="5655075"/>
          </a:xfrm>
          <a:prstGeom prst="rect">
            <a:avLst/>
          </a:prstGeom>
        </p:spPr>
      </p:pic>
      <p:sp>
        <p:nvSpPr>
          <p:cNvPr id="10" name="Google Shape;114;p3">
            <a:extLst>
              <a:ext uri="{FF2B5EF4-FFF2-40B4-BE49-F238E27FC236}">
                <a16:creationId xmlns:a16="http://schemas.microsoft.com/office/drawing/2014/main" id="{AF36BFC4-0400-456C-ACA0-83591C2F912C}"/>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DESIGN AND WORKFLOW</a:t>
            </a:r>
            <a:endParaRPr sz="3200" b="1" dirty="0">
              <a:solidFill>
                <a:srgbClr val="FF0000"/>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29695A34-D124-44BA-837A-7E54A4E90238}"/>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EF8127AE-168B-48C7-B8FE-D88F3BC299BF}"/>
              </a:ext>
            </a:extLst>
          </p:cNvPr>
          <p:cNvSpPr>
            <a:spLocks noGrp="1"/>
          </p:cNvSpPr>
          <p:nvPr>
            <p:ph type="sldNum" sz="quarter" idx="12"/>
          </p:nvPr>
        </p:nvSpPr>
        <p:spPr/>
        <p:txBody>
          <a:bodyPr/>
          <a:lstStyle/>
          <a:p>
            <a:fld id="{28963275-8587-4EEF-A5E5-8D742DA55544}" type="slidenum">
              <a:rPr lang="en-US" smtClean="0"/>
              <a:pPr/>
              <a:t>4</a:t>
            </a:fld>
            <a:endParaRPr lang="en-US"/>
          </a:p>
        </p:txBody>
      </p:sp>
      <p:sp>
        <p:nvSpPr>
          <p:cNvPr id="11" name="Rectangle 10">
            <a:extLst>
              <a:ext uri="{FF2B5EF4-FFF2-40B4-BE49-F238E27FC236}">
                <a16:creationId xmlns:a16="http://schemas.microsoft.com/office/drawing/2014/main" id="{DA502A4F-D2B3-4509-84F5-C95C9D8610A9}"/>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4">
            <a:extLst>
              <a:ext uri="{FF2B5EF4-FFF2-40B4-BE49-F238E27FC236}">
                <a16:creationId xmlns:a16="http://schemas.microsoft.com/office/drawing/2014/main" id="{BDC7A697-E422-46FE-9E1B-948863FE45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E54D553-625C-41DA-A4EC-8FBE1AC1C4D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3050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93EE9690-F534-4465-9FF5-0DB75E5C7128}"/>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TECHNOLOGY STACK</a:t>
            </a:r>
            <a:endParaRPr sz="3200" b="1" dirty="0">
              <a:solidFill>
                <a:srgbClr val="FF0000"/>
              </a:solidFill>
              <a:latin typeface="Times New Roman"/>
              <a:ea typeface="Times New Roman"/>
              <a:cs typeface="Times New Roman"/>
              <a:sym typeface="Times New Roman"/>
            </a:endParaRPr>
          </a:p>
        </p:txBody>
      </p:sp>
      <p:sp>
        <p:nvSpPr>
          <p:cNvPr id="4" name="object 7">
            <a:extLst>
              <a:ext uri="{FF2B5EF4-FFF2-40B4-BE49-F238E27FC236}">
                <a16:creationId xmlns:a16="http://schemas.microsoft.com/office/drawing/2014/main" id="{29B406F7-7A16-4DA1-A399-06E9D0B7495A}"/>
              </a:ext>
            </a:extLst>
          </p:cNvPr>
          <p:cNvSpPr txBox="1"/>
          <p:nvPr/>
        </p:nvSpPr>
        <p:spPr>
          <a:xfrm>
            <a:off x="943884" y="1317741"/>
            <a:ext cx="7623175" cy="2695610"/>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Machine Learning</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Tkinter </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Python Programming Language</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Anaconda -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a:p>
            <a:pPr marL="457200" indent="-457200">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sz="2100" dirty="0">
              <a:latin typeface="Lato"/>
              <a:cs typeface="Lato"/>
            </a:endParaRPr>
          </a:p>
        </p:txBody>
      </p:sp>
      <p:sp>
        <p:nvSpPr>
          <p:cNvPr id="5" name="Title 7">
            <a:extLst>
              <a:ext uri="{FF2B5EF4-FFF2-40B4-BE49-F238E27FC236}">
                <a16:creationId xmlns:a16="http://schemas.microsoft.com/office/drawing/2014/main" id="{009678C7-C047-47D1-A437-C151DEE8696B}"/>
              </a:ext>
            </a:extLst>
          </p:cNvPr>
          <p:cNvSpPr txBox="1">
            <a:spLocks/>
          </p:cNvSpPr>
          <p:nvPr/>
        </p:nvSpPr>
        <p:spPr>
          <a:xfrm>
            <a:off x="943884" y="2962013"/>
            <a:ext cx="4800600" cy="43088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kern="0" dirty="0">
                <a:latin typeface="Times New Roman" panose="02020603050405020304" pitchFamily="18" charset="0"/>
                <a:cs typeface="Times New Roman" panose="02020603050405020304" pitchFamily="18" charset="0"/>
              </a:rPr>
              <a:t>Required Python Packages:</a:t>
            </a:r>
            <a:endParaRPr lang="en-IN" sz="2800" b="1" kern="0" dirty="0">
              <a:latin typeface="Times New Roman" panose="02020603050405020304" pitchFamily="18" charset="0"/>
              <a:cs typeface="Times New Roman" panose="02020603050405020304" pitchFamily="18" charset="0"/>
            </a:endParaRPr>
          </a:p>
        </p:txBody>
      </p:sp>
      <p:sp>
        <p:nvSpPr>
          <p:cNvPr id="6" name="object 7">
            <a:extLst>
              <a:ext uri="{FF2B5EF4-FFF2-40B4-BE49-F238E27FC236}">
                <a16:creationId xmlns:a16="http://schemas.microsoft.com/office/drawing/2014/main" id="{22DA25EF-5BE7-4A55-B0DA-3662A9827976}"/>
              </a:ext>
            </a:extLst>
          </p:cNvPr>
          <p:cNvSpPr txBox="1"/>
          <p:nvPr/>
        </p:nvSpPr>
        <p:spPr>
          <a:xfrm>
            <a:off x="943883" y="3080306"/>
            <a:ext cx="7623175" cy="3388107"/>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sz="2100" dirty="0">
                <a:latin typeface="Lato"/>
                <a:cs typeface="Lato"/>
              </a:rPr>
              <a:t>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numpy</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pandas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keras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sklearn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tkinter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matplotlib </a:t>
            </a:r>
          </a:p>
          <a:p>
            <a:pPr marL="457200" indent="-457200">
              <a:buFont typeface="+mj-lt"/>
              <a:buAutoNum type="arabicPeriod"/>
            </a:pPr>
            <a:r>
              <a:rPr lang="en-IN" sz="2400" dirty="0" err="1">
                <a:latin typeface="Times New Roman" panose="02020603050405020304" pitchFamily="18" charset="0"/>
                <a:cs typeface="Times New Roman" panose="02020603050405020304" pitchFamily="18" charset="0"/>
              </a:rPr>
              <a:t>Imblearn</a:t>
            </a:r>
            <a:endParaRPr lang="en-IN"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lang="en-US" sz="2100" dirty="0">
              <a:latin typeface="Lato"/>
              <a:cs typeface="Lato"/>
            </a:endParaRPr>
          </a:p>
        </p:txBody>
      </p:sp>
      <p:sp>
        <p:nvSpPr>
          <p:cNvPr id="7" name="Date Placeholder 6">
            <a:extLst>
              <a:ext uri="{FF2B5EF4-FFF2-40B4-BE49-F238E27FC236}">
                <a16:creationId xmlns:a16="http://schemas.microsoft.com/office/drawing/2014/main" id="{EA31EA90-F892-4A72-859C-9B375271C748}"/>
              </a:ext>
            </a:extLst>
          </p:cNvPr>
          <p:cNvSpPr>
            <a:spLocks noGrp="1"/>
          </p:cNvSpPr>
          <p:nvPr>
            <p:ph type="dt" sz="half" idx="10"/>
          </p:nvPr>
        </p:nvSpPr>
        <p:spPr/>
        <p:txBody>
          <a:bodyPr/>
          <a:lstStyle/>
          <a:p>
            <a:r>
              <a:rPr lang="en-US" dirty="0"/>
              <a:t>15/5/2021</a:t>
            </a:r>
          </a:p>
        </p:txBody>
      </p:sp>
      <p:sp>
        <p:nvSpPr>
          <p:cNvPr id="8" name="Slide Number Placeholder 7">
            <a:extLst>
              <a:ext uri="{FF2B5EF4-FFF2-40B4-BE49-F238E27FC236}">
                <a16:creationId xmlns:a16="http://schemas.microsoft.com/office/drawing/2014/main" id="{97CCCDED-20FF-4C1B-86B2-CD6A7B44A611}"/>
              </a:ext>
            </a:extLst>
          </p:cNvPr>
          <p:cNvSpPr>
            <a:spLocks noGrp="1"/>
          </p:cNvSpPr>
          <p:nvPr>
            <p:ph type="sldNum" sz="quarter" idx="12"/>
          </p:nvPr>
        </p:nvSpPr>
        <p:spPr/>
        <p:txBody>
          <a:bodyPr/>
          <a:lstStyle/>
          <a:p>
            <a:fld id="{28963275-8587-4EEF-A5E5-8D742DA55544}" type="slidenum">
              <a:rPr lang="en-US" smtClean="0"/>
              <a:pPr/>
              <a:t>5</a:t>
            </a:fld>
            <a:endParaRPr lang="en-US"/>
          </a:p>
        </p:txBody>
      </p:sp>
      <p:sp>
        <p:nvSpPr>
          <p:cNvPr id="10" name="Rectangle 9">
            <a:extLst>
              <a:ext uri="{FF2B5EF4-FFF2-40B4-BE49-F238E27FC236}">
                <a16:creationId xmlns:a16="http://schemas.microsoft.com/office/drawing/2014/main" id="{AC92C225-E892-4662-8269-97436CA697C0}"/>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4AD42A4-E15F-4B7F-B02D-7CD5D579B10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5" name="Picture 4">
            <a:extLst>
              <a:ext uri="{FF2B5EF4-FFF2-40B4-BE49-F238E27FC236}">
                <a16:creationId xmlns:a16="http://schemas.microsoft.com/office/drawing/2014/main" id="{C16478DA-5EEB-4C87-A266-EBCD7D8425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CA48D9C2-BD78-4A9B-ACEB-66662B726906}"/>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DATA VISUALISATION</a:t>
            </a:r>
            <a:endParaRPr sz="3200" b="1" dirty="0">
              <a:solidFill>
                <a:srgbClr val="FF0000"/>
              </a:solidFill>
              <a:latin typeface="Times New Roman"/>
              <a:ea typeface="Times New Roman"/>
              <a:cs typeface="Times New Roman"/>
              <a:sym typeface="Times New Roman"/>
            </a:endParaRPr>
          </a:p>
        </p:txBody>
      </p:sp>
      <p:sp>
        <p:nvSpPr>
          <p:cNvPr id="6" name="Date Placeholder 5">
            <a:extLst>
              <a:ext uri="{FF2B5EF4-FFF2-40B4-BE49-F238E27FC236}">
                <a16:creationId xmlns:a16="http://schemas.microsoft.com/office/drawing/2014/main" id="{5BFB3148-4E1A-4FF8-B6BC-07DF09949E93}"/>
              </a:ext>
            </a:extLst>
          </p:cNvPr>
          <p:cNvSpPr>
            <a:spLocks noGrp="1"/>
          </p:cNvSpPr>
          <p:nvPr>
            <p:ph type="dt" sz="half" idx="10"/>
          </p:nvPr>
        </p:nvSpPr>
        <p:spPr/>
        <p:txBody>
          <a:bodyPr/>
          <a:lstStyle/>
          <a:p>
            <a:r>
              <a:rPr lang="en-US" dirty="0"/>
              <a:t>15/5/2021</a:t>
            </a:r>
          </a:p>
        </p:txBody>
      </p:sp>
      <p:sp>
        <p:nvSpPr>
          <p:cNvPr id="7" name="Slide Number Placeholder 6">
            <a:extLst>
              <a:ext uri="{FF2B5EF4-FFF2-40B4-BE49-F238E27FC236}">
                <a16:creationId xmlns:a16="http://schemas.microsoft.com/office/drawing/2014/main" id="{A100FA90-2BF5-49D1-A771-29E20BE8FF55}"/>
              </a:ext>
            </a:extLst>
          </p:cNvPr>
          <p:cNvSpPr>
            <a:spLocks noGrp="1"/>
          </p:cNvSpPr>
          <p:nvPr>
            <p:ph type="sldNum" sz="quarter" idx="12"/>
          </p:nvPr>
        </p:nvSpPr>
        <p:spPr/>
        <p:txBody>
          <a:bodyPr/>
          <a:lstStyle/>
          <a:p>
            <a:fld id="{28963275-8587-4EEF-A5E5-8D742DA55544}" type="slidenum">
              <a:rPr lang="en-US" smtClean="0"/>
              <a:pPr/>
              <a:t>6</a:t>
            </a:fld>
            <a:endParaRPr lang="en-US"/>
          </a:p>
        </p:txBody>
      </p:sp>
      <p:pic>
        <p:nvPicPr>
          <p:cNvPr id="8" name="Picture 4">
            <a:extLst>
              <a:ext uri="{FF2B5EF4-FFF2-40B4-BE49-F238E27FC236}">
                <a16:creationId xmlns:a16="http://schemas.microsoft.com/office/drawing/2014/main" id="{54135E9B-6B85-4708-96FB-944DC7892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8A59DF4-5389-466F-8F5D-8FA5890586DE}"/>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737B90A-9D72-4CEC-8CEE-F1631677DE5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027" name="Picture 3">
            <a:extLst>
              <a:ext uri="{FF2B5EF4-FFF2-40B4-BE49-F238E27FC236}">
                <a16:creationId xmlns:a16="http://schemas.microsoft.com/office/drawing/2014/main" id="{6892A641-F9A6-4A10-A3DB-BCEBAC1AA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794" y="886657"/>
            <a:ext cx="6430752" cy="583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47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2B53E-19DF-4DF6-91ED-DAB45102BC71}"/>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6F07907E-0987-4EED-A9CC-7950F47D38E0}"/>
              </a:ext>
            </a:extLst>
          </p:cNvPr>
          <p:cNvSpPr>
            <a:spLocks noGrp="1"/>
          </p:cNvSpPr>
          <p:nvPr>
            <p:ph type="sldNum" sz="quarter" idx="12"/>
          </p:nvPr>
        </p:nvSpPr>
        <p:spPr/>
        <p:txBody>
          <a:bodyPr/>
          <a:lstStyle/>
          <a:p>
            <a:fld id="{28963275-8587-4EEF-A5E5-8D742DA55544}" type="slidenum">
              <a:rPr lang="en-US" smtClean="0"/>
              <a:pPr/>
              <a:t>7</a:t>
            </a:fld>
            <a:endParaRPr lang="en-US"/>
          </a:p>
        </p:txBody>
      </p:sp>
      <p:sp>
        <p:nvSpPr>
          <p:cNvPr id="5" name="Rectangle 4">
            <a:extLst>
              <a:ext uri="{FF2B5EF4-FFF2-40B4-BE49-F238E27FC236}">
                <a16:creationId xmlns:a16="http://schemas.microsoft.com/office/drawing/2014/main" id="{A52FAC3E-24D6-4A58-92E2-1D84470AB178}"/>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37C4FA-68D6-4DD9-B5BC-192D1331B73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7" name="Picture 4">
            <a:extLst>
              <a:ext uri="{FF2B5EF4-FFF2-40B4-BE49-F238E27FC236}">
                <a16:creationId xmlns:a16="http://schemas.microsoft.com/office/drawing/2014/main" id="{F3D1A0D3-392F-4B5D-A0AD-B2B76E8B5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77F2BE9-0624-4099-98CD-55008219454D}"/>
              </a:ext>
            </a:extLst>
          </p:cNvPr>
          <p:cNvGraphicFramePr>
            <a:graphicFrameLocks noGrp="1"/>
          </p:cNvGraphicFramePr>
          <p:nvPr>
            <p:extLst>
              <p:ext uri="{D42A27DB-BD31-4B8C-83A1-F6EECF244321}">
                <p14:modId xmlns:p14="http://schemas.microsoft.com/office/powerpoint/2010/main" val="874144963"/>
              </p:ext>
            </p:extLst>
          </p:nvPr>
        </p:nvGraphicFramePr>
        <p:xfrm>
          <a:off x="142043" y="1047958"/>
          <a:ext cx="11970057" cy="2362760"/>
        </p:xfrm>
        <a:graphic>
          <a:graphicData uri="http://schemas.openxmlformats.org/drawingml/2006/table">
            <a:tbl>
              <a:tblPr firstRow="1">
                <a:tableStyleId>{7DF18680-E054-41AD-8BC1-D1AEF772440D}</a:tableStyleId>
              </a:tblPr>
              <a:tblGrid>
                <a:gridCol w="338338">
                  <a:extLst>
                    <a:ext uri="{9D8B030D-6E8A-4147-A177-3AD203B41FA5}">
                      <a16:colId xmlns:a16="http://schemas.microsoft.com/office/drawing/2014/main" val="2800821974"/>
                    </a:ext>
                  </a:extLst>
                </a:gridCol>
                <a:gridCol w="1057429">
                  <a:extLst>
                    <a:ext uri="{9D8B030D-6E8A-4147-A177-3AD203B41FA5}">
                      <a16:colId xmlns:a16="http://schemas.microsoft.com/office/drawing/2014/main" val="3982425893"/>
                    </a:ext>
                  </a:extLst>
                </a:gridCol>
                <a:gridCol w="1057429">
                  <a:extLst>
                    <a:ext uri="{9D8B030D-6E8A-4147-A177-3AD203B41FA5}">
                      <a16:colId xmlns:a16="http://schemas.microsoft.com/office/drawing/2014/main" val="4131484179"/>
                    </a:ext>
                  </a:extLst>
                </a:gridCol>
                <a:gridCol w="1057429">
                  <a:extLst>
                    <a:ext uri="{9D8B030D-6E8A-4147-A177-3AD203B41FA5}">
                      <a16:colId xmlns:a16="http://schemas.microsoft.com/office/drawing/2014/main" val="94626489"/>
                    </a:ext>
                  </a:extLst>
                </a:gridCol>
                <a:gridCol w="1057429">
                  <a:extLst>
                    <a:ext uri="{9D8B030D-6E8A-4147-A177-3AD203B41FA5}">
                      <a16:colId xmlns:a16="http://schemas.microsoft.com/office/drawing/2014/main" val="4059617108"/>
                    </a:ext>
                  </a:extLst>
                </a:gridCol>
                <a:gridCol w="1057429">
                  <a:extLst>
                    <a:ext uri="{9D8B030D-6E8A-4147-A177-3AD203B41FA5}">
                      <a16:colId xmlns:a16="http://schemas.microsoft.com/office/drawing/2014/main" val="1639554001"/>
                    </a:ext>
                  </a:extLst>
                </a:gridCol>
                <a:gridCol w="1057429">
                  <a:extLst>
                    <a:ext uri="{9D8B030D-6E8A-4147-A177-3AD203B41FA5}">
                      <a16:colId xmlns:a16="http://schemas.microsoft.com/office/drawing/2014/main" val="1918869033"/>
                    </a:ext>
                  </a:extLst>
                </a:gridCol>
                <a:gridCol w="1057429">
                  <a:extLst>
                    <a:ext uri="{9D8B030D-6E8A-4147-A177-3AD203B41FA5}">
                      <a16:colId xmlns:a16="http://schemas.microsoft.com/office/drawing/2014/main" val="3317002474"/>
                    </a:ext>
                  </a:extLst>
                </a:gridCol>
                <a:gridCol w="1057429">
                  <a:extLst>
                    <a:ext uri="{9D8B030D-6E8A-4147-A177-3AD203B41FA5}">
                      <a16:colId xmlns:a16="http://schemas.microsoft.com/office/drawing/2014/main" val="3920082472"/>
                    </a:ext>
                  </a:extLst>
                </a:gridCol>
                <a:gridCol w="1057429">
                  <a:extLst>
                    <a:ext uri="{9D8B030D-6E8A-4147-A177-3AD203B41FA5}">
                      <a16:colId xmlns:a16="http://schemas.microsoft.com/office/drawing/2014/main" val="1756436007"/>
                    </a:ext>
                  </a:extLst>
                </a:gridCol>
                <a:gridCol w="1057429">
                  <a:extLst>
                    <a:ext uri="{9D8B030D-6E8A-4147-A177-3AD203B41FA5}">
                      <a16:colId xmlns:a16="http://schemas.microsoft.com/office/drawing/2014/main" val="1250127662"/>
                    </a:ext>
                  </a:extLst>
                </a:gridCol>
                <a:gridCol w="1057429">
                  <a:extLst>
                    <a:ext uri="{9D8B030D-6E8A-4147-A177-3AD203B41FA5}">
                      <a16:colId xmlns:a16="http://schemas.microsoft.com/office/drawing/2014/main" val="2021915209"/>
                    </a:ext>
                  </a:extLst>
                </a:gridCol>
              </a:tblGrid>
              <a:tr h="641039">
                <a:tc>
                  <a:txBody>
                    <a:bodyPr/>
                    <a:lstStyle/>
                    <a:p>
                      <a:pPr algn="r" fontAlgn="ctr"/>
                      <a:endParaRPr lang="en-IN" sz="1500" b="1" dirty="0">
                        <a:effectLst/>
                      </a:endParaRPr>
                    </a:p>
                  </a:txBody>
                  <a:tcPr marL="76339" marR="76339" marT="38170" marB="38170" anchor="ctr"/>
                </a:tc>
                <a:tc>
                  <a:txBody>
                    <a:bodyPr/>
                    <a:lstStyle/>
                    <a:p>
                      <a:pPr algn="r" fontAlgn="ctr"/>
                      <a:br>
                        <a:rPr lang="en-IN" sz="1500" b="1" dirty="0">
                          <a:effectLst/>
                        </a:rPr>
                      </a:br>
                      <a:r>
                        <a:rPr lang="en-IN" sz="1500" b="1" dirty="0">
                          <a:effectLst/>
                        </a:rPr>
                        <a:t>step</a:t>
                      </a:r>
                    </a:p>
                  </a:txBody>
                  <a:tcPr marL="76339" marR="76339" marT="38170" marB="38170" anchor="ctr"/>
                </a:tc>
                <a:tc>
                  <a:txBody>
                    <a:bodyPr/>
                    <a:lstStyle/>
                    <a:p>
                      <a:pPr algn="r" fontAlgn="ctr"/>
                      <a:r>
                        <a:rPr lang="en-IN" sz="1500" b="1" dirty="0">
                          <a:effectLst/>
                        </a:rPr>
                        <a:t>Type</a:t>
                      </a:r>
                    </a:p>
                  </a:txBody>
                  <a:tcPr marL="76339" marR="76339" marT="38170" marB="38170" anchor="ctr"/>
                </a:tc>
                <a:tc>
                  <a:txBody>
                    <a:bodyPr/>
                    <a:lstStyle/>
                    <a:p>
                      <a:pPr algn="r" fontAlgn="ctr"/>
                      <a:r>
                        <a:rPr lang="en-IN" sz="1500" b="1" dirty="0">
                          <a:effectLst/>
                        </a:rPr>
                        <a:t>Amount</a:t>
                      </a:r>
                    </a:p>
                  </a:txBody>
                  <a:tcPr marL="76339" marR="76339" marT="38170" marB="38170" anchor="ctr"/>
                </a:tc>
                <a:tc>
                  <a:txBody>
                    <a:bodyPr/>
                    <a:lstStyle/>
                    <a:p>
                      <a:pPr algn="r" fontAlgn="ctr"/>
                      <a:r>
                        <a:rPr lang="en-IN" sz="1500" b="1" dirty="0" err="1">
                          <a:effectLst/>
                        </a:rPr>
                        <a:t>nameOrig</a:t>
                      </a:r>
                      <a:endParaRPr lang="en-IN" sz="1500" b="1" dirty="0">
                        <a:effectLst/>
                      </a:endParaRPr>
                    </a:p>
                  </a:txBody>
                  <a:tcPr marL="76339" marR="76339" marT="38170" marB="38170" anchor="ctr"/>
                </a:tc>
                <a:tc>
                  <a:txBody>
                    <a:bodyPr/>
                    <a:lstStyle/>
                    <a:p>
                      <a:pPr algn="r" fontAlgn="ctr"/>
                      <a:r>
                        <a:rPr lang="en-IN" sz="1500" b="1" dirty="0" err="1">
                          <a:effectLst/>
                        </a:rPr>
                        <a:t>oldbalanceOrg</a:t>
                      </a:r>
                      <a:endParaRPr lang="en-IN" sz="1500" b="1" dirty="0">
                        <a:effectLst/>
                      </a:endParaRPr>
                    </a:p>
                  </a:txBody>
                  <a:tcPr marL="76339" marR="76339" marT="38170" marB="38170" anchor="ctr"/>
                </a:tc>
                <a:tc>
                  <a:txBody>
                    <a:bodyPr/>
                    <a:lstStyle/>
                    <a:p>
                      <a:pPr algn="r" fontAlgn="ctr"/>
                      <a:r>
                        <a:rPr lang="en-IN" sz="1500" b="1" dirty="0" err="1">
                          <a:effectLst/>
                        </a:rPr>
                        <a:t>newbalanceOrig</a:t>
                      </a:r>
                      <a:endParaRPr lang="en-IN" sz="1500" b="1" dirty="0">
                        <a:effectLst/>
                      </a:endParaRPr>
                    </a:p>
                  </a:txBody>
                  <a:tcPr marL="76339" marR="76339" marT="38170" marB="38170" anchor="ctr"/>
                </a:tc>
                <a:tc>
                  <a:txBody>
                    <a:bodyPr/>
                    <a:lstStyle/>
                    <a:p>
                      <a:pPr algn="r" fontAlgn="ctr"/>
                      <a:r>
                        <a:rPr lang="en-IN" sz="1500" b="1" dirty="0" err="1">
                          <a:effectLst/>
                        </a:rPr>
                        <a:t>nameDest</a:t>
                      </a:r>
                      <a:endParaRPr lang="en-IN" sz="1500" b="1" dirty="0">
                        <a:effectLst/>
                      </a:endParaRPr>
                    </a:p>
                  </a:txBody>
                  <a:tcPr marL="76339" marR="76339" marT="38170" marB="38170" anchor="ctr"/>
                </a:tc>
                <a:tc>
                  <a:txBody>
                    <a:bodyPr/>
                    <a:lstStyle/>
                    <a:p>
                      <a:pPr algn="r" fontAlgn="ctr"/>
                      <a:r>
                        <a:rPr lang="en-IN" sz="1500" b="1" dirty="0" err="1">
                          <a:effectLst/>
                        </a:rPr>
                        <a:t>oldbalanceDest</a:t>
                      </a:r>
                      <a:endParaRPr lang="en-IN" sz="1500" b="1" dirty="0">
                        <a:effectLst/>
                      </a:endParaRPr>
                    </a:p>
                  </a:txBody>
                  <a:tcPr marL="76339" marR="76339" marT="38170" marB="38170" anchor="ctr"/>
                </a:tc>
                <a:tc>
                  <a:txBody>
                    <a:bodyPr/>
                    <a:lstStyle/>
                    <a:p>
                      <a:pPr algn="r" fontAlgn="ctr"/>
                      <a:r>
                        <a:rPr lang="en-IN" sz="1500" b="1" dirty="0" err="1">
                          <a:effectLst/>
                        </a:rPr>
                        <a:t>newbalanceDest</a:t>
                      </a:r>
                      <a:endParaRPr lang="en-IN" sz="1500" b="1" dirty="0">
                        <a:effectLst/>
                      </a:endParaRPr>
                    </a:p>
                  </a:txBody>
                  <a:tcPr marL="76339" marR="76339" marT="38170" marB="38170"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500" b="1" dirty="0" err="1">
                          <a:effectLst/>
                        </a:rPr>
                        <a:t>isFraud</a:t>
                      </a:r>
                      <a:endParaRPr lang="en-IN" sz="1500" b="1" dirty="0">
                        <a:effectLst/>
                      </a:endParaRPr>
                    </a:p>
                    <a:p>
                      <a:pPr algn="r" fontAlgn="ctr"/>
                      <a:endParaRPr lang="en-IN" sz="1500" b="1" dirty="0">
                        <a:effectLst/>
                      </a:endParaRPr>
                    </a:p>
                  </a:txBody>
                  <a:tcPr marL="76339" marR="76339" marT="38170" marB="3817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1" dirty="0" err="1">
                          <a:effectLst/>
                        </a:rPr>
                        <a:t>isFlaggedFraud</a:t>
                      </a:r>
                      <a:endParaRPr lang="en-IN" sz="1500" b="1" dirty="0">
                        <a:effectLst/>
                      </a:endParaRPr>
                    </a:p>
                    <a:p>
                      <a:endParaRPr lang="en-IN" sz="1500" dirty="0"/>
                    </a:p>
                  </a:txBody>
                  <a:tcPr marL="76339" marR="76339" marT="38170" marB="38170"/>
                </a:tc>
                <a:extLst>
                  <a:ext uri="{0D108BD9-81ED-4DB2-BD59-A6C34878D82A}">
                    <a16:rowId xmlns:a16="http://schemas.microsoft.com/office/drawing/2014/main" val="2278824285"/>
                  </a:ext>
                </a:extLst>
              </a:tr>
              <a:tr h="448762">
                <a:tc>
                  <a:txBody>
                    <a:bodyPr/>
                    <a:lstStyle/>
                    <a:p>
                      <a:pPr algn="r" fontAlgn="ctr"/>
                      <a:r>
                        <a:rPr lang="en-IN" sz="1500" b="1">
                          <a:effectLst/>
                        </a:rPr>
                        <a:t>0</a:t>
                      </a:r>
                    </a:p>
                  </a:txBody>
                  <a:tcPr marL="76339" marR="76339" marT="38170" marB="38170" anchor="ctr"/>
                </a:tc>
                <a:tc>
                  <a:txBody>
                    <a:bodyPr/>
                    <a:lstStyle/>
                    <a:p>
                      <a:pPr algn="r" fontAlgn="ctr"/>
                      <a:r>
                        <a:rPr lang="en-IN" sz="1500" dirty="0">
                          <a:effectLst/>
                        </a:rPr>
                        <a:t>1</a:t>
                      </a:r>
                    </a:p>
                  </a:txBody>
                  <a:tcPr marL="76339" marR="76339" marT="38170" marB="38170" anchor="ctr"/>
                </a:tc>
                <a:tc>
                  <a:txBody>
                    <a:bodyPr/>
                    <a:lstStyle/>
                    <a:p>
                      <a:pPr algn="r" fontAlgn="ctr"/>
                      <a:r>
                        <a:rPr lang="en-IN" sz="1500" dirty="0">
                          <a:effectLst/>
                        </a:rPr>
                        <a:t>PAYMENT</a:t>
                      </a:r>
                    </a:p>
                  </a:txBody>
                  <a:tcPr marL="76339" marR="76339" marT="38170" marB="38170" anchor="ctr"/>
                </a:tc>
                <a:tc>
                  <a:txBody>
                    <a:bodyPr/>
                    <a:lstStyle/>
                    <a:p>
                      <a:pPr algn="r" fontAlgn="ctr"/>
                      <a:r>
                        <a:rPr lang="en-IN" sz="1500">
                          <a:effectLst/>
                        </a:rPr>
                        <a:t>9839.64</a:t>
                      </a:r>
                    </a:p>
                  </a:txBody>
                  <a:tcPr marL="76339" marR="76339" marT="38170" marB="38170" anchor="ctr"/>
                </a:tc>
                <a:tc>
                  <a:txBody>
                    <a:bodyPr/>
                    <a:lstStyle/>
                    <a:p>
                      <a:pPr algn="r" fontAlgn="ctr"/>
                      <a:r>
                        <a:rPr lang="en-IN" sz="1500">
                          <a:effectLst/>
                        </a:rPr>
                        <a:t>C1231006815</a:t>
                      </a:r>
                    </a:p>
                  </a:txBody>
                  <a:tcPr marL="76339" marR="76339" marT="38170" marB="38170" anchor="ctr"/>
                </a:tc>
                <a:tc>
                  <a:txBody>
                    <a:bodyPr/>
                    <a:lstStyle/>
                    <a:p>
                      <a:pPr algn="r" fontAlgn="ctr"/>
                      <a:r>
                        <a:rPr lang="en-IN" sz="1500">
                          <a:effectLst/>
                        </a:rPr>
                        <a:t>170136.0</a:t>
                      </a:r>
                    </a:p>
                  </a:txBody>
                  <a:tcPr marL="76339" marR="76339" marT="38170" marB="38170" anchor="ctr"/>
                </a:tc>
                <a:tc>
                  <a:txBody>
                    <a:bodyPr/>
                    <a:lstStyle/>
                    <a:p>
                      <a:pPr algn="r" fontAlgn="ctr"/>
                      <a:r>
                        <a:rPr lang="en-IN" sz="1500">
                          <a:effectLst/>
                        </a:rPr>
                        <a:t>160296.36</a:t>
                      </a:r>
                    </a:p>
                  </a:txBody>
                  <a:tcPr marL="76339" marR="76339" marT="38170" marB="38170" anchor="ctr"/>
                </a:tc>
                <a:tc>
                  <a:txBody>
                    <a:bodyPr/>
                    <a:lstStyle/>
                    <a:p>
                      <a:pPr algn="r" fontAlgn="ctr"/>
                      <a:r>
                        <a:rPr lang="en-IN" sz="1500">
                          <a:effectLst/>
                        </a:rPr>
                        <a:t>M1979787155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a:t>
                      </a:r>
                    </a:p>
                  </a:txBody>
                  <a:tcPr marL="76339" marR="76339" marT="38170" marB="38170" anchor="ctr"/>
                </a:tc>
                <a:tc>
                  <a:txBody>
                    <a:bodyPr/>
                    <a:lstStyle/>
                    <a:p>
                      <a:pPr algn="r" fontAlgn="ctr"/>
                      <a:r>
                        <a:rPr lang="en-IN" sz="1500" dirty="0">
                          <a:effectLst/>
                        </a:rPr>
                        <a:t>0</a:t>
                      </a:r>
                    </a:p>
                  </a:txBody>
                  <a:tcPr marL="76339" marR="76339" marT="38170" marB="38170" anchor="ctr"/>
                </a:tc>
                <a:extLst>
                  <a:ext uri="{0D108BD9-81ED-4DB2-BD59-A6C34878D82A}">
                    <a16:rowId xmlns:a16="http://schemas.microsoft.com/office/drawing/2014/main" val="2145496343"/>
                  </a:ext>
                </a:extLst>
              </a:tr>
              <a:tr h="448762">
                <a:tc>
                  <a:txBody>
                    <a:bodyPr/>
                    <a:lstStyle/>
                    <a:p>
                      <a:pPr algn="r" fontAlgn="ctr"/>
                      <a:r>
                        <a:rPr lang="en-IN" sz="1500" b="1">
                          <a:effectLst/>
                        </a:rPr>
                        <a:t>1</a:t>
                      </a:r>
                    </a:p>
                  </a:txBody>
                  <a:tcPr marL="76339" marR="76339" marT="38170" marB="38170" anchor="ctr"/>
                </a:tc>
                <a:tc>
                  <a:txBody>
                    <a:bodyPr/>
                    <a:lstStyle/>
                    <a:p>
                      <a:pPr algn="r" fontAlgn="ctr"/>
                      <a:r>
                        <a:rPr lang="en-IN" sz="1500">
                          <a:effectLst/>
                        </a:rPr>
                        <a:t>1</a:t>
                      </a:r>
                    </a:p>
                  </a:txBody>
                  <a:tcPr marL="76339" marR="76339" marT="38170" marB="38170" anchor="ctr"/>
                </a:tc>
                <a:tc>
                  <a:txBody>
                    <a:bodyPr/>
                    <a:lstStyle/>
                    <a:p>
                      <a:pPr algn="r" fontAlgn="ctr"/>
                      <a:r>
                        <a:rPr lang="en-IN" sz="1500">
                          <a:effectLst/>
                        </a:rPr>
                        <a:t>PAYMENT</a:t>
                      </a:r>
                    </a:p>
                  </a:txBody>
                  <a:tcPr marL="76339" marR="76339" marT="38170" marB="38170" anchor="ctr"/>
                </a:tc>
                <a:tc>
                  <a:txBody>
                    <a:bodyPr/>
                    <a:lstStyle/>
                    <a:p>
                      <a:pPr algn="r" fontAlgn="ctr"/>
                      <a:r>
                        <a:rPr lang="en-IN" sz="1500">
                          <a:effectLst/>
                        </a:rPr>
                        <a:t>1864.28</a:t>
                      </a:r>
                    </a:p>
                  </a:txBody>
                  <a:tcPr marL="76339" marR="76339" marT="38170" marB="38170" anchor="ctr"/>
                </a:tc>
                <a:tc>
                  <a:txBody>
                    <a:bodyPr/>
                    <a:lstStyle/>
                    <a:p>
                      <a:pPr algn="r" fontAlgn="ctr"/>
                      <a:r>
                        <a:rPr lang="en-IN" sz="1500">
                          <a:effectLst/>
                        </a:rPr>
                        <a:t>C1666544295</a:t>
                      </a:r>
                    </a:p>
                  </a:txBody>
                  <a:tcPr marL="76339" marR="76339" marT="38170" marB="38170" anchor="ctr"/>
                </a:tc>
                <a:tc>
                  <a:txBody>
                    <a:bodyPr/>
                    <a:lstStyle/>
                    <a:p>
                      <a:pPr algn="r" fontAlgn="ctr"/>
                      <a:r>
                        <a:rPr lang="en-IN" sz="1500">
                          <a:effectLst/>
                        </a:rPr>
                        <a:t>21249.0</a:t>
                      </a:r>
                    </a:p>
                  </a:txBody>
                  <a:tcPr marL="76339" marR="76339" marT="38170" marB="38170" anchor="ctr"/>
                </a:tc>
                <a:tc>
                  <a:txBody>
                    <a:bodyPr/>
                    <a:lstStyle/>
                    <a:p>
                      <a:pPr algn="r" fontAlgn="ctr"/>
                      <a:r>
                        <a:rPr lang="en-IN" sz="1500">
                          <a:effectLst/>
                        </a:rPr>
                        <a:t>19384.72</a:t>
                      </a:r>
                    </a:p>
                  </a:txBody>
                  <a:tcPr marL="76339" marR="76339" marT="38170" marB="38170" anchor="ctr"/>
                </a:tc>
                <a:tc>
                  <a:txBody>
                    <a:bodyPr/>
                    <a:lstStyle/>
                    <a:p>
                      <a:pPr algn="r" fontAlgn="ctr"/>
                      <a:r>
                        <a:rPr lang="en-IN" sz="1500">
                          <a:effectLst/>
                        </a:rPr>
                        <a:t>M2044282225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a:t>
                      </a:r>
                    </a:p>
                  </a:txBody>
                  <a:tcPr marL="76339" marR="76339" marT="38170" marB="38170" anchor="ctr"/>
                </a:tc>
                <a:tc>
                  <a:txBody>
                    <a:bodyPr/>
                    <a:lstStyle/>
                    <a:p>
                      <a:pPr algn="r" fontAlgn="ctr"/>
                      <a:r>
                        <a:rPr lang="en-IN" sz="1500">
                          <a:effectLst/>
                        </a:rPr>
                        <a:t>0</a:t>
                      </a:r>
                    </a:p>
                  </a:txBody>
                  <a:tcPr marL="76339" marR="76339" marT="38170" marB="38170" anchor="ctr"/>
                </a:tc>
                <a:extLst>
                  <a:ext uri="{0D108BD9-81ED-4DB2-BD59-A6C34878D82A}">
                    <a16:rowId xmlns:a16="http://schemas.microsoft.com/office/drawing/2014/main" val="2316480640"/>
                  </a:ext>
                </a:extLst>
              </a:tr>
              <a:tr h="448762">
                <a:tc>
                  <a:txBody>
                    <a:bodyPr/>
                    <a:lstStyle/>
                    <a:p>
                      <a:pPr algn="r" fontAlgn="ctr"/>
                      <a:r>
                        <a:rPr lang="en-IN" sz="1500" b="1">
                          <a:effectLst/>
                        </a:rPr>
                        <a:t>2</a:t>
                      </a:r>
                    </a:p>
                  </a:txBody>
                  <a:tcPr marL="76339" marR="76339" marT="38170" marB="38170" anchor="ctr"/>
                </a:tc>
                <a:tc>
                  <a:txBody>
                    <a:bodyPr/>
                    <a:lstStyle/>
                    <a:p>
                      <a:pPr algn="r" fontAlgn="ctr"/>
                      <a:r>
                        <a:rPr lang="en-IN" sz="1500" dirty="0">
                          <a:effectLst/>
                        </a:rPr>
                        <a:t>1</a:t>
                      </a:r>
                    </a:p>
                  </a:txBody>
                  <a:tcPr marL="76339" marR="76339" marT="38170" marB="38170" anchor="ctr"/>
                </a:tc>
                <a:tc>
                  <a:txBody>
                    <a:bodyPr/>
                    <a:lstStyle/>
                    <a:p>
                      <a:pPr algn="r" fontAlgn="ctr"/>
                      <a:r>
                        <a:rPr lang="en-IN" sz="1500">
                          <a:effectLst/>
                        </a:rPr>
                        <a:t>TRANSFER</a:t>
                      </a:r>
                    </a:p>
                  </a:txBody>
                  <a:tcPr marL="76339" marR="76339" marT="38170" marB="38170" anchor="ctr"/>
                </a:tc>
                <a:tc>
                  <a:txBody>
                    <a:bodyPr/>
                    <a:lstStyle/>
                    <a:p>
                      <a:pPr algn="r" fontAlgn="ctr"/>
                      <a:r>
                        <a:rPr lang="en-IN" sz="1500">
                          <a:effectLst/>
                        </a:rPr>
                        <a:t>181.00</a:t>
                      </a:r>
                    </a:p>
                  </a:txBody>
                  <a:tcPr marL="76339" marR="76339" marT="38170" marB="38170" anchor="ctr"/>
                </a:tc>
                <a:tc>
                  <a:txBody>
                    <a:bodyPr/>
                    <a:lstStyle/>
                    <a:p>
                      <a:pPr algn="r" fontAlgn="ctr"/>
                      <a:r>
                        <a:rPr lang="en-IN" sz="1500">
                          <a:effectLst/>
                        </a:rPr>
                        <a:t>C1305486145</a:t>
                      </a:r>
                    </a:p>
                  </a:txBody>
                  <a:tcPr marL="76339" marR="76339" marT="38170" marB="38170" anchor="ctr"/>
                </a:tc>
                <a:tc>
                  <a:txBody>
                    <a:bodyPr/>
                    <a:lstStyle/>
                    <a:p>
                      <a:pPr algn="r" fontAlgn="ctr"/>
                      <a:r>
                        <a:rPr lang="en-IN" sz="1500">
                          <a:effectLst/>
                        </a:rPr>
                        <a:t>181.0</a:t>
                      </a:r>
                    </a:p>
                  </a:txBody>
                  <a:tcPr marL="76339" marR="76339" marT="38170" marB="38170" anchor="ctr"/>
                </a:tc>
                <a:tc>
                  <a:txBody>
                    <a:bodyPr/>
                    <a:lstStyle/>
                    <a:p>
                      <a:pPr algn="r" fontAlgn="ctr"/>
                      <a:r>
                        <a:rPr lang="en-IN" sz="1500">
                          <a:effectLst/>
                        </a:rPr>
                        <a:t>0.00</a:t>
                      </a:r>
                    </a:p>
                  </a:txBody>
                  <a:tcPr marL="76339" marR="76339" marT="38170" marB="38170" anchor="ctr"/>
                </a:tc>
                <a:tc>
                  <a:txBody>
                    <a:bodyPr/>
                    <a:lstStyle/>
                    <a:p>
                      <a:pPr algn="r" fontAlgn="ctr"/>
                      <a:r>
                        <a:rPr lang="en-IN" sz="1500" dirty="0">
                          <a:effectLst/>
                        </a:rPr>
                        <a:t>C553264065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1</a:t>
                      </a:r>
                    </a:p>
                  </a:txBody>
                  <a:tcPr marL="76339" marR="76339" marT="38170" marB="38170" anchor="ctr"/>
                </a:tc>
                <a:tc>
                  <a:txBody>
                    <a:bodyPr/>
                    <a:lstStyle/>
                    <a:p>
                      <a:pPr algn="r" fontAlgn="ctr"/>
                      <a:r>
                        <a:rPr lang="en-IN" sz="1500" dirty="0">
                          <a:effectLst/>
                        </a:rPr>
                        <a:t>0</a:t>
                      </a:r>
                    </a:p>
                  </a:txBody>
                  <a:tcPr marL="76339" marR="76339" marT="38170" marB="38170" anchor="ctr"/>
                </a:tc>
                <a:extLst>
                  <a:ext uri="{0D108BD9-81ED-4DB2-BD59-A6C34878D82A}">
                    <a16:rowId xmlns:a16="http://schemas.microsoft.com/office/drawing/2014/main" val="4097582131"/>
                  </a:ext>
                </a:extLst>
              </a:tr>
            </a:tbl>
          </a:graphicData>
        </a:graphic>
      </p:graphicFrame>
      <p:sp>
        <p:nvSpPr>
          <p:cNvPr id="9" name="Google Shape;114;p3">
            <a:extLst>
              <a:ext uri="{FF2B5EF4-FFF2-40B4-BE49-F238E27FC236}">
                <a16:creationId xmlns:a16="http://schemas.microsoft.com/office/drawing/2014/main" id="{A9879948-4A52-442F-A952-07450AF53371}"/>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ONE-HOT ENCODING</a:t>
            </a:r>
            <a:endParaRPr sz="3200" b="1" dirty="0">
              <a:solidFill>
                <a:srgbClr val="FF0000"/>
              </a:solidFill>
              <a:latin typeface="Times New Roman"/>
              <a:ea typeface="Times New Roman"/>
              <a:cs typeface="Times New Roman"/>
              <a:sym typeface="Times New Roman"/>
            </a:endParaRPr>
          </a:p>
        </p:txBody>
      </p:sp>
      <p:graphicFrame>
        <p:nvGraphicFramePr>
          <p:cNvPr id="19" name="Table 18">
            <a:extLst>
              <a:ext uri="{FF2B5EF4-FFF2-40B4-BE49-F238E27FC236}">
                <a16:creationId xmlns:a16="http://schemas.microsoft.com/office/drawing/2014/main" id="{0D14579E-6D06-4735-86C3-413A958BCCF5}"/>
              </a:ext>
            </a:extLst>
          </p:cNvPr>
          <p:cNvGraphicFramePr>
            <a:graphicFrameLocks noGrp="1"/>
          </p:cNvGraphicFramePr>
          <p:nvPr>
            <p:extLst>
              <p:ext uri="{D42A27DB-BD31-4B8C-83A1-F6EECF244321}">
                <p14:modId xmlns:p14="http://schemas.microsoft.com/office/powerpoint/2010/main" val="4206501732"/>
              </p:ext>
            </p:extLst>
          </p:nvPr>
        </p:nvGraphicFramePr>
        <p:xfrm>
          <a:off x="0" y="3884198"/>
          <a:ext cx="12112097" cy="1562300"/>
        </p:xfrm>
        <a:graphic>
          <a:graphicData uri="http://schemas.openxmlformats.org/drawingml/2006/table">
            <a:tbl>
              <a:tblPr firstRow="1">
                <a:tableStyleId>{5C22544A-7EE6-4342-B048-85BDC9FD1C3A}</a:tableStyleId>
              </a:tblPr>
              <a:tblGrid>
                <a:gridCol w="277923">
                  <a:extLst>
                    <a:ext uri="{9D8B030D-6E8A-4147-A177-3AD203B41FA5}">
                      <a16:colId xmlns:a16="http://schemas.microsoft.com/office/drawing/2014/main" val="1748080338"/>
                    </a:ext>
                  </a:extLst>
                </a:gridCol>
                <a:gridCol w="1075834">
                  <a:extLst>
                    <a:ext uri="{9D8B030D-6E8A-4147-A177-3AD203B41FA5}">
                      <a16:colId xmlns:a16="http://schemas.microsoft.com/office/drawing/2014/main" val="888829400"/>
                    </a:ext>
                  </a:extLst>
                </a:gridCol>
                <a:gridCol w="1075834">
                  <a:extLst>
                    <a:ext uri="{9D8B030D-6E8A-4147-A177-3AD203B41FA5}">
                      <a16:colId xmlns:a16="http://schemas.microsoft.com/office/drawing/2014/main" val="1080844948"/>
                    </a:ext>
                  </a:extLst>
                </a:gridCol>
                <a:gridCol w="1075834">
                  <a:extLst>
                    <a:ext uri="{9D8B030D-6E8A-4147-A177-3AD203B41FA5}">
                      <a16:colId xmlns:a16="http://schemas.microsoft.com/office/drawing/2014/main" val="3102861212"/>
                    </a:ext>
                  </a:extLst>
                </a:gridCol>
                <a:gridCol w="1075834">
                  <a:extLst>
                    <a:ext uri="{9D8B030D-6E8A-4147-A177-3AD203B41FA5}">
                      <a16:colId xmlns:a16="http://schemas.microsoft.com/office/drawing/2014/main" val="2831555095"/>
                    </a:ext>
                  </a:extLst>
                </a:gridCol>
                <a:gridCol w="1075834">
                  <a:extLst>
                    <a:ext uri="{9D8B030D-6E8A-4147-A177-3AD203B41FA5}">
                      <a16:colId xmlns:a16="http://schemas.microsoft.com/office/drawing/2014/main" val="2992977545"/>
                    </a:ext>
                  </a:extLst>
                </a:gridCol>
                <a:gridCol w="1075834">
                  <a:extLst>
                    <a:ext uri="{9D8B030D-6E8A-4147-A177-3AD203B41FA5}">
                      <a16:colId xmlns:a16="http://schemas.microsoft.com/office/drawing/2014/main" val="1962016959"/>
                    </a:ext>
                  </a:extLst>
                </a:gridCol>
                <a:gridCol w="1075834">
                  <a:extLst>
                    <a:ext uri="{9D8B030D-6E8A-4147-A177-3AD203B41FA5}">
                      <a16:colId xmlns:a16="http://schemas.microsoft.com/office/drawing/2014/main" val="3256964017"/>
                    </a:ext>
                  </a:extLst>
                </a:gridCol>
                <a:gridCol w="1075834">
                  <a:extLst>
                    <a:ext uri="{9D8B030D-6E8A-4147-A177-3AD203B41FA5}">
                      <a16:colId xmlns:a16="http://schemas.microsoft.com/office/drawing/2014/main" val="878619893"/>
                    </a:ext>
                  </a:extLst>
                </a:gridCol>
                <a:gridCol w="1075834">
                  <a:extLst>
                    <a:ext uri="{9D8B030D-6E8A-4147-A177-3AD203B41FA5}">
                      <a16:colId xmlns:a16="http://schemas.microsoft.com/office/drawing/2014/main" val="4027329690"/>
                    </a:ext>
                  </a:extLst>
                </a:gridCol>
                <a:gridCol w="1075834">
                  <a:extLst>
                    <a:ext uri="{9D8B030D-6E8A-4147-A177-3AD203B41FA5}">
                      <a16:colId xmlns:a16="http://schemas.microsoft.com/office/drawing/2014/main" val="2161189406"/>
                    </a:ext>
                  </a:extLst>
                </a:gridCol>
                <a:gridCol w="1075834">
                  <a:extLst>
                    <a:ext uri="{9D8B030D-6E8A-4147-A177-3AD203B41FA5}">
                      <a16:colId xmlns:a16="http://schemas.microsoft.com/office/drawing/2014/main" val="360168697"/>
                    </a:ext>
                  </a:extLst>
                </a:gridCol>
              </a:tblGrid>
              <a:tr h="557864">
                <a:tc>
                  <a:txBody>
                    <a:bodyPr/>
                    <a:lstStyle/>
                    <a:p>
                      <a:pPr algn="r" fontAlgn="ctr"/>
                      <a:endParaRPr lang="en-IN" sz="1100" b="1" dirty="0">
                        <a:effectLst/>
                      </a:endParaRPr>
                    </a:p>
                  </a:txBody>
                  <a:tcPr marL="55786" marR="55786" marT="27893" marB="27893" anchor="ctr"/>
                </a:tc>
                <a:tc>
                  <a:txBody>
                    <a:bodyPr/>
                    <a:lstStyle/>
                    <a:p>
                      <a:pPr algn="r" fontAlgn="ctr"/>
                      <a:br>
                        <a:rPr lang="en-IN" sz="1100" b="1" dirty="0">
                          <a:effectLst/>
                        </a:rPr>
                      </a:br>
                      <a:r>
                        <a:rPr lang="en-IN" sz="1100" b="1" dirty="0">
                          <a:effectLst/>
                        </a:rPr>
                        <a:t>step</a:t>
                      </a:r>
                    </a:p>
                  </a:txBody>
                  <a:tcPr marL="55786" marR="55786" marT="27893" marB="27893" anchor="ctr"/>
                </a:tc>
                <a:tc>
                  <a:txBody>
                    <a:bodyPr/>
                    <a:lstStyle/>
                    <a:p>
                      <a:pPr algn="r" fontAlgn="ctr"/>
                      <a:r>
                        <a:rPr lang="en-IN" sz="1100" b="1" dirty="0">
                          <a:effectLst/>
                        </a:rPr>
                        <a:t>Amount</a:t>
                      </a:r>
                    </a:p>
                  </a:txBody>
                  <a:tcPr marL="55786" marR="55786" marT="27893" marB="27893" anchor="ctr"/>
                </a:tc>
                <a:tc>
                  <a:txBody>
                    <a:bodyPr/>
                    <a:lstStyle/>
                    <a:p>
                      <a:pPr algn="r" fontAlgn="ctr"/>
                      <a:r>
                        <a:rPr lang="en-IN" sz="1100" b="1" dirty="0" err="1">
                          <a:effectLst/>
                        </a:rPr>
                        <a:t>oldbalanceOrg</a:t>
                      </a:r>
                      <a:endParaRPr lang="en-IN" sz="1100" b="1" dirty="0">
                        <a:effectLst/>
                      </a:endParaRPr>
                    </a:p>
                  </a:txBody>
                  <a:tcPr marL="55786" marR="55786" marT="27893" marB="27893" anchor="ctr"/>
                </a:tc>
                <a:tc>
                  <a:txBody>
                    <a:bodyPr/>
                    <a:lstStyle/>
                    <a:p>
                      <a:pPr algn="r" fontAlgn="ctr"/>
                      <a:r>
                        <a:rPr lang="en-IN" sz="1100" b="1" dirty="0" err="1">
                          <a:effectLst/>
                        </a:rPr>
                        <a:t>newbalanceDest</a:t>
                      </a:r>
                      <a:endParaRPr lang="en-IN" sz="1100" b="1" dirty="0">
                        <a:effectLst/>
                      </a:endParaRPr>
                    </a:p>
                  </a:txBody>
                  <a:tcPr marL="55786" marR="55786" marT="27893" marB="27893" anchor="ctr"/>
                </a:tc>
                <a:tc>
                  <a:txBody>
                    <a:bodyPr/>
                    <a:lstStyle/>
                    <a:p>
                      <a:pPr algn="r" fontAlgn="ctr"/>
                      <a:r>
                        <a:rPr lang="en-IN" sz="1100" b="1" dirty="0" err="1">
                          <a:effectLst/>
                        </a:rPr>
                        <a:t>isFraud</a:t>
                      </a:r>
                      <a:endParaRPr lang="en-IN" sz="1100" b="1" dirty="0">
                        <a:effectLst/>
                      </a:endParaRPr>
                    </a:p>
                  </a:txBody>
                  <a:tcPr marL="55786" marR="55786" marT="27893" marB="27893" anchor="ctr"/>
                </a:tc>
                <a:tc>
                  <a:txBody>
                    <a:bodyPr/>
                    <a:lstStyle/>
                    <a:p>
                      <a:pPr algn="r" fontAlgn="ctr"/>
                      <a:r>
                        <a:rPr lang="en-IN" sz="1100" b="1" dirty="0" err="1">
                          <a:effectLst/>
                        </a:rPr>
                        <a:t>isFlaggedFraud</a:t>
                      </a:r>
                      <a:endParaRPr lang="en-IN" sz="1100" b="1" dirty="0">
                        <a:effectLst/>
                      </a:endParaRPr>
                    </a:p>
                  </a:txBody>
                  <a:tcPr marL="55786" marR="55786" marT="27893" marB="27893" anchor="ctr"/>
                </a:tc>
                <a:tc>
                  <a:txBody>
                    <a:bodyPr/>
                    <a:lstStyle/>
                    <a:p>
                      <a:pPr algn="r" fontAlgn="ctr"/>
                      <a:r>
                        <a:rPr lang="en-IN" sz="1100" b="1" dirty="0">
                          <a:effectLst/>
                        </a:rPr>
                        <a:t>CASH_IN</a:t>
                      </a:r>
                    </a:p>
                  </a:txBody>
                  <a:tcPr marL="55786" marR="55786" marT="27893" marB="27893" anchor="ctr"/>
                </a:tc>
                <a:tc>
                  <a:txBody>
                    <a:bodyPr/>
                    <a:lstStyle/>
                    <a:p>
                      <a:pPr algn="r" fontAlgn="ctr"/>
                      <a:r>
                        <a:rPr lang="en-IN" sz="1100" b="1" dirty="0">
                          <a:effectLst/>
                        </a:rPr>
                        <a:t>CASH_OUT</a:t>
                      </a:r>
                    </a:p>
                  </a:txBody>
                  <a:tcPr marL="55786" marR="55786" marT="27893" marB="27893" anchor="ctr"/>
                </a:tc>
                <a:tc>
                  <a:txBody>
                    <a:bodyPr/>
                    <a:lstStyle/>
                    <a:p>
                      <a:pPr algn="r" fontAlgn="ctr"/>
                      <a:r>
                        <a:rPr lang="en-IN" sz="1100" b="1" dirty="0">
                          <a:effectLst/>
                        </a:rPr>
                        <a:t>DEBIT</a:t>
                      </a:r>
                    </a:p>
                  </a:txBody>
                  <a:tcPr marL="55786" marR="55786" marT="27893" marB="27893" anchor="ctr"/>
                </a:tc>
                <a:tc>
                  <a:txBody>
                    <a:bodyPr/>
                    <a:lstStyle/>
                    <a:p>
                      <a:pPr algn="r" fontAlgn="ctr"/>
                      <a:r>
                        <a:rPr lang="en-IN" sz="1100" b="1" dirty="0">
                          <a:effectLst/>
                        </a:rPr>
                        <a:t>PAYMENT</a:t>
                      </a:r>
                    </a:p>
                  </a:txBody>
                  <a:tcPr marL="55786" marR="55786" marT="27893" marB="278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effectLst/>
                        </a:rPr>
                        <a:t>TRANSFER</a:t>
                      </a:r>
                    </a:p>
                    <a:p>
                      <a:endParaRPr lang="en-IN" sz="1100" dirty="0"/>
                    </a:p>
                  </a:txBody>
                  <a:tcPr marL="55786" marR="55786" marT="27893" marB="27893"/>
                </a:tc>
                <a:extLst>
                  <a:ext uri="{0D108BD9-81ED-4DB2-BD59-A6C34878D82A}">
                    <a16:rowId xmlns:a16="http://schemas.microsoft.com/office/drawing/2014/main" val="998972861"/>
                  </a:ext>
                </a:extLst>
              </a:tr>
              <a:tr h="390505">
                <a:tc>
                  <a:txBody>
                    <a:bodyPr/>
                    <a:lstStyle/>
                    <a:p>
                      <a:pPr algn="r" fontAlgn="ctr"/>
                      <a:r>
                        <a:rPr lang="en-IN" sz="1100" b="1" dirty="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9839.64</a:t>
                      </a:r>
                    </a:p>
                  </a:txBody>
                  <a:tcPr marL="55786" marR="55786" marT="27893" marB="27893" anchor="ctr"/>
                </a:tc>
                <a:tc>
                  <a:txBody>
                    <a:bodyPr/>
                    <a:lstStyle/>
                    <a:p>
                      <a:pPr algn="r" fontAlgn="ctr"/>
                      <a:r>
                        <a:rPr lang="en-IN" sz="1100">
                          <a:effectLst/>
                        </a:rPr>
                        <a:t>170136.00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extLst>
                  <a:ext uri="{0D108BD9-81ED-4DB2-BD59-A6C34878D82A}">
                    <a16:rowId xmlns:a16="http://schemas.microsoft.com/office/drawing/2014/main" val="388914367"/>
                  </a:ext>
                </a:extLst>
              </a:tr>
              <a:tr h="390505">
                <a:tc>
                  <a:txBody>
                    <a:bodyPr/>
                    <a:lstStyle/>
                    <a:p>
                      <a:pPr algn="r" fontAlgn="ctr"/>
                      <a:r>
                        <a:rPr lang="en-IN" sz="1100" b="1" dirty="0">
                          <a:effectLst/>
                        </a:rPr>
                        <a:t>1</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1864.28</a:t>
                      </a:r>
                    </a:p>
                  </a:txBody>
                  <a:tcPr marL="55786" marR="55786" marT="27893" marB="27893" anchor="ctr"/>
                </a:tc>
                <a:tc>
                  <a:txBody>
                    <a:bodyPr/>
                    <a:lstStyle/>
                    <a:p>
                      <a:pPr algn="r" fontAlgn="ctr"/>
                      <a:r>
                        <a:rPr lang="en-IN" sz="1100">
                          <a:effectLst/>
                        </a:rPr>
                        <a:t>21249.00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extLst>
                  <a:ext uri="{0D108BD9-81ED-4DB2-BD59-A6C34878D82A}">
                    <a16:rowId xmlns:a16="http://schemas.microsoft.com/office/drawing/2014/main" val="525968493"/>
                  </a:ext>
                </a:extLst>
              </a:tr>
              <a:tr h="223146">
                <a:tc>
                  <a:txBody>
                    <a:bodyPr/>
                    <a:lstStyle/>
                    <a:p>
                      <a:pPr algn="r" fontAlgn="ctr"/>
                      <a:r>
                        <a:rPr lang="en-IN" sz="1100" b="1">
                          <a:effectLst/>
                        </a:rPr>
                        <a:t>2</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181.00</a:t>
                      </a:r>
                    </a:p>
                  </a:txBody>
                  <a:tcPr marL="55786" marR="55786" marT="27893" marB="27893" anchor="ctr"/>
                </a:tc>
                <a:tc>
                  <a:txBody>
                    <a:bodyPr/>
                    <a:lstStyle/>
                    <a:p>
                      <a:pPr algn="r" fontAlgn="ctr"/>
                      <a:r>
                        <a:rPr lang="en-IN" sz="1100">
                          <a:effectLst/>
                        </a:rPr>
                        <a:t>181.00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dirty="0">
                          <a:effectLst/>
                        </a:rPr>
                        <a:t>1</a:t>
                      </a:r>
                    </a:p>
                  </a:txBody>
                  <a:tcPr marL="55786" marR="55786" marT="27893" marB="27893" anchor="ctr"/>
                </a:tc>
                <a:extLst>
                  <a:ext uri="{0D108BD9-81ED-4DB2-BD59-A6C34878D82A}">
                    <a16:rowId xmlns:a16="http://schemas.microsoft.com/office/drawing/2014/main" val="4201731819"/>
                  </a:ext>
                </a:extLst>
              </a:tr>
            </a:tbl>
          </a:graphicData>
        </a:graphic>
      </p:graphicFrame>
    </p:spTree>
    <p:extLst>
      <p:ext uri="{BB962C8B-B14F-4D97-AF65-F5344CB8AC3E}">
        <p14:creationId xmlns:p14="http://schemas.microsoft.com/office/powerpoint/2010/main" val="341035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E71DC-8AB9-433D-BCF8-E254ADC4E44D}"/>
              </a:ext>
            </a:extLst>
          </p:cNvPr>
          <p:cNvSpPr>
            <a:spLocks noGrp="1"/>
          </p:cNvSpPr>
          <p:nvPr>
            <p:ph type="dt" sz="half" idx="10"/>
          </p:nvPr>
        </p:nvSpPr>
        <p:spPr/>
        <p:txBody>
          <a:bodyPr/>
          <a:lstStyle/>
          <a:p>
            <a:fld id="{B98AFD11-E843-4D9B-95B9-A7B48FF820F1}" type="datetime1">
              <a:rPr lang="en-US" smtClean="0"/>
              <a:t>5/13/2021</a:t>
            </a:fld>
            <a:endParaRPr lang="en-US"/>
          </a:p>
        </p:txBody>
      </p:sp>
      <p:sp>
        <p:nvSpPr>
          <p:cNvPr id="3" name="Slide Number Placeholder 2">
            <a:extLst>
              <a:ext uri="{FF2B5EF4-FFF2-40B4-BE49-F238E27FC236}">
                <a16:creationId xmlns:a16="http://schemas.microsoft.com/office/drawing/2014/main" id="{56345607-3B64-4F96-8233-84644A279E49}"/>
              </a:ext>
            </a:extLst>
          </p:cNvPr>
          <p:cNvSpPr>
            <a:spLocks noGrp="1"/>
          </p:cNvSpPr>
          <p:nvPr>
            <p:ph type="sldNum" sz="quarter" idx="12"/>
          </p:nvPr>
        </p:nvSpPr>
        <p:spPr/>
        <p:txBody>
          <a:bodyPr/>
          <a:lstStyle/>
          <a:p>
            <a:fld id="{28963275-8587-4EEF-A5E5-8D742DA55544}" type="slidenum">
              <a:rPr lang="en-US" smtClean="0"/>
              <a:pPr/>
              <a:t>8</a:t>
            </a:fld>
            <a:endParaRPr lang="en-US"/>
          </a:p>
        </p:txBody>
      </p:sp>
      <p:sp>
        <p:nvSpPr>
          <p:cNvPr id="4" name="Rectangle 3">
            <a:extLst>
              <a:ext uri="{FF2B5EF4-FFF2-40B4-BE49-F238E27FC236}">
                <a16:creationId xmlns:a16="http://schemas.microsoft.com/office/drawing/2014/main" id="{09E059BC-78DF-48C7-BAAF-511C0F4C9FE7}"/>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206697-4B80-4D70-BA05-254AA285F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7A00026-019A-4D1B-8BC9-AED1A0D895B1}"/>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A6E5B658-8405-404B-8AED-9E52185279CB}"/>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ONE-HOT ENCODING</a:t>
            </a:r>
            <a:endParaRPr sz="3200" b="1" dirty="0">
              <a:solidFill>
                <a:srgbClr val="FF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7645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D8437-0F50-4466-97E9-AA33FCCE0E62}"/>
              </a:ext>
            </a:extLst>
          </p:cNvPr>
          <p:cNvSpPr>
            <a:spLocks noGrp="1"/>
          </p:cNvSpPr>
          <p:nvPr>
            <p:ph type="dt" sz="half" idx="10"/>
          </p:nvPr>
        </p:nvSpPr>
        <p:spPr/>
        <p:txBody>
          <a:bodyPr/>
          <a:lstStyle/>
          <a:p>
            <a:fld id="{B98AFD11-E843-4D9B-95B9-A7B48FF820F1}" type="datetime1">
              <a:rPr lang="en-US" smtClean="0"/>
              <a:t>5/13/2021</a:t>
            </a:fld>
            <a:endParaRPr lang="en-US"/>
          </a:p>
        </p:txBody>
      </p:sp>
      <p:sp>
        <p:nvSpPr>
          <p:cNvPr id="3" name="Slide Number Placeholder 2">
            <a:extLst>
              <a:ext uri="{FF2B5EF4-FFF2-40B4-BE49-F238E27FC236}">
                <a16:creationId xmlns:a16="http://schemas.microsoft.com/office/drawing/2014/main" id="{51AEE5C4-2B5F-432D-BD56-D96BDC92DAAA}"/>
              </a:ext>
            </a:extLst>
          </p:cNvPr>
          <p:cNvSpPr>
            <a:spLocks noGrp="1"/>
          </p:cNvSpPr>
          <p:nvPr>
            <p:ph type="sldNum" sz="quarter" idx="12"/>
          </p:nvPr>
        </p:nvSpPr>
        <p:spPr/>
        <p:txBody>
          <a:bodyPr/>
          <a:lstStyle/>
          <a:p>
            <a:fld id="{28963275-8587-4EEF-A5E5-8D742DA55544}" type="slidenum">
              <a:rPr lang="en-US" smtClean="0"/>
              <a:pPr/>
              <a:t>9</a:t>
            </a:fld>
            <a:endParaRPr lang="en-US"/>
          </a:p>
        </p:txBody>
      </p:sp>
      <p:sp>
        <p:nvSpPr>
          <p:cNvPr id="4" name="Rectangle 3">
            <a:extLst>
              <a:ext uri="{FF2B5EF4-FFF2-40B4-BE49-F238E27FC236}">
                <a16:creationId xmlns:a16="http://schemas.microsoft.com/office/drawing/2014/main" id="{0BCE094A-8923-434C-9BA5-9E4FAF72BB6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5765ED-4B3F-440E-A90A-A89C81C2EF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8DFEB82-D0FA-489B-B756-79ED3373D3E5}"/>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ONE-HOT ENCODING</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B97BE817-4F28-40E7-A617-25836FF2DC69}"/>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04899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615</Words>
  <Application>Microsoft Office PowerPoint</Application>
  <PresentationFormat>Widescreen</PresentationFormat>
  <Paragraphs>211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Lato</vt:lpstr>
      <vt:lpstr>Times New Roman</vt:lpstr>
      <vt:lpstr>Wingdings</vt:lpstr>
      <vt:lpstr>Office Theme</vt:lpstr>
      <vt:lpstr>PowerPoint Presentation</vt:lpstr>
      <vt:lpstr>                       PROJECT INTRODUCTION</vt:lpstr>
      <vt:lpstr>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GHANTA SRIVIDYA</cp:lastModifiedBy>
  <cp:revision>201</cp:revision>
  <dcterms:created xsi:type="dcterms:W3CDTF">2020-08-08T03:55:20Z</dcterms:created>
  <dcterms:modified xsi:type="dcterms:W3CDTF">2021-05-13T03:50:54Z</dcterms:modified>
</cp:coreProperties>
</file>