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7" r:id="rId4"/>
    <p:sldId id="278" r:id="rId5"/>
    <p:sldId id="279" r:id="rId6"/>
    <p:sldId id="276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searchgate.net/publication/43508814_Knowledge-based_anti-money_laundering_A_software_agent_bank_application" TargetMode="External"/><Relationship Id="rId5" Type="http://schemas.openxmlformats.org/officeDocument/2006/relationships/hyperlink" Target="http://www.ijarset.com/upload/2015/august/1_IJARSET_manjunath.pdf" TargetMode="External"/><Relationship Id="rId4" Type="http://schemas.openxmlformats.org/officeDocument/2006/relationships/hyperlink" Target="https://www.ripublication.com/ijaer17/ijaerv12n20_120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LAUNDERING DETECTION USING MACHINE LEARNING METHODS</a:t>
            </a: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Date: 23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K.THANMAI : 17WH1A0513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G.SRIVIDYA : 17WH1A0534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G.NYMISHA : 17WH1A0530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 Internal Guide: Mr. K.NARESH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				    			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4835" y="26546"/>
            <a:ext cx="8950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Introduction</a:t>
            </a:r>
          </a:p>
          <a:p>
            <a:pPr algn="ctr"/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19" y="1478380"/>
            <a:ext cx="89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Domain: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Datamining, ML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CFB4F-0F93-4378-B68C-C9AE32EE0510}"/>
              </a:ext>
            </a:extLst>
          </p:cNvPr>
          <p:cNvSpPr txBox="1"/>
          <p:nvPr/>
        </p:nvSpPr>
        <p:spPr>
          <a:xfrm>
            <a:off x="53119" y="2322178"/>
            <a:ext cx="11862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Abstract: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Money laundering is the process of taking cash earned from illicit 	activities such as drug trafficking, and making the cash appears to 	be earnings from a legal business activity. The money from the 	illicit activity is considered dirty and the process “launders” the 	money to make it look clean.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21E1A6C8-B378-4F59-A770-2101B9A9B882}"/>
              </a:ext>
            </a:extLst>
          </p:cNvPr>
          <p:cNvSpPr/>
          <p:nvPr/>
        </p:nvSpPr>
        <p:spPr>
          <a:xfrm>
            <a:off x="10527845" y="5945615"/>
            <a:ext cx="1387634" cy="394500"/>
          </a:xfrm>
          <a:prstGeom prst="ribbon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1C6C8C-6F98-49BC-835F-900D3E67B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49B03-431C-428D-AEDE-9E337AD75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5" y="905523"/>
            <a:ext cx="5939161" cy="5655075"/>
          </a:xfrm>
          <a:prstGeom prst="rect">
            <a:avLst/>
          </a:prstGeom>
        </p:spPr>
      </p:pic>
      <p:sp>
        <p:nvSpPr>
          <p:cNvPr id="10" name="Google Shape;114;p3">
            <a:extLst>
              <a:ext uri="{FF2B5EF4-FFF2-40B4-BE49-F238E27FC236}">
                <a16:creationId xmlns:a16="http://schemas.microsoft.com/office/drawing/2014/main" id="{AF36BFC4-0400-456C-ACA0-83591C2F912C}"/>
              </a:ext>
            </a:extLst>
          </p:cNvPr>
          <p:cNvSpPr txBox="1"/>
          <p:nvPr/>
        </p:nvSpPr>
        <p:spPr>
          <a:xfrm>
            <a:off x="1745675" y="248200"/>
            <a:ext cx="894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WORKFLOW</a:t>
            </a:r>
            <a:endParaRPr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50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ADD6E-2BCD-4F9B-80A8-303DC8FEE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114;p3">
            <a:extLst>
              <a:ext uri="{FF2B5EF4-FFF2-40B4-BE49-F238E27FC236}">
                <a16:creationId xmlns:a16="http://schemas.microsoft.com/office/drawing/2014/main" id="{93EE9690-F534-4465-9FF5-0DB75E5C7128}"/>
              </a:ext>
            </a:extLst>
          </p:cNvPr>
          <p:cNvSpPr txBox="1"/>
          <p:nvPr/>
        </p:nvSpPr>
        <p:spPr>
          <a:xfrm>
            <a:off x="1745675" y="248200"/>
            <a:ext cx="894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9B406F7-7A16-4DA1-A399-06E9D0B7495A}"/>
              </a:ext>
            </a:extLst>
          </p:cNvPr>
          <p:cNvSpPr txBox="1"/>
          <p:nvPr/>
        </p:nvSpPr>
        <p:spPr>
          <a:xfrm>
            <a:off x="943884" y="1317741"/>
            <a:ext cx="7623175" cy="17722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- Jupyter notebook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sz="2100" dirty="0">
              <a:latin typeface="Lato"/>
              <a:cs typeface="Lato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009678C7-C047-47D1-A437-C151DEE8696B}"/>
              </a:ext>
            </a:extLst>
          </p:cNvPr>
          <p:cNvSpPr txBox="1">
            <a:spLocks/>
          </p:cNvSpPr>
          <p:nvPr/>
        </p:nvSpPr>
        <p:spPr>
          <a:xfrm>
            <a:off x="943884" y="2962013"/>
            <a:ext cx="4800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Required Python Packages:</a:t>
            </a:r>
            <a:endParaRPr lang="en-IN" sz="2400" kern="0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2DA25EF-5BE7-4A55-B0DA-3662A9827976}"/>
              </a:ext>
            </a:extLst>
          </p:cNvPr>
          <p:cNvSpPr txBox="1"/>
          <p:nvPr/>
        </p:nvSpPr>
        <p:spPr>
          <a:xfrm>
            <a:off x="943883" y="3080306"/>
            <a:ext cx="7623175" cy="29572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100" dirty="0">
              <a:latin typeface="Lato"/>
              <a:cs typeface="La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sklearn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Imblearn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100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264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F84C6D-C328-4999-B1B3-353335172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114;p3">
            <a:extLst>
              <a:ext uri="{FF2B5EF4-FFF2-40B4-BE49-F238E27FC236}">
                <a16:creationId xmlns:a16="http://schemas.microsoft.com/office/drawing/2014/main" id="{CA48D9C2-BD78-4A9B-ACEB-66662B726906}"/>
              </a:ext>
            </a:extLst>
          </p:cNvPr>
          <p:cNvSpPr txBox="1"/>
          <p:nvPr/>
        </p:nvSpPr>
        <p:spPr>
          <a:xfrm>
            <a:off x="1745675" y="221567"/>
            <a:ext cx="894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MADE AND FUTURE WORK</a:t>
            </a:r>
            <a:endParaRPr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D9DA2EC-7378-4A80-A6FC-C294BA873F06}"/>
              </a:ext>
            </a:extLst>
          </p:cNvPr>
          <p:cNvSpPr txBox="1"/>
          <p:nvPr/>
        </p:nvSpPr>
        <p:spPr>
          <a:xfrm>
            <a:off x="1245723" y="1027869"/>
            <a:ext cx="7623175" cy="144911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100" b="1" dirty="0">
                <a:latin typeface="Lato"/>
                <a:cs typeface="Lato"/>
              </a:rPr>
              <a:t>PROGRESS:</a:t>
            </a:r>
            <a:endParaRPr lang="en-US" sz="2100" dirty="0">
              <a:latin typeface="Lato"/>
              <a:cs typeface="Lat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Completed data preprocessing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Completed feature scaling and data encoding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Completed sampling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2E7567C-C8B3-424C-B27F-42391E5EB698}"/>
              </a:ext>
            </a:extLst>
          </p:cNvPr>
          <p:cNvSpPr txBox="1"/>
          <p:nvPr/>
        </p:nvSpPr>
        <p:spPr>
          <a:xfrm>
            <a:off x="1245723" y="3168046"/>
            <a:ext cx="7623175" cy="241861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100" b="1" dirty="0">
                <a:latin typeface="Lato"/>
                <a:cs typeface="Lato"/>
              </a:rPr>
              <a:t>FUTURE WORK:</a:t>
            </a:r>
            <a:endParaRPr lang="en-US" sz="2100" dirty="0">
              <a:latin typeface="Lato"/>
              <a:cs typeface="Lat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Algorithms to be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Random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Lato"/>
                <a:cs typeface="Lato"/>
              </a:rPr>
              <a:t> Classifying a new input</a:t>
            </a:r>
          </a:p>
          <a:p>
            <a:pPr lvl="1"/>
            <a:endParaRPr lang="en-US" sz="2100" dirty="0">
              <a:latin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724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90C0F-8EB8-4500-807F-86D33C8F9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114;p3">
            <a:extLst>
              <a:ext uri="{FF2B5EF4-FFF2-40B4-BE49-F238E27FC236}">
                <a16:creationId xmlns:a16="http://schemas.microsoft.com/office/drawing/2014/main" id="{019B0BA9-659A-4608-8BA5-9F035F32B8F9}"/>
              </a:ext>
            </a:extLst>
          </p:cNvPr>
          <p:cNvSpPr txBox="1"/>
          <p:nvPr/>
        </p:nvSpPr>
        <p:spPr>
          <a:xfrm>
            <a:off x="1745675" y="248200"/>
            <a:ext cx="894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SPECIFICATIONS</a:t>
            </a:r>
            <a:endParaRPr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Google Shape;116;p3">
            <a:extLst>
              <a:ext uri="{FF2B5EF4-FFF2-40B4-BE49-F238E27FC236}">
                <a16:creationId xmlns:a16="http://schemas.microsoft.com/office/drawing/2014/main" id="{64D8F4E3-5991-4FE2-88C8-CC381D5E2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518709"/>
              </p:ext>
            </p:extLst>
          </p:nvPr>
        </p:nvGraphicFramePr>
        <p:xfrm>
          <a:off x="2874900" y="1424941"/>
          <a:ext cx="6887400" cy="4008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C00000"/>
                          </a:solidFill>
                        </a:rPr>
                        <a:t>ENVIRONMENT</a:t>
                      </a:r>
                      <a:endParaRPr sz="1800" b="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0" u="none" strike="noStrike" cap="none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C00000"/>
                          </a:solidFill>
                        </a:rPr>
                        <a:t>SPECIFICATIONS</a:t>
                      </a:r>
                      <a:endParaRPr sz="1800" b="0" u="none" strike="noStrike" cap="none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DE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       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            HARDWARE</a:t>
                      </a:r>
                      <a:endParaRPr sz="1800" b="0"/>
                    </a:p>
                  </a:txBody>
                  <a:tcPr marL="91450" marR="91450" marT="45725" marB="4572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Processor – i5</a:t>
                      </a:r>
                      <a:r>
                        <a:rPr lang="en-US" sz="1800" dirty="0"/>
                        <a:t> Processor</a:t>
                      </a:r>
                      <a:endParaRPr sz="1800" b="0" dirty="0"/>
                    </a:p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Memory(RAM) - </a:t>
                      </a:r>
                      <a:r>
                        <a:rPr lang="en-US" sz="1800" dirty="0"/>
                        <a:t>4</a:t>
                      </a:r>
                      <a:r>
                        <a:rPr lang="en-US" sz="1800" b="0" dirty="0"/>
                        <a:t> GB </a:t>
                      </a:r>
                      <a:r>
                        <a:rPr lang="en-US" sz="1800" b="0"/>
                        <a:t>and more</a:t>
                      </a:r>
                      <a:endParaRPr sz="1800" b="0" dirty="0"/>
                    </a:p>
                  </a:txBody>
                  <a:tcPr marL="91450" marR="91450" marT="45725" marB="45725">
                    <a:solidFill>
                      <a:srgbClr val="FDE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             SOFTWARE </a:t>
                      </a:r>
                      <a:endParaRPr sz="1800" b="0" dirty="0"/>
                    </a:p>
                  </a:txBody>
                  <a:tcPr marL="91450" marR="91450" marT="45725" marB="45725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Python</a:t>
                      </a:r>
                      <a:r>
                        <a:rPr lang="en-US" sz="1800" dirty="0"/>
                        <a:t>3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/>
                        <a:t>OS - Windows 10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Anaconda-</a:t>
                      </a:r>
                      <a:r>
                        <a:rPr lang="en-US" sz="1800" dirty="0" err="1"/>
                        <a:t>Jupyter</a:t>
                      </a:r>
                      <a:r>
                        <a:rPr lang="en-US" sz="1800" dirty="0"/>
                        <a:t> notebook</a:t>
                      </a:r>
                      <a:endParaRPr sz="1800" b="0" dirty="0"/>
                    </a:p>
                  </a:txBody>
                  <a:tcPr marL="91450" marR="91450" marT="45725" marB="45725">
                    <a:solidFill>
                      <a:srgbClr val="FDE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4157ECD-37B4-4F60-B696-0361497BC45C}"/>
              </a:ext>
            </a:extLst>
          </p:cNvPr>
          <p:cNvSpPr/>
          <p:nvPr/>
        </p:nvSpPr>
        <p:spPr>
          <a:xfrm>
            <a:off x="10527845" y="5945615"/>
            <a:ext cx="1387634" cy="394500"/>
          </a:xfrm>
          <a:prstGeom prst="ribbon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9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D716E08-6D07-437A-893D-C1AD5730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554" y="0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A0261-667D-4A47-88A0-F710B3334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F2EEF-D886-4C24-AF2F-F2FE3BAC08AB}"/>
              </a:ext>
            </a:extLst>
          </p:cNvPr>
          <p:cNvSpPr txBox="1"/>
          <p:nvPr/>
        </p:nvSpPr>
        <p:spPr>
          <a:xfrm>
            <a:off x="1083259" y="107605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8FDD8-645C-4225-BC66-7F6EA87D47D0}"/>
              </a:ext>
            </a:extLst>
          </p:cNvPr>
          <p:cNvSpPr txBox="1"/>
          <p:nvPr/>
        </p:nvSpPr>
        <p:spPr>
          <a:xfrm>
            <a:off x="79752" y="1469502"/>
            <a:ext cx="8950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Base Paper: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https://www.ripublication.com/ijaer17/ijaerv12n20_120.pdf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4F20A-0679-4739-8C04-83F62281CA9F}"/>
              </a:ext>
            </a:extLst>
          </p:cNvPr>
          <p:cNvSpPr txBox="1"/>
          <p:nvPr/>
        </p:nvSpPr>
        <p:spPr>
          <a:xfrm>
            <a:off x="258785" y="3193250"/>
            <a:ext cx="8950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http://www.ijarset.com/upload/2015/august/1_IJARSET_manjunath.pdf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https://www.researchgate.net/publication/43508814_Knowledge-based_anti-money_laundering_A_software_agent_bank_application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52740A36-74C7-4F5D-89E2-25C44D960A48}"/>
              </a:ext>
            </a:extLst>
          </p:cNvPr>
          <p:cNvSpPr/>
          <p:nvPr/>
        </p:nvSpPr>
        <p:spPr>
          <a:xfrm>
            <a:off x="10527845" y="5945615"/>
            <a:ext cx="1387634" cy="394500"/>
          </a:xfrm>
          <a:prstGeom prst="ribbon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3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0" y="2875002"/>
            <a:ext cx="10712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41520572-2EF7-456F-817D-877168FA2190}"/>
              </a:ext>
            </a:extLst>
          </p:cNvPr>
          <p:cNvSpPr/>
          <p:nvPr/>
        </p:nvSpPr>
        <p:spPr>
          <a:xfrm>
            <a:off x="10527845" y="5945615"/>
            <a:ext cx="1387634" cy="394500"/>
          </a:xfrm>
          <a:prstGeom prst="ribbon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338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GHANTA SRIVIDYA</cp:lastModifiedBy>
  <cp:revision>183</cp:revision>
  <dcterms:created xsi:type="dcterms:W3CDTF">2020-08-08T03:55:20Z</dcterms:created>
  <dcterms:modified xsi:type="dcterms:W3CDTF">2021-04-22T05:01:48Z</dcterms:modified>
</cp:coreProperties>
</file>