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5" r:id="rId2"/>
    <p:sldId id="266" r:id="rId3"/>
    <p:sldId id="267" r:id="rId4"/>
    <p:sldId id="268" r:id="rId5"/>
    <p:sldId id="269" r:id="rId6"/>
    <p:sldId id="270" r:id="rId7"/>
    <p:sldId id="27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a:srgbClr val="3A92B2"/>
  </p:clrMru>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734" autoAdjust="0"/>
    <p:restoredTop sz="94660"/>
  </p:normalViewPr>
  <p:slideViewPr>
    <p:cSldViewPr snapToGrid="0">
      <p:cViewPr>
        <p:scale>
          <a:sx n="67" d="100"/>
          <a:sy n="67" d="100"/>
        </p:scale>
        <p:origin x="-1512" y="-23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D9588737-9DBF-4EF0-8AB7-49362A5410C4}">
      <dgm:prSet phldrT="[Text]" custT="1"/>
      <dgm:spPr>
        <a:solidFill>
          <a:schemeClr val="accent2"/>
        </a:solidFill>
      </dgm:spPr>
      <dgm:t>
        <a:bodyPr/>
        <a:lstStyle/>
        <a:p>
          <a:r>
            <a:rPr lang="en-IN" smtClean="0"/>
            <a:t>Data preprocessing</a:t>
          </a:r>
          <a:endParaRPr lang="en-US" sz="1800" dirty="0"/>
        </a:p>
      </dgm:t>
    </dgm:pt>
    <dgm:pt modelId="{10925414-079B-4F29-A99E-A45A6F0BE77F}" type="parTrans" cxnId="{C01823C3-02D8-488A-ABD8-2642D5B28E5A}">
      <dgm:prSet/>
      <dgm:spPr/>
      <dgm:t>
        <a:bodyPr/>
        <a:lstStyle/>
        <a:p>
          <a:endParaRPr lang="en-US"/>
        </a:p>
      </dgm:t>
    </dgm:pt>
    <dgm:pt modelId="{6DF9F71E-D0D8-4D73-B105-17CFA2A1B2DE}" type="sibTrans" cxnId="{C01823C3-02D8-488A-ABD8-2642D5B28E5A}">
      <dgm:prSet/>
      <dgm:spPr/>
      <dgm:t>
        <a:bodyPr/>
        <a:lstStyle/>
        <a:p>
          <a:endParaRPr lang="en-US"/>
        </a:p>
      </dgm:t>
    </dgm:pt>
    <dgm:pt modelId="{0089AF1C-D23E-48F8-BE91-7A0153E5CD1E}">
      <dgm:prSet phldrT="[Text]" custT="1"/>
      <dgm:spPr>
        <a:solidFill>
          <a:schemeClr val="accent2"/>
        </a:solidFill>
      </dgm:spPr>
      <dgm:t>
        <a:bodyPr/>
        <a:lstStyle/>
        <a:p>
          <a:pPr algn="l"/>
          <a:r>
            <a:rPr lang="en-IN" dirty="0" smtClean="0"/>
            <a:t>Feature Extraction</a:t>
          </a:r>
          <a:endParaRPr lang="en-US" sz="1800" dirty="0"/>
        </a:p>
      </dgm:t>
    </dgm:pt>
    <dgm:pt modelId="{D84E8D41-2C67-4B3F-8FD9-152651048A3A}" type="parTrans" cxnId="{954B5AA2-84F2-4FEE-A7E4-8226B48F397E}">
      <dgm:prSet/>
      <dgm:spPr/>
      <dgm:t>
        <a:bodyPr/>
        <a:lstStyle/>
        <a:p>
          <a:endParaRPr lang="en-IN"/>
        </a:p>
      </dgm:t>
    </dgm:pt>
    <dgm:pt modelId="{3F48B643-3A2A-4BE3-B579-A0722F32A646}" type="sibTrans" cxnId="{954B5AA2-84F2-4FEE-A7E4-8226B48F397E}">
      <dgm:prSet/>
      <dgm:spPr/>
      <dgm:t>
        <a:bodyPr/>
        <a:lstStyle/>
        <a:p>
          <a:endParaRPr lang="en-IN"/>
        </a:p>
      </dgm:t>
    </dgm:pt>
    <dgm:pt modelId="{83CA9996-2A6A-4D13-964E-58906F4EC7FB}">
      <dgm:prSet phldrT="[Text]" custT="1"/>
      <dgm:spPr>
        <a:solidFill>
          <a:schemeClr val="accent2"/>
        </a:solidFill>
      </dgm:spPr>
      <dgm:t>
        <a:bodyPr/>
        <a:lstStyle/>
        <a:p>
          <a:r>
            <a:rPr lang="en-IN" dirty="0" smtClean="0"/>
            <a:t>Model </a:t>
          </a:r>
          <a:r>
            <a:rPr lang="en-IN" dirty="0" smtClean="0"/>
            <a:t>Building</a:t>
          </a:r>
          <a:endParaRPr lang="en-US" sz="1800" dirty="0"/>
        </a:p>
      </dgm:t>
    </dgm:pt>
    <dgm:pt modelId="{BD205E03-7AF0-4C72-9292-49B7AE0CAB86}" type="parTrans" cxnId="{F19A6688-C54A-4C94-9E26-2E83C4B20510}">
      <dgm:prSet/>
      <dgm:spPr/>
      <dgm:t>
        <a:bodyPr/>
        <a:lstStyle/>
        <a:p>
          <a:endParaRPr lang="en-IN"/>
        </a:p>
      </dgm:t>
    </dgm:pt>
    <dgm:pt modelId="{485DAE6C-2246-40BC-8F56-9C583AA45EF1}" type="sibTrans" cxnId="{F19A6688-C54A-4C94-9E26-2E83C4B20510}">
      <dgm:prSet/>
      <dgm:spPr/>
      <dgm:t>
        <a:bodyPr/>
        <a:lstStyle/>
        <a:p>
          <a:endParaRPr lang="en-IN"/>
        </a:p>
      </dgm:t>
    </dgm:pt>
    <dgm:pt modelId="{5B3012A0-FE67-40E5-A780-006F32E66B2F}">
      <dgm:prSet phldrT="[Text]" custT="1"/>
      <dgm:spPr>
        <a:solidFill>
          <a:schemeClr val="accent2"/>
        </a:solidFill>
      </dgm:spPr>
      <dgm:t>
        <a:bodyPr/>
        <a:lstStyle/>
        <a:p>
          <a:r>
            <a:rPr lang="en-US" sz="1800" dirty="0" smtClean="0"/>
            <a:t>Evaluation</a:t>
          </a:r>
          <a:endParaRPr lang="en-US" sz="1800" dirty="0"/>
        </a:p>
      </dgm:t>
    </dgm:pt>
    <dgm:pt modelId="{844CE19F-85FC-4AFE-9357-CB82DECA2FF6}" type="parTrans" cxnId="{ADFB58AB-532D-4142-B471-F50F7EC70E2E}">
      <dgm:prSet/>
      <dgm:spPr/>
      <dgm:t>
        <a:bodyPr/>
        <a:lstStyle/>
        <a:p>
          <a:endParaRPr lang="en-IN"/>
        </a:p>
      </dgm:t>
    </dgm:pt>
    <dgm:pt modelId="{4385D556-BABD-4423-B8BD-3DF28050EFFC}" type="sibTrans" cxnId="{ADFB58AB-532D-4142-B471-F50F7EC70E2E}">
      <dgm:prSet/>
      <dgm:spPr/>
      <dgm:t>
        <a:bodyPr/>
        <a:lstStyle/>
        <a:p>
          <a:endParaRPr lang="en-IN"/>
        </a:p>
      </dgm:t>
    </dgm:pt>
    <dgm:pt modelId="{0FF2E844-B2B0-4A47-985B-334A866198A2}" type="pres">
      <dgm:prSet presAssocID="{70985E18-6BF6-42C8-A79E-3EB2BF39B357}" presName="linearFlow" presStyleCnt="0">
        <dgm:presLayoutVars>
          <dgm:resizeHandles val="exact"/>
        </dgm:presLayoutVars>
      </dgm:prSet>
      <dgm:spPr/>
    </dgm:pt>
    <dgm:pt modelId="{D52A105C-502E-43D5-88A0-A6BBF4757106}" type="pres">
      <dgm:prSet presAssocID="{D9588737-9DBF-4EF0-8AB7-49362A5410C4}" presName="node" presStyleLbl="node1" presStyleIdx="0" presStyleCnt="4" custScaleX="131577" custScaleY="77523">
        <dgm:presLayoutVars>
          <dgm:bulletEnabled val="1"/>
        </dgm:presLayoutVars>
      </dgm:prSet>
      <dgm:spPr/>
      <dgm:t>
        <a:bodyPr/>
        <a:lstStyle/>
        <a:p>
          <a:endParaRPr lang="en-US"/>
        </a:p>
      </dgm:t>
    </dgm:pt>
    <dgm:pt modelId="{FC49FB4B-2CB6-414E-9760-B0E9C571553B}" type="pres">
      <dgm:prSet presAssocID="{6DF9F71E-D0D8-4D73-B105-17CFA2A1B2DE}" presName="sibTrans" presStyleLbl="sibTrans2D1" presStyleIdx="0" presStyleCnt="3"/>
      <dgm:spPr/>
      <dgm:t>
        <a:bodyPr/>
        <a:lstStyle/>
        <a:p>
          <a:endParaRPr lang="en-US"/>
        </a:p>
      </dgm:t>
    </dgm:pt>
    <dgm:pt modelId="{FC47D756-4F82-4CA9-8980-94131E0BEEA4}" type="pres">
      <dgm:prSet presAssocID="{6DF9F71E-D0D8-4D73-B105-17CFA2A1B2DE}" presName="connectorText" presStyleLbl="sibTrans2D1" presStyleIdx="0" presStyleCnt="3"/>
      <dgm:spPr/>
      <dgm:t>
        <a:bodyPr/>
        <a:lstStyle/>
        <a:p>
          <a:endParaRPr lang="en-US"/>
        </a:p>
      </dgm:t>
    </dgm:pt>
    <dgm:pt modelId="{CE465C88-2F7A-42DC-90C6-119BD9A57B2A}" type="pres">
      <dgm:prSet presAssocID="{0089AF1C-D23E-48F8-BE91-7A0153E5CD1E}" presName="node" presStyleLbl="node1" presStyleIdx="1" presStyleCnt="4" custScaleX="80467">
        <dgm:presLayoutVars>
          <dgm:bulletEnabled val="1"/>
        </dgm:presLayoutVars>
      </dgm:prSet>
      <dgm:spPr/>
      <dgm:t>
        <a:bodyPr/>
        <a:lstStyle/>
        <a:p>
          <a:endParaRPr lang="en-IN"/>
        </a:p>
      </dgm:t>
    </dgm:pt>
    <dgm:pt modelId="{2681FE8E-79E2-4766-B454-0D7050249C94}" type="pres">
      <dgm:prSet presAssocID="{3F48B643-3A2A-4BE3-B579-A0722F32A646}" presName="sibTrans" presStyleLbl="sibTrans2D1" presStyleIdx="1" presStyleCnt="3"/>
      <dgm:spPr/>
      <dgm:t>
        <a:bodyPr/>
        <a:lstStyle/>
        <a:p>
          <a:endParaRPr lang="en-US"/>
        </a:p>
      </dgm:t>
    </dgm:pt>
    <dgm:pt modelId="{ECC02DB3-06D7-46DC-AD6C-F0DF67D4F302}" type="pres">
      <dgm:prSet presAssocID="{3F48B643-3A2A-4BE3-B579-A0722F32A646}" presName="connectorText" presStyleLbl="sibTrans2D1" presStyleIdx="1" presStyleCnt="3"/>
      <dgm:spPr/>
      <dgm:t>
        <a:bodyPr/>
        <a:lstStyle/>
        <a:p>
          <a:endParaRPr lang="en-US"/>
        </a:p>
      </dgm:t>
    </dgm:pt>
    <dgm:pt modelId="{95F620B0-141F-4900-8FDC-A4154AEB4666}" type="pres">
      <dgm:prSet presAssocID="{83CA9996-2A6A-4D13-964E-58906F4EC7FB}" presName="node" presStyleLbl="node1" presStyleIdx="2" presStyleCnt="4" custScaleX="134661">
        <dgm:presLayoutVars>
          <dgm:bulletEnabled val="1"/>
        </dgm:presLayoutVars>
      </dgm:prSet>
      <dgm:spPr/>
      <dgm:t>
        <a:bodyPr/>
        <a:lstStyle/>
        <a:p>
          <a:endParaRPr lang="en-IN"/>
        </a:p>
      </dgm:t>
    </dgm:pt>
    <dgm:pt modelId="{A176FA61-6F1B-45D4-AD01-3D4A09A850F0}" type="pres">
      <dgm:prSet presAssocID="{485DAE6C-2246-40BC-8F56-9C583AA45EF1}" presName="sibTrans" presStyleLbl="sibTrans2D1" presStyleIdx="2" presStyleCnt="3"/>
      <dgm:spPr/>
      <dgm:t>
        <a:bodyPr/>
        <a:lstStyle/>
        <a:p>
          <a:endParaRPr lang="en-US"/>
        </a:p>
      </dgm:t>
    </dgm:pt>
    <dgm:pt modelId="{6D236E1D-70E8-4350-8009-490782D2CC8A}" type="pres">
      <dgm:prSet presAssocID="{485DAE6C-2246-40BC-8F56-9C583AA45EF1}" presName="connectorText" presStyleLbl="sibTrans2D1" presStyleIdx="2" presStyleCnt="3"/>
      <dgm:spPr/>
      <dgm:t>
        <a:bodyPr/>
        <a:lstStyle/>
        <a:p>
          <a:endParaRPr lang="en-US"/>
        </a:p>
      </dgm:t>
    </dgm:pt>
    <dgm:pt modelId="{493A7F18-56CA-48C3-8C0A-3D637350996B}" type="pres">
      <dgm:prSet presAssocID="{5B3012A0-FE67-40E5-A780-006F32E66B2F}" presName="node" presStyleLbl="node1" presStyleIdx="3" presStyleCnt="4">
        <dgm:presLayoutVars>
          <dgm:bulletEnabled val="1"/>
        </dgm:presLayoutVars>
      </dgm:prSet>
      <dgm:spPr/>
      <dgm:t>
        <a:bodyPr/>
        <a:lstStyle/>
        <a:p>
          <a:endParaRPr lang="en-IN"/>
        </a:p>
      </dgm:t>
    </dgm:pt>
  </dgm:ptLst>
  <dgm:cxnLst>
    <dgm:cxn modelId="{954B5AA2-84F2-4FEE-A7E4-8226B48F397E}" srcId="{70985E18-6BF6-42C8-A79E-3EB2BF39B357}" destId="{0089AF1C-D23E-48F8-BE91-7A0153E5CD1E}" srcOrd="1" destOrd="0" parTransId="{D84E8D41-2C67-4B3F-8FD9-152651048A3A}" sibTransId="{3F48B643-3A2A-4BE3-B579-A0722F32A646}"/>
    <dgm:cxn modelId="{D5A4BED0-9528-44B9-9936-155F8943726F}" type="presOf" srcId="{0089AF1C-D23E-48F8-BE91-7A0153E5CD1E}" destId="{CE465C88-2F7A-42DC-90C6-119BD9A57B2A}" srcOrd="0" destOrd="0" presId="urn:microsoft.com/office/officeart/2005/8/layout/process2"/>
    <dgm:cxn modelId="{ADFB58AB-532D-4142-B471-F50F7EC70E2E}" srcId="{70985E18-6BF6-42C8-A79E-3EB2BF39B357}" destId="{5B3012A0-FE67-40E5-A780-006F32E66B2F}" srcOrd="3" destOrd="0" parTransId="{844CE19F-85FC-4AFE-9357-CB82DECA2FF6}" sibTransId="{4385D556-BABD-4423-B8BD-3DF28050EFFC}"/>
    <dgm:cxn modelId="{2C7D7FD1-D311-4328-A5CB-41BCC5213E1D}" type="presOf" srcId="{485DAE6C-2246-40BC-8F56-9C583AA45EF1}" destId="{6D236E1D-70E8-4350-8009-490782D2CC8A}" srcOrd="1" destOrd="0" presId="urn:microsoft.com/office/officeart/2005/8/layout/process2"/>
    <dgm:cxn modelId="{F19A6688-C54A-4C94-9E26-2E83C4B20510}" srcId="{70985E18-6BF6-42C8-A79E-3EB2BF39B357}" destId="{83CA9996-2A6A-4D13-964E-58906F4EC7FB}" srcOrd="2" destOrd="0" parTransId="{BD205E03-7AF0-4C72-9292-49B7AE0CAB86}" sibTransId="{485DAE6C-2246-40BC-8F56-9C583AA45EF1}"/>
    <dgm:cxn modelId="{00524CD8-F146-4999-AFE1-F7A1BC4FF697}" type="presOf" srcId="{5B3012A0-FE67-40E5-A780-006F32E66B2F}" destId="{493A7F18-56CA-48C3-8C0A-3D637350996B}" srcOrd="0" destOrd="0" presId="urn:microsoft.com/office/officeart/2005/8/layout/process2"/>
    <dgm:cxn modelId="{FFF2A039-D23D-42AE-9795-CE822E191FE0}" type="presOf" srcId="{6DF9F71E-D0D8-4D73-B105-17CFA2A1B2DE}" destId="{FC49FB4B-2CB6-414E-9760-B0E9C571553B}" srcOrd="0" destOrd="0" presId="urn:microsoft.com/office/officeart/2005/8/layout/process2"/>
    <dgm:cxn modelId="{93325225-2973-4E51-B379-B5F7451A2BDF}" type="presOf" srcId="{70985E18-6BF6-42C8-A79E-3EB2BF39B357}" destId="{0FF2E844-B2B0-4A47-985B-334A866198A2}" srcOrd="0" destOrd="0" presId="urn:microsoft.com/office/officeart/2005/8/layout/process2"/>
    <dgm:cxn modelId="{969A3D1B-4583-45A3-8079-82B01425E258}" type="presOf" srcId="{3F48B643-3A2A-4BE3-B579-A0722F32A646}" destId="{ECC02DB3-06D7-46DC-AD6C-F0DF67D4F302}" srcOrd="1" destOrd="0" presId="urn:microsoft.com/office/officeart/2005/8/layout/process2"/>
    <dgm:cxn modelId="{0B61148C-35B0-4820-8918-268659376CB0}" type="presOf" srcId="{6DF9F71E-D0D8-4D73-B105-17CFA2A1B2DE}" destId="{FC47D756-4F82-4CA9-8980-94131E0BEEA4}" srcOrd="1" destOrd="0" presId="urn:microsoft.com/office/officeart/2005/8/layout/process2"/>
    <dgm:cxn modelId="{E80EFEB0-E486-449D-809B-2D7535438370}" type="presOf" srcId="{D9588737-9DBF-4EF0-8AB7-49362A5410C4}" destId="{D52A105C-502E-43D5-88A0-A6BBF4757106}" srcOrd="0" destOrd="0" presId="urn:microsoft.com/office/officeart/2005/8/layout/process2"/>
    <dgm:cxn modelId="{C01823C3-02D8-488A-ABD8-2642D5B28E5A}" srcId="{70985E18-6BF6-42C8-A79E-3EB2BF39B357}" destId="{D9588737-9DBF-4EF0-8AB7-49362A5410C4}" srcOrd="0" destOrd="0" parTransId="{10925414-079B-4F29-A99E-A45A6F0BE77F}" sibTransId="{6DF9F71E-D0D8-4D73-B105-17CFA2A1B2DE}"/>
    <dgm:cxn modelId="{63DB2616-B2F6-4AB0-B669-C66855392E86}" type="presOf" srcId="{485DAE6C-2246-40BC-8F56-9C583AA45EF1}" destId="{A176FA61-6F1B-45D4-AD01-3D4A09A850F0}" srcOrd="0" destOrd="0" presId="urn:microsoft.com/office/officeart/2005/8/layout/process2"/>
    <dgm:cxn modelId="{AFBBFA99-E0BA-4569-8E17-13C698286916}" type="presOf" srcId="{83CA9996-2A6A-4D13-964E-58906F4EC7FB}" destId="{95F620B0-141F-4900-8FDC-A4154AEB4666}" srcOrd="0" destOrd="0" presId="urn:microsoft.com/office/officeart/2005/8/layout/process2"/>
    <dgm:cxn modelId="{984F166B-D761-4B52-BD1F-12F078BDBF75}" type="presOf" srcId="{3F48B643-3A2A-4BE3-B579-A0722F32A646}" destId="{2681FE8E-79E2-4766-B454-0D7050249C94}" srcOrd="0" destOrd="0" presId="urn:microsoft.com/office/officeart/2005/8/layout/process2"/>
    <dgm:cxn modelId="{A579168B-C0EF-4BEC-B06A-18387E52851E}" type="presParOf" srcId="{0FF2E844-B2B0-4A47-985B-334A866198A2}" destId="{D52A105C-502E-43D5-88A0-A6BBF4757106}" srcOrd="0" destOrd="0" presId="urn:microsoft.com/office/officeart/2005/8/layout/process2"/>
    <dgm:cxn modelId="{23642D1A-45C5-440D-812C-FE0C621C5F22}" type="presParOf" srcId="{0FF2E844-B2B0-4A47-985B-334A866198A2}" destId="{FC49FB4B-2CB6-414E-9760-B0E9C571553B}" srcOrd="1" destOrd="0" presId="urn:microsoft.com/office/officeart/2005/8/layout/process2"/>
    <dgm:cxn modelId="{29706416-C1F1-428C-8D49-CEB7CA26A141}" type="presParOf" srcId="{FC49FB4B-2CB6-414E-9760-B0E9C571553B}" destId="{FC47D756-4F82-4CA9-8980-94131E0BEEA4}" srcOrd="0" destOrd="0" presId="urn:microsoft.com/office/officeart/2005/8/layout/process2"/>
    <dgm:cxn modelId="{2A006C6D-C469-4189-BE8E-455B6AE99818}" type="presParOf" srcId="{0FF2E844-B2B0-4A47-985B-334A866198A2}" destId="{CE465C88-2F7A-42DC-90C6-119BD9A57B2A}" srcOrd="2" destOrd="0" presId="urn:microsoft.com/office/officeart/2005/8/layout/process2"/>
    <dgm:cxn modelId="{284D9C94-D069-4085-A794-6D239DB592DE}" type="presParOf" srcId="{0FF2E844-B2B0-4A47-985B-334A866198A2}" destId="{2681FE8E-79E2-4766-B454-0D7050249C94}" srcOrd="3" destOrd="0" presId="urn:microsoft.com/office/officeart/2005/8/layout/process2"/>
    <dgm:cxn modelId="{BE2016F3-3E35-42C8-ABA3-83670CF7F434}" type="presParOf" srcId="{2681FE8E-79E2-4766-B454-0D7050249C94}" destId="{ECC02DB3-06D7-46DC-AD6C-F0DF67D4F302}" srcOrd="0" destOrd="0" presId="urn:microsoft.com/office/officeart/2005/8/layout/process2"/>
    <dgm:cxn modelId="{A94D2047-85F4-49AF-A658-0A9A5CBA6C4D}" type="presParOf" srcId="{0FF2E844-B2B0-4A47-985B-334A866198A2}" destId="{95F620B0-141F-4900-8FDC-A4154AEB4666}" srcOrd="4" destOrd="0" presId="urn:microsoft.com/office/officeart/2005/8/layout/process2"/>
    <dgm:cxn modelId="{44F21F03-A71E-44F2-B2F7-8A5A7643880F}" type="presParOf" srcId="{0FF2E844-B2B0-4A47-985B-334A866198A2}" destId="{A176FA61-6F1B-45D4-AD01-3D4A09A850F0}" srcOrd="5" destOrd="0" presId="urn:microsoft.com/office/officeart/2005/8/layout/process2"/>
    <dgm:cxn modelId="{17F3CBC9-139C-44B5-A28E-384937B732AE}" type="presParOf" srcId="{A176FA61-6F1B-45D4-AD01-3D4A09A850F0}" destId="{6D236E1D-70E8-4350-8009-490782D2CC8A}" srcOrd="0" destOrd="0" presId="urn:microsoft.com/office/officeart/2005/8/layout/process2"/>
    <dgm:cxn modelId="{EABDB254-95F5-4388-B785-96989B5A19C9}" type="presParOf" srcId="{0FF2E844-B2B0-4A47-985B-334A866198A2}" destId="{493A7F18-56CA-48C3-8C0A-3D637350996B}" srcOrd="6" destOrd="0" presId="urn:microsoft.com/office/officeart/2005/8/layout/process2"/>
  </dgm:cxnLst>
  <dgm:bg/>
  <dgm:whole/>
  <dgm:extLst>
    <a:ext uri="http://schemas.microsoft.com/office/drawing/2008/diagram">
      <dsp:dataModelExt xmlns=""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A105C-502E-43D5-88A0-A6BBF4757106}">
      <dsp:nvSpPr>
        <dsp:cNvPr id="0" name=""/>
        <dsp:cNvSpPr/>
      </dsp:nvSpPr>
      <dsp:spPr>
        <a:xfrm>
          <a:off x="1219202" y="3126"/>
          <a:ext cx="3657595" cy="585348"/>
        </a:xfrm>
        <a:prstGeom prst="roundRect">
          <a:avLst>
            <a:gd name="adj" fmla="val 10000"/>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smtClean="0"/>
            <a:t>Data preprocessing</a:t>
          </a:r>
          <a:endParaRPr lang="en-US" sz="1800" kern="1200" dirty="0"/>
        </a:p>
      </dsp:txBody>
      <dsp:txXfrm>
        <a:off x="1236346" y="20270"/>
        <a:ext cx="3623307" cy="551060"/>
      </dsp:txXfrm>
    </dsp:sp>
    <dsp:sp modelId="{FC49FB4B-2CB6-414E-9760-B0E9C571553B}">
      <dsp:nvSpPr>
        <dsp:cNvPr id="0" name=""/>
        <dsp:cNvSpPr/>
      </dsp:nvSpPr>
      <dsp:spPr>
        <a:xfrm rot="5400000">
          <a:off x="2906425" y="607350"/>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6066" y="635665"/>
        <a:ext cx="203866" cy="198204"/>
      </dsp:txXfrm>
    </dsp:sp>
    <dsp:sp modelId="{CE465C88-2F7A-42DC-90C6-119BD9A57B2A}">
      <dsp:nvSpPr>
        <dsp:cNvPr id="0" name=""/>
        <dsp:cNvSpPr/>
      </dsp:nvSpPr>
      <dsp:spPr>
        <a:xfrm>
          <a:off x="1929583" y="966005"/>
          <a:ext cx="2236832" cy="755063"/>
        </a:xfrm>
        <a:prstGeom prst="roundRect">
          <a:avLst>
            <a:gd name="adj" fmla="val 10000"/>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2889250">
            <a:lnSpc>
              <a:spcPct val="90000"/>
            </a:lnSpc>
            <a:spcBef>
              <a:spcPct val="0"/>
            </a:spcBef>
            <a:spcAft>
              <a:spcPct val="35000"/>
            </a:spcAft>
          </a:pPr>
          <a:r>
            <a:rPr lang="en-IN" kern="1200" dirty="0" smtClean="0"/>
            <a:t>Feature Extraction </a:t>
          </a:r>
          <a:endParaRPr lang="en-US" sz="1800" kern="1200" dirty="0"/>
        </a:p>
      </dsp:txBody>
      <dsp:txXfrm>
        <a:off x="1951698" y="988120"/>
        <a:ext cx="2192602" cy="710833"/>
      </dsp:txXfrm>
    </dsp:sp>
    <dsp:sp modelId="{2681FE8E-79E2-4766-B454-0D7050249C94}">
      <dsp:nvSpPr>
        <dsp:cNvPr id="0" name=""/>
        <dsp:cNvSpPr/>
      </dsp:nvSpPr>
      <dsp:spPr>
        <a:xfrm rot="5400000">
          <a:off x="2906425" y="1739946"/>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1768261"/>
        <a:ext cx="203866" cy="198204"/>
      </dsp:txXfrm>
    </dsp:sp>
    <dsp:sp modelId="{95F620B0-141F-4900-8FDC-A4154AEB4666}">
      <dsp:nvSpPr>
        <dsp:cNvPr id="0" name=""/>
        <dsp:cNvSpPr/>
      </dsp:nvSpPr>
      <dsp:spPr>
        <a:xfrm>
          <a:off x="1176337" y="2098601"/>
          <a:ext cx="3743324" cy="755063"/>
        </a:xfrm>
        <a:prstGeom prst="roundRect">
          <a:avLst>
            <a:gd name="adj" fmla="val 10000"/>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dirty="0" smtClean="0"/>
            <a:t>Model Building(KNN,SVM)</a:t>
          </a:r>
          <a:endParaRPr lang="en-US" sz="1800" kern="1200" dirty="0"/>
        </a:p>
      </dsp:txBody>
      <dsp:txXfrm>
        <a:off x="1198452" y="2120716"/>
        <a:ext cx="3699094" cy="710833"/>
      </dsp:txXfrm>
    </dsp:sp>
    <dsp:sp modelId="{A176FA61-6F1B-45D4-AD01-3D4A09A850F0}">
      <dsp:nvSpPr>
        <dsp:cNvPr id="0" name=""/>
        <dsp:cNvSpPr/>
      </dsp:nvSpPr>
      <dsp:spPr>
        <a:xfrm rot="5400000">
          <a:off x="2906425" y="2872541"/>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2900856"/>
        <a:ext cx="203866" cy="198204"/>
      </dsp:txXfrm>
    </dsp:sp>
    <dsp:sp modelId="{493A7F18-56CA-48C3-8C0A-3D637350996B}">
      <dsp:nvSpPr>
        <dsp:cNvPr id="0" name=""/>
        <dsp:cNvSpPr/>
      </dsp:nvSpPr>
      <dsp:spPr>
        <a:xfrm>
          <a:off x="1658093" y="3231197"/>
          <a:ext cx="2779813" cy="755063"/>
        </a:xfrm>
        <a:prstGeom prst="roundRect">
          <a:avLst>
            <a:gd name="adj" fmla="val 10000"/>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Evaluation</a:t>
          </a:r>
          <a:endParaRPr lang="en-US" sz="1800" kern="1200" dirty="0"/>
        </a:p>
      </dsp:txBody>
      <dsp:txXfrm>
        <a:off x="1680208" y="3253312"/>
        <a:ext cx="2735583" cy="710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104868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8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1048634"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5"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US" dirty="0"/>
          </a:p>
        </p:txBody>
      </p:sp>
      <p:sp>
        <p:nvSpPr>
          <p:cNvPr id="104863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4"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1048655"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endParaRPr lang="en-US" dirty="0"/>
          </a:p>
        </p:txBody>
      </p:sp>
      <p:sp>
        <p:nvSpPr>
          <p:cNvPr id="1048660"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63" name="Footer Placeholder 5"/>
          <p:cNvSpPr>
            <a:spLocks noGrp="1"/>
          </p:cNvSpPr>
          <p:nvPr>
            <p:ph type="ftr" sz="quarter" idx="11"/>
          </p:nvPr>
        </p:nvSpPr>
        <p:spPr/>
        <p:txBody>
          <a:bodyPr/>
          <a:lstStyle/>
          <a:p>
            <a:endParaRPr lang="en-US"/>
          </a:p>
        </p:txBody>
      </p:sp>
      <p:sp>
        <p:nvSpPr>
          <p:cNvPr id="1048664"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1048666"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71" name="Footer Placeholder 7"/>
          <p:cNvSpPr>
            <a:spLocks noGrp="1"/>
          </p:cNvSpPr>
          <p:nvPr>
            <p:ph type="ftr" sz="quarter" idx="11"/>
          </p:nvPr>
        </p:nvSpPr>
        <p:spPr/>
        <p:txBody>
          <a:bodyPr/>
          <a:lstStyle/>
          <a:p>
            <a:endParaRPr lang="en-US"/>
          </a:p>
        </p:txBody>
      </p:sp>
      <p:sp>
        <p:nvSpPr>
          <p:cNvPr id="1048672"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US" dirty="0"/>
          </a:p>
        </p:txBody>
      </p:sp>
      <p:sp>
        <p:nvSpPr>
          <p:cNvPr id="1048630" name="Date Placeholder 2"/>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31" name="Footer Placeholder 3"/>
          <p:cNvSpPr>
            <a:spLocks noGrp="1"/>
          </p:cNvSpPr>
          <p:nvPr>
            <p:ph type="ftr" sz="quarter" idx="11"/>
          </p:nvPr>
        </p:nvSpPr>
        <p:spPr/>
        <p:txBody>
          <a:bodyPr/>
          <a:lstStyle/>
          <a:p>
            <a:endParaRPr lang="en-US"/>
          </a:p>
        </p:txBody>
      </p:sp>
      <p:sp>
        <p:nvSpPr>
          <p:cNvPr id="1048632"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74" name="Footer Placeholder 2"/>
          <p:cNvSpPr>
            <a:spLocks noGrp="1"/>
          </p:cNvSpPr>
          <p:nvPr>
            <p:ph type="ftr" sz="quarter" idx="11"/>
          </p:nvPr>
        </p:nvSpPr>
        <p:spPr/>
        <p:txBody>
          <a:bodyPr/>
          <a:lstStyle/>
          <a:p>
            <a:endParaRPr lang="en-US"/>
          </a:p>
        </p:txBody>
      </p:sp>
      <p:sp>
        <p:nvSpPr>
          <p:cNvPr id="1048675"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67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80" name="Footer Placeholder 5"/>
          <p:cNvSpPr>
            <a:spLocks noGrp="1"/>
          </p:cNvSpPr>
          <p:nvPr>
            <p:ph type="ftr" sz="quarter" idx="11"/>
          </p:nvPr>
        </p:nvSpPr>
        <p:spPr/>
        <p:txBody>
          <a:bodyPr/>
          <a:lstStyle/>
          <a:p>
            <a:endParaRPr lang="en-US"/>
          </a:p>
        </p:txBody>
      </p:sp>
      <p:sp>
        <p:nvSpPr>
          <p:cNvPr id="1048681"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644"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6"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1048647" name="Footer Placeholder 5"/>
          <p:cNvSpPr>
            <a:spLocks noGrp="1"/>
          </p:cNvSpPr>
          <p:nvPr>
            <p:ph type="ftr" sz="quarter" idx="11"/>
          </p:nvPr>
        </p:nvSpPr>
        <p:spPr/>
        <p:txBody>
          <a:bodyPr/>
          <a:lstStyle/>
          <a:p>
            <a:endParaRPr lang="en-US"/>
          </a:p>
        </p:txBody>
      </p:sp>
      <p:sp>
        <p:nvSpPr>
          <p:cNvPr id="1048648"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marsyas.info/downloads/datasets.html"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7"/>
          <p:cNvPicPr>
            <a:picLocks noChangeAspect="1"/>
          </p:cNvPicPr>
          <p:nvPr/>
        </p:nvPicPr>
        <p:blipFill>
          <a:blip r:embed="rId2" cstate="print"/>
          <a:stretch>
            <a:fillRect/>
          </a:stretch>
        </p:blipFill>
        <p:spPr>
          <a:xfrm>
            <a:off x="0" y="0"/>
            <a:ext cx="9144000" cy="6858000"/>
          </a:xfrm>
          <a:prstGeom prst="rect">
            <a:avLst/>
          </a:prstGeom>
        </p:spPr>
      </p:pic>
      <p:sp>
        <p:nvSpPr>
          <p:cNvPr id="1048586" name="Title 1"/>
          <p:cNvSpPr txBox="1"/>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1048587" name="Title 1"/>
          <p:cNvSpPr txBox="1"/>
          <p:nvPr/>
        </p:nvSpPr>
        <p:spPr>
          <a:xfrm>
            <a:off x="0" y="1197257"/>
            <a:ext cx="9506816" cy="3515253"/>
          </a:xfrm>
          <a:prstGeom prst="rect">
            <a:avLst/>
          </a:prstGeom>
        </p:spPr>
        <p:txBody>
          <a:bodyPr vert="horz" lIns="91440" tIns="45720" rIns="91440" bIns="45720" rtlCol="0" anchor="ctr">
            <a:noAutofit/>
          </a:bodyPr>
          <a:lstStyle/>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048588" name="Rectangle 4"/>
          <p:cNvSpPr/>
          <p:nvPr/>
        </p:nvSpPr>
        <p:spPr>
          <a:xfrm>
            <a:off x="371475" y="1085850"/>
            <a:ext cx="8601075" cy="1945641"/>
          </a:xfrm>
          <a:prstGeom prst="rect">
            <a:avLst/>
          </a:prstGeom>
        </p:spPr>
        <p:txBody>
          <a:bodyPr wrap="square">
            <a:spAutoFit/>
          </a:bodyPr>
          <a:lstStyle/>
          <a:p>
            <a:pPr algn="ctr"/>
            <a:r>
              <a:rPr lang="en-US" sz="2600" b="1" dirty="0" smtClean="0">
                <a:latin typeface="Times New Roman"/>
                <a:cs typeface="Times New Roman"/>
              </a:rPr>
              <a:t> Department of Computer Science and Engineering</a:t>
            </a:r>
            <a:endParaRPr lang="en-US" sz="2600" dirty="0" smtClean="0">
              <a:latin typeface="Times New Roman"/>
              <a:cs typeface="Times New Roman"/>
            </a:endParaRPr>
          </a:p>
          <a:p>
            <a:pPr algn="ctr"/>
            <a:endParaRPr lang="en-US" sz="2600" b="1" dirty="0" smtClean="0">
              <a:latin typeface="Times New Roman"/>
              <a:cs typeface="Times New Roman"/>
            </a:endParaRPr>
          </a:p>
          <a:p>
            <a:pPr algn="ctr"/>
            <a:r>
              <a:rPr lang="en-IN" sz="2600" b="1" dirty="0" smtClean="0">
                <a:latin typeface="Times New Roman"/>
                <a:cs typeface="Times New Roman"/>
              </a:rPr>
              <a:t>Music Genre Classification using Machine Learning</a:t>
            </a:r>
            <a:endParaRPr lang="en-US" sz="2600" b="1" dirty="0" smtClean="0">
              <a:latin typeface="Times New Roman"/>
              <a:cs typeface="Times New Roman"/>
            </a:endParaRPr>
          </a:p>
          <a:p>
            <a:pPr algn="ctr"/>
            <a:endParaRPr lang="en-IN" b="1" dirty="0" smtClean="0">
              <a:latin typeface="Times New Roman"/>
              <a:cs typeface="Times New Roman"/>
            </a:endParaRPr>
          </a:p>
          <a:p>
            <a:pPr algn="ctr"/>
            <a:r>
              <a:rPr lang="en-US" sz="2000" b="1" dirty="0" smtClean="0">
                <a:latin typeface="Times New Roman"/>
              </a:rPr>
              <a:t>Date: 10 May 2021</a:t>
            </a:r>
            <a:endParaRPr lang="en-US" sz="2000" dirty="0" smtClean="0"/>
          </a:p>
          <a:p>
            <a:pPr algn="ctr"/>
            <a:endParaRPr lang="en-US" dirty="0">
              <a:latin typeface="Times New Roman"/>
              <a:cs typeface="Times New Roman"/>
            </a:endParaRPr>
          </a:p>
        </p:txBody>
      </p:sp>
      <p:sp>
        <p:nvSpPr>
          <p:cNvPr id="1048589" name="Rectangle 6"/>
          <p:cNvSpPr/>
          <p:nvPr/>
        </p:nvSpPr>
        <p:spPr>
          <a:xfrm>
            <a:off x="542925" y="3810298"/>
            <a:ext cx="3400425" cy="853441"/>
          </a:xfrm>
          <a:prstGeom prst="rect">
            <a:avLst/>
          </a:prstGeom>
        </p:spPr>
        <p:txBody>
          <a:bodyPr wrap="square">
            <a:spAutoFit/>
          </a:bodyPr>
          <a:lstStyle/>
          <a:p>
            <a:r>
              <a:rPr lang="en-US" b="1" dirty="0" smtClean="0">
                <a:latin typeface="Times New Roman"/>
                <a:ea typeface="Segoe UI"/>
                <a:cs typeface="Segoe UI"/>
              </a:rPr>
              <a:t>B. CHARITHA : 17WH1A0597</a:t>
            </a:r>
            <a:r>
              <a:rPr lang="en-US" dirty="0" smtClean="0">
                <a:latin typeface="Times New Roman"/>
                <a:ea typeface="Segoe UI"/>
                <a:cs typeface="Segoe UI"/>
              </a:rPr>
              <a:t>​</a:t>
            </a:r>
          </a:p>
          <a:p>
            <a:r>
              <a:rPr lang="en-US" b="1" dirty="0" smtClean="0">
                <a:latin typeface="Times New Roman"/>
                <a:ea typeface="Segoe UI"/>
                <a:cs typeface="Segoe UI"/>
              </a:rPr>
              <a:t>G. ANITHA : 17WH1A0586</a:t>
            </a:r>
            <a:endParaRPr lang="en-US" dirty="0" smtClean="0">
              <a:latin typeface="Times New Roman"/>
              <a:cs typeface="Times New Roman"/>
            </a:endParaRPr>
          </a:p>
          <a:p>
            <a:r>
              <a:rPr lang="en-US" b="1" dirty="0" smtClean="0">
                <a:latin typeface="Times New Roman"/>
                <a:ea typeface="Segoe UI"/>
                <a:cs typeface="Segoe UI"/>
              </a:rPr>
              <a:t>K. ANJALI  : 18WH5A0514</a:t>
            </a:r>
            <a:endParaRPr lang="en-US" b="1" dirty="0">
              <a:solidFill>
                <a:srgbClr val="FF0000"/>
              </a:solidFill>
              <a:latin typeface="Times New Roman"/>
              <a:cs typeface="Times New Roman" pitchFamily="18" charset="0"/>
            </a:endParaRPr>
          </a:p>
        </p:txBody>
      </p:sp>
      <p:sp>
        <p:nvSpPr>
          <p:cNvPr id="1048590" name="Rectangle 9"/>
          <p:cNvSpPr/>
          <p:nvPr/>
        </p:nvSpPr>
        <p:spPr>
          <a:xfrm>
            <a:off x="4300538" y="5034648"/>
            <a:ext cx="4471986" cy="650241"/>
          </a:xfrm>
          <a:prstGeom prst="rect">
            <a:avLst/>
          </a:prstGeom>
        </p:spPr>
        <p:txBody>
          <a:bodyPr wrap="square">
            <a:spAutoFit/>
          </a:bodyPr>
          <a:lstStyle/>
          <a:p>
            <a:r>
              <a:rPr lang="en-US" sz="2000" b="1" dirty="0" smtClean="0">
                <a:latin typeface="Times New Roman"/>
                <a:cs typeface="Segoe UI"/>
              </a:rPr>
              <a:t>Internal Guide: Ms. G. SHANTI</a:t>
            </a:r>
            <a:r>
              <a:rPr lang="en-US" sz="2000" dirty="0" smtClean="0">
                <a:latin typeface="Times New Roman"/>
                <a:cs typeface="Segoe UI"/>
              </a:rPr>
              <a:t>​</a:t>
            </a:r>
          </a:p>
          <a:p>
            <a:r>
              <a:rPr lang="en-US" sz="2000" b="1" dirty="0" smtClean="0">
                <a:latin typeface="Times New Roman"/>
                <a:cs typeface="Segoe UI"/>
              </a:rPr>
              <a:t>Designation:  Assistant Professor</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048591"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048592"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048593"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594"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097154" name="Picture 1"/>
          <p:cNvPicPr>
            <a:picLocks noChangeAspect="1"/>
          </p:cNvPicPr>
          <p:nvPr/>
        </p:nvPicPr>
        <p:blipFill>
          <a:blip r:embed="rId3" cstate="print"/>
          <a:stretch>
            <a:fillRect/>
          </a:stretch>
        </p:blipFill>
        <p:spPr>
          <a:xfrm>
            <a:off x="0" y="0"/>
            <a:ext cx="9144000" cy="6858000"/>
          </a:xfrm>
          <a:prstGeom prst="rect">
            <a:avLst/>
          </a:prstGeom>
        </p:spPr>
      </p:pic>
      <p:sp>
        <p:nvSpPr>
          <p:cNvPr id="1048595" name="TextBox 10"/>
          <p:cNvSpPr txBox="1"/>
          <p:nvPr/>
        </p:nvSpPr>
        <p:spPr>
          <a:xfrm>
            <a:off x="792525" y="207608"/>
            <a:ext cx="6712527" cy="70104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048596"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48597" name="Content Placeholder 2"/>
          <p:cNvSpPr txBox="1"/>
          <p:nvPr/>
        </p:nvSpPr>
        <p:spPr>
          <a:xfrm>
            <a:off x="314325" y="1515756"/>
            <a:ext cx="8429625" cy="405636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smtClean="0">
                <a:latin typeface="Times New Roman" pitchFamily="18" charset="0"/>
                <a:cs typeface="Times New Roman" pitchFamily="18" charset="0"/>
              </a:rPr>
              <a:t>A music genre is a conventional category that identifies some pieces of music as belonging to a shared tradition or set of conventions. The popular music genres are Pop, Hip-Hop, Rock, Jazz, Blues, Country and Metal. Automatic music genre classification is important to obtain music from a large collection. It finds applications in the real world in various fields like automatic tagging of unknown piece of music. Companies nowadays use music classification, either to be able to place recommendations to their customers or simply as a product.</a:t>
            </a:r>
            <a:r>
              <a:rPr lang="en-IN" sz="2000" dirty="0" smtClean="0">
                <a:latin typeface="Times New Roman" pitchFamily="18" charset="0"/>
                <a:cs typeface="Times New Roman" pitchFamily="18" charset="0"/>
              </a:rPr>
              <a:t>The project aims to build a model that can classify different music </a:t>
            </a:r>
            <a:r>
              <a:rPr lang="en-IN" sz="2000" dirty="0" smtClean="0">
                <a:latin typeface="Times New Roman" pitchFamily="18" charset="0"/>
                <a:cs typeface="Times New Roman" pitchFamily="18" charset="0"/>
              </a:rPr>
              <a:t>genres.</a:t>
            </a:r>
            <a:endParaRPr lang="en-US" sz="2000" dirty="0" smtClean="0">
              <a:latin typeface="Times New Roman" pitchFamily="18" charset="0"/>
              <a:cs typeface="Times New Roman" pitchFamily="18" charset="0"/>
            </a:endParaRPr>
          </a:p>
          <a:p>
            <a:pPr algn="just">
              <a:lnSpc>
                <a:spcPct val="100000"/>
              </a:lnSpc>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048598"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048599"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048600"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01"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097156" name="Picture 1"/>
          <p:cNvPicPr>
            <a:picLocks noChangeAspect="1"/>
          </p:cNvPicPr>
          <p:nvPr/>
        </p:nvPicPr>
        <p:blipFill>
          <a:blip r:embed="rId3" cstate="print"/>
          <a:stretch>
            <a:fillRect/>
          </a:stretch>
        </p:blipFill>
        <p:spPr>
          <a:xfrm>
            <a:off x="0" y="0"/>
            <a:ext cx="9144000" cy="6858000"/>
          </a:xfrm>
          <a:prstGeom prst="rect">
            <a:avLst/>
          </a:prstGeom>
        </p:spPr>
      </p:pic>
      <p:sp>
        <p:nvSpPr>
          <p:cNvPr id="1048602" name="TextBox 10"/>
          <p:cNvSpPr txBox="1"/>
          <p:nvPr/>
        </p:nvSpPr>
        <p:spPr>
          <a:xfrm>
            <a:off x="792525" y="157470"/>
            <a:ext cx="6712527" cy="70104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048603"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48604" name="TextBox 2"/>
          <p:cNvSpPr txBox="1"/>
          <p:nvPr/>
        </p:nvSpPr>
        <p:spPr>
          <a:xfrm>
            <a:off x="914665" y="1689877"/>
            <a:ext cx="7530275" cy="3444241"/>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smtClean="0">
                <a:solidFill>
                  <a:srgbClr val="000000"/>
                </a:solidFill>
                <a:effectLst/>
                <a:latin typeface="Times New Roman" panose="02020603050405020304" pitchFamily="18" charset="0"/>
                <a:cs typeface="Times New Roman" panose="02020603050405020304" pitchFamily="18" charset="0"/>
              </a:rPr>
              <a:t>Dataset : </a:t>
            </a:r>
            <a:r>
              <a:rPr lang="en-US" sz="2000" b="1" dirty="0" smtClean="0"/>
              <a:t>GTZAN Genre Collection</a:t>
            </a:r>
          </a:p>
          <a:p>
            <a:pPr marL="285750" indent="-285750" algn="just">
              <a:buFont typeface="Arial" panose="020B0604020202020204" pitchFamily="34" charset="0"/>
              <a:buChar char="•"/>
            </a:pPr>
            <a:r>
              <a:rPr lang="en-US" sz="2000" dirty="0" smtClean="0">
                <a:latin typeface="Times New Roman"/>
                <a:ea typeface="+mn-lt"/>
                <a:cs typeface="+mn-lt"/>
                <a:hlinkClick r:id="rId4"/>
              </a:rPr>
              <a:t>http://marsyas.info/downloads/datasets.html</a:t>
            </a:r>
            <a:endParaRPr lang="en-US" sz="2000" b="1" dirty="0" smtClean="0"/>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The dataset consists of 1000 audio tracks each 30 seconds long.</a:t>
            </a:r>
          </a:p>
          <a:p>
            <a:pPr marL="285750" indent="-285750" algn="just"/>
            <a:r>
              <a:rPr lang="en-US" sz="2000" dirty="0" smtClean="0">
                <a:latin typeface="Times New Roman" pitchFamily="18" charset="0"/>
                <a:cs typeface="Times New Roman" pitchFamily="18" charset="0"/>
              </a:rPr>
              <a:t>	(blues, classical, country, disco, hip hop, jazz, metal, pop,  reggae, rock) </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It contains 10 genres, each represented by 100 tracks. </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The tracks are all 22050Hz Mono 16-bit audio files in .wav format</a:t>
            </a:r>
            <a:r>
              <a:rPr lang="en-US" sz="2000" dirty="0" smtClean="0"/>
              <a:t>.</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files were collected in 2000-2001 from a variety of sources including personal CDs, radio, microphone recordings, in order to represent a variety of recording conditions</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6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86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86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86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048605"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048606"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048607"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08"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097158" name="Picture 1"/>
          <p:cNvPicPr>
            <a:picLocks noChangeAspect="1"/>
          </p:cNvPicPr>
          <p:nvPr/>
        </p:nvPicPr>
        <p:blipFill>
          <a:blip r:embed="rId3" cstate="print"/>
          <a:stretch>
            <a:fillRect/>
          </a:stretch>
        </p:blipFill>
        <p:spPr>
          <a:xfrm>
            <a:off x="0" y="0"/>
            <a:ext cx="9144000" cy="6858000"/>
          </a:xfrm>
          <a:prstGeom prst="rect">
            <a:avLst/>
          </a:prstGeom>
        </p:spPr>
      </p:pic>
      <p:sp>
        <p:nvSpPr>
          <p:cNvPr id="1048609" name="TextBox 10"/>
          <p:cNvSpPr txBox="1"/>
          <p:nvPr/>
        </p:nvSpPr>
        <p:spPr>
          <a:xfrm>
            <a:off x="1111020" y="104884"/>
            <a:ext cx="6712527" cy="701040"/>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Architecture</a:t>
            </a:r>
          </a:p>
        </p:txBody>
      </p:sp>
      <p:sp>
        <p:nvSpPr>
          <p:cNvPr id="1048610"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48611"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194304" name="Diagram 15"/>
          <p:cNvGraphicFramePr>
            <a:graphicFrameLocks/>
          </p:cNvGraphicFramePr>
          <p:nvPr/>
        </p:nvGraphicFramePr>
        <p:xfrm>
          <a:off x="1566863" y="1485900"/>
          <a:ext cx="6096000" cy="398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048612"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048613"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048614"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15"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097160" name="Picture 1"/>
          <p:cNvPicPr>
            <a:picLocks noChangeAspect="1"/>
          </p:cNvPicPr>
          <p:nvPr/>
        </p:nvPicPr>
        <p:blipFill>
          <a:blip r:embed="rId3" cstate="print"/>
          <a:stretch>
            <a:fillRect/>
          </a:stretch>
        </p:blipFill>
        <p:spPr>
          <a:xfrm>
            <a:off x="0" y="0"/>
            <a:ext cx="9144000" cy="6858000"/>
          </a:xfrm>
          <a:prstGeom prst="rect">
            <a:avLst/>
          </a:prstGeom>
        </p:spPr>
      </p:pic>
      <p:sp>
        <p:nvSpPr>
          <p:cNvPr id="1048616" name="TextBox 10"/>
          <p:cNvSpPr txBox="1"/>
          <p:nvPr/>
        </p:nvSpPr>
        <p:spPr>
          <a:xfrm>
            <a:off x="1111020" y="101899"/>
            <a:ext cx="6712527" cy="701040"/>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048617"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48618" name="Content Placeholder 2"/>
          <p:cNvSpPr txBox="1"/>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048619" name="TextBox 2"/>
          <p:cNvSpPr txBox="1"/>
          <p:nvPr/>
        </p:nvSpPr>
        <p:spPr>
          <a:xfrm>
            <a:off x="1413596" y="1611461"/>
            <a:ext cx="6316808" cy="207264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3.6</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Libraries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Librosa</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Pandas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Numpy</a:t>
            </a:r>
          </a:p>
          <a:p>
            <a:pPr marL="742950" lvl="1"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48619">
                                            <p:txEl>
                                              <p:pRg st="1" end="1"/>
                                            </p:txEl>
                                          </p:spTgt>
                                        </p:tgtEl>
                                        <p:attrNameLst>
                                          <p:attrName>style.visibility</p:attrName>
                                        </p:attrNameLst>
                                      </p:cBhvr>
                                      <p:to>
                                        <p:strVal val="visible"/>
                                      </p:to>
                                    </p:set>
                                    <p:animEffect transition="in" filter="fade">
                                      <p:cBhvr>
                                        <p:cTn id="11" dur="500"/>
                                        <p:tgtEl>
                                          <p:spTgt spid="10486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48619">
                                            <p:txEl>
                                              <p:pRg st="2" end="2"/>
                                            </p:txEl>
                                          </p:spTgt>
                                        </p:tgtEl>
                                        <p:attrNameLst>
                                          <p:attrName>style.visibility</p:attrName>
                                        </p:attrNameLst>
                                      </p:cBhvr>
                                      <p:to>
                                        <p:strVal val="visible"/>
                                      </p:to>
                                    </p:set>
                                    <p:animEffect transition="in" filter="barn(inVertical)">
                                      <p:cBhvr>
                                        <p:cTn id="16" dur="500"/>
                                        <p:tgtEl>
                                          <p:spTgt spid="10486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48619">
                                            <p:txEl>
                                              <p:pRg st="3" end="3"/>
                                            </p:txEl>
                                          </p:spTgt>
                                        </p:tgtEl>
                                        <p:attrNameLst>
                                          <p:attrName>style.visibility</p:attrName>
                                        </p:attrNameLst>
                                      </p:cBhvr>
                                      <p:to>
                                        <p:strVal val="visible"/>
                                      </p:to>
                                    </p:set>
                                    <p:animEffect transition="in" filter="fade">
                                      <p:cBhvr>
                                        <p:cTn id="21" dur="500"/>
                                        <p:tgtEl>
                                          <p:spTgt spid="104861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48619">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48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048620"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048621"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048622"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23"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097162" name="Picture 1"/>
          <p:cNvPicPr>
            <a:picLocks noChangeAspect="1"/>
          </p:cNvPicPr>
          <p:nvPr/>
        </p:nvPicPr>
        <p:blipFill>
          <a:blip r:embed="rId3" cstate="print"/>
          <a:stretch>
            <a:fillRect/>
          </a:stretch>
        </p:blipFill>
        <p:spPr>
          <a:xfrm>
            <a:off x="0" y="0"/>
            <a:ext cx="9144000" cy="6858000"/>
          </a:xfrm>
          <a:prstGeom prst="rect">
            <a:avLst/>
          </a:prstGeom>
        </p:spPr>
      </p:pic>
      <p:sp>
        <p:nvSpPr>
          <p:cNvPr id="1048624" name="TextBox 10"/>
          <p:cNvSpPr txBox="1"/>
          <p:nvPr/>
        </p:nvSpPr>
        <p:spPr>
          <a:xfrm>
            <a:off x="1111020" y="104884"/>
            <a:ext cx="6712527" cy="701040"/>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048625"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48626" name="Content Placeholder 2"/>
          <p:cNvSpPr txBox="1"/>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048627" name="TextBox 2"/>
          <p:cNvSpPr txBox="1"/>
          <p:nvPr/>
        </p:nvSpPr>
        <p:spPr>
          <a:xfrm>
            <a:off x="671514" y="1667272"/>
            <a:ext cx="7872412" cy="2995169"/>
          </a:xfrm>
          <a:prstGeom prst="rect">
            <a:avLst/>
          </a:prstGeom>
          <a:noFill/>
        </p:spPr>
        <p:txBody>
          <a:bodyPr wrap="square" rtlCol="0" anchor="ctr">
            <a:spAutoFit/>
          </a:bodyPr>
          <a:lstStyle/>
          <a:p>
            <a:pPr marL="342900" indent="-342900" algn="just">
              <a:spcBef>
                <a:spcPct val="20000"/>
              </a:spcBef>
            </a:pPr>
            <a:r>
              <a:rPr lang="en-US" dirty="0" smtClean="0">
                <a:latin typeface="Times New Roman" pitchFamily="18" charset="0"/>
                <a:ea typeface="+mn-lt"/>
                <a:cs typeface="Times New Roman" pitchFamily="18" charset="0"/>
              </a:rPr>
              <a:t>[1] </a:t>
            </a:r>
            <a:r>
              <a:rPr lang="en-US" dirty="0" smtClean="0">
                <a:latin typeface="Times New Roman" pitchFamily="18" charset="0"/>
                <a:cs typeface="Times New Roman" pitchFamily="18" charset="0"/>
              </a:rPr>
              <a:t>Elbir, A., Bilal Cam, H., Emre Iyican, M., Ozturk, B., &amp; Aydin, N. (2018). Music Genre Classification and Recommendation by Using Machine Learning Techniques. 2018 Innovations in Intelligent Systems and Applications Conference . </a:t>
            </a:r>
          </a:p>
          <a:p>
            <a:pPr marL="342900" indent="-342900" algn="just">
              <a:spcBef>
                <a:spcPct val="20000"/>
              </a:spcBef>
            </a:pPr>
            <a:r>
              <a:rPr lang="en-IN" dirty="0" smtClean="0">
                <a:latin typeface="Times New Roman" pitchFamily="18" charset="0"/>
                <a:ea typeface="+mn-lt"/>
                <a:cs typeface="Times New Roman" pitchFamily="18" charset="0"/>
              </a:rPr>
              <a:t>[2] </a:t>
            </a:r>
            <a:r>
              <a:rPr lang="en-US" dirty="0" smtClean="0">
                <a:latin typeface="Times New Roman" pitchFamily="18" charset="0"/>
                <a:cs typeface="Times New Roman" pitchFamily="18" charset="0"/>
              </a:rPr>
              <a:t>Karunakaran, N., &amp; Arya, A. (2018). A Scalable Hybrid Classifier for Music Genre Classification using Machine Learning Concepts and Spark. 2018 International Conference on Intelligent Autonomous Systems</a:t>
            </a:r>
            <a:endParaRPr lang="en-US" dirty="0" smtClean="0">
              <a:latin typeface="Times New Roman" pitchFamily="18" charset="0"/>
              <a:ea typeface="+mn-lt"/>
              <a:cs typeface="Times New Roman" pitchFamily="18" charset="0"/>
            </a:endParaRPr>
          </a:p>
          <a:p>
            <a:pPr marL="342900" indent="-342900" algn="just">
              <a:spcBef>
                <a:spcPct val="20000"/>
              </a:spcBef>
            </a:pPr>
            <a:r>
              <a:rPr lang="en-US" dirty="0" smtClean="0">
                <a:latin typeface="Times New Roman" pitchFamily="18" charset="0"/>
                <a:ea typeface="+mn-lt"/>
                <a:cs typeface="Times New Roman" pitchFamily="18" charset="0"/>
              </a:rPr>
              <a:t>[3] </a:t>
            </a:r>
            <a:r>
              <a:rPr lang="en-US" dirty="0" smtClean="0">
                <a:latin typeface="Times New Roman" pitchFamily="18" charset="0"/>
                <a:cs typeface="Times New Roman" pitchFamily="18" charset="0"/>
              </a:rPr>
              <a:t>Vishnupriya, S., &amp; Meenakshi, K. (2018). Automatic Music Genre Classification using Convolution Neural Network. 2018 International Conference on Computer Communication and Informatics (ICCCI)</a:t>
            </a:r>
            <a:endParaRPr lang="en-US" dirty="0" smtClean="0">
              <a:latin typeface="Times New Roman" pitchFamily="18" charset="0"/>
              <a:ea typeface="+mn-lt"/>
              <a:cs typeface="Times New Roman" pitchFamily="18" charset="0"/>
            </a:endParaRPr>
          </a:p>
          <a:p>
            <a:endParaRPr lang="en-IN" dirty="0">
              <a:latin typeface="Times New Roma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5"/>
          <p:cNvPicPr>
            <a:picLocks noChangeAspect="1"/>
          </p:cNvPicPr>
          <p:nvPr/>
        </p:nvPicPr>
        <p:blipFill>
          <a:blip r:embed="rId2" cstate="print"/>
          <a:stretch>
            <a:fillRect/>
          </a:stretch>
        </p:blipFill>
        <p:spPr>
          <a:xfrm>
            <a:off x="0" y="0"/>
            <a:ext cx="9144000" cy="6858000"/>
          </a:xfrm>
          <a:prstGeom prst="rect">
            <a:avLst/>
          </a:prstGeom>
        </p:spPr>
      </p:pic>
      <p:sp>
        <p:nvSpPr>
          <p:cNvPr id="1048628" name="TextBox 6"/>
          <p:cNvSpPr txBox="1"/>
          <p:nvPr/>
        </p:nvSpPr>
        <p:spPr>
          <a:xfrm>
            <a:off x="666447" y="3013502"/>
            <a:ext cx="8034425" cy="840740"/>
          </a:xfrm>
          <a:prstGeom prst="rect">
            <a:avLst/>
          </a:prstGeom>
          <a:noFill/>
        </p:spPr>
        <p:txBody>
          <a:bodyPr wrap="square" rtlCol="0">
            <a:spAutoFit/>
          </a:bodyPr>
          <a:lstStyle/>
          <a:p>
            <a:pPr lvl="0" algn="ctr"/>
            <a:r>
              <a:rPr lang="en-US" sz="5400" dirty="0" smtClean="0">
                <a:latin typeface="Times New Roman" panose="02020603050405020304" pitchFamily="18" charset="0"/>
                <a:cs typeface="Times New Roman" panose="02020603050405020304" pitchFamily="18" charset="0"/>
              </a:rPr>
              <a:t>Thank</a:t>
            </a:r>
            <a:r>
              <a:rPr lang="en-US" sz="5400" b="1" dirty="0" smtClean="0">
                <a:latin typeface="Times New Roman" panose="02020603050405020304" pitchFamily="18" charset="0"/>
                <a:cs typeface="Times New Roman" panose="02020603050405020304" pitchFamily="18" charset="0"/>
              </a:rPr>
              <a:t> </a:t>
            </a:r>
            <a:r>
              <a:rPr lang="en-US" sz="5400" dirty="0" smtClean="0">
                <a:latin typeface="Times New Roman" panose="02020603050405020304" pitchFamily="18" charset="0"/>
                <a:cs typeface="Times New Roman" panose="02020603050405020304" pitchFamily="18" charset="0"/>
              </a:rPr>
              <a:t>you</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274</Words>
  <Application>Microsoft Office PowerPoint</Application>
  <PresentationFormat>On-screen Show (4:3)</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Raw</cp:lastModifiedBy>
  <cp:revision>6</cp:revision>
  <dcterms:created xsi:type="dcterms:W3CDTF">2020-08-07T05:55:20Z</dcterms:created>
  <dcterms:modified xsi:type="dcterms:W3CDTF">2021-05-30T15:56:08Z</dcterms:modified>
</cp:coreProperties>
</file>