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75" r:id="rId2"/>
    <p:sldId id="265" r:id="rId3"/>
    <p:sldId id="274" r:id="rId4"/>
    <p:sldId id="276" r:id="rId5"/>
    <p:sldId id="277" r:id="rId6"/>
    <p:sldId id="27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  <a:srgbClr val="3A92B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07389D-40BD-44C8-8CC2-34A013DFBBC8}" v="86" dt="2021-04-08T04:57:15.486"/>
    <p1510:client id="{2DCD8C59-8234-4C24-99D1-E4C3F250EA91}" v="414" dt="2021-04-07T17:23:15.191"/>
    <p1510:client id="{86E813E5-B1FF-4486-A1E0-19EA434B5B5B}" v="146" dt="2021-04-07T17:49:34.666"/>
  </p1510:revLst>
</p1510:revInfo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32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F0CD3-7997-4CA3-8B74-26388476E0D6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3822A-EF8E-435C-B47D-30EC9DE872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86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643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973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032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898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8515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018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315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492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947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130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9DDF5-D33F-42CB-8E16-7466BB8DFC2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02411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9DDF5-D33F-42CB-8E16-7466BB8DFC27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63275-8587-4EEF-A5E5-8D742DA555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698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arsyas.info/downloads/datasets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xmlns="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39841" y="926911"/>
            <a:ext cx="7309676" cy="47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783">
              <a:spcBef>
                <a:spcPts val="79"/>
              </a:spcBef>
              <a:defRPr/>
            </a:pP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2E61EB3-2F18-4619-AD2A-886155B0A477}"/>
              </a:ext>
            </a:extLst>
          </p:cNvPr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CB1A7F4-10E9-4679-8443-2185CAB50292}"/>
              </a:ext>
            </a:extLst>
          </p:cNvPr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CBB8F91-3261-41D8-94CB-22FBE8683557}"/>
              </a:ext>
            </a:extLst>
          </p:cNvPr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11020" y="104884"/>
            <a:ext cx="6712527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US" sz="4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5726" y="3776665"/>
            <a:ext cx="409933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rtl="0"/>
            <a:r>
              <a:rPr lang="en-US" sz="2000" b="1" dirty="0" smtClean="0">
                <a:latin typeface="Times New Roman"/>
                <a:ea typeface="Segoe UI"/>
                <a:cs typeface="Segoe UI"/>
              </a:rPr>
              <a:t>B. CHARITHA</a:t>
            </a:r>
            <a:r>
              <a:rPr lang="en-US" sz="2000" b="1" dirty="0">
                <a:latin typeface="Times New Roman"/>
                <a:ea typeface="Segoe UI"/>
                <a:cs typeface="Segoe UI"/>
              </a:rPr>
              <a:t> </a:t>
            </a:r>
            <a:r>
              <a:rPr lang="en-US" sz="2000" b="1" dirty="0" smtClean="0">
                <a:latin typeface="Times New Roman"/>
                <a:ea typeface="Segoe UI"/>
                <a:cs typeface="Segoe UI"/>
              </a:rPr>
              <a:t>: 17WH1A0597</a:t>
            </a:r>
            <a:r>
              <a:rPr lang="en-US" sz="2000" dirty="0" smtClean="0">
                <a:latin typeface="Times New Roman"/>
                <a:ea typeface="Segoe UI"/>
                <a:cs typeface="Segoe UI"/>
              </a:rPr>
              <a:t>​</a:t>
            </a:r>
            <a:endParaRPr lang="en-US" sz="2000" dirty="0">
              <a:latin typeface="Times New Roman"/>
              <a:ea typeface="Segoe UI"/>
              <a:cs typeface="Segoe UI"/>
            </a:endParaRPr>
          </a:p>
          <a:p>
            <a:r>
              <a:rPr lang="en-US" sz="2000" b="1" dirty="0" smtClean="0">
                <a:latin typeface="Times New Roman"/>
                <a:ea typeface="Segoe UI"/>
                <a:cs typeface="Segoe UI"/>
              </a:rPr>
              <a:t>G. ANITHA </a:t>
            </a:r>
            <a:r>
              <a:rPr lang="en-US" sz="2000" b="1" dirty="0">
                <a:latin typeface="Times New Roman"/>
                <a:ea typeface="Segoe UI"/>
                <a:cs typeface="Segoe UI"/>
              </a:rPr>
              <a:t>: </a:t>
            </a:r>
            <a:r>
              <a:rPr lang="en-US" sz="2000" b="1" dirty="0" smtClean="0">
                <a:latin typeface="Times New Roman"/>
                <a:ea typeface="Segoe UI"/>
                <a:cs typeface="Segoe UI"/>
              </a:rPr>
              <a:t>17WH1A0586</a:t>
            </a:r>
            <a:endParaRPr lang="en-US" sz="2000" dirty="0">
              <a:latin typeface="Times New Roman"/>
              <a:cs typeface="Times New Roman"/>
            </a:endParaRPr>
          </a:p>
          <a:p>
            <a:pPr rtl="0"/>
            <a:r>
              <a:rPr lang="en-US" sz="2000" b="1" dirty="0" smtClean="0">
                <a:latin typeface="Times New Roman"/>
                <a:ea typeface="Segoe UI"/>
                <a:cs typeface="Segoe UI"/>
              </a:rPr>
              <a:t>K. ANJALI  </a:t>
            </a:r>
            <a:r>
              <a:rPr lang="en-US" sz="2000" b="1">
                <a:latin typeface="Times New Roman"/>
                <a:ea typeface="Segoe UI"/>
                <a:cs typeface="Segoe UI"/>
              </a:rPr>
              <a:t>: </a:t>
            </a:r>
            <a:r>
              <a:rPr lang="en-US" sz="2000" b="1" smtClean="0">
                <a:latin typeface="Times New Roman"/>
                <a:ea typeface="Segoe UI"/>
                <a:cs typeface="Segoe UI"/>
              </a:rPr>
              <a:t>18WH5A0514</a:t>
            </a:r>
            <a:endParaRPr lang="en-US" sz="2000" b="1" dirty="0">
              <a:solidFill>
                <a:srgbClr val="FF0000"/>
              </a:solidFill>
              <a:latin typeface="Times New Roman"/>
              <a:cs typeface="Times New Roman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CE0218CE-C284-4F9D-BFD3-AA12156F80D5}"/>
              </a:ext>
            </a:extLst>
          </p:cNvPr>
          <p:cNvSpPr txBox="1">
            <a:spLocks/>
          </p:cNvSpPr>
          <p:nvPr/>
        </p:nvSpPr>
        <p:spPr>
          <a:xfrm>
            <a:off x="342903" y="1917734"/>
            <a:ext cx="8558213" cy="353414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07F0E4A-93C4-44C1-98AD-5D861A51204A}"/>
              </a:ext>
            </a:extLst>
          </p:cNvPr>
          <p:cNvSpPr txBox="1"/>
          <p:nvPr/>
        </p:nvSpPr>
        <p:spPr>
          <a:xfrm>
            <a:off x="488438" y="1265103"/>
            <a:ext cx="8507894" cy="26468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dirty="0">
                <a:latin typeface="Times New Roman"/>
                <a:cs typeface="Times New Roman"/>
              </a:rPr>
              <a:t> </a:t>
            </a:r>
            <a:r>
              <a:rPr lang="en-US" sz="2600" b="1" dirty="0" smtClean="0">
                <a:latin typeface="Times New Roman"/>
                <a:cs typeface="Times New Roman"/>
              </a:rPr>
              <a:t>Department </a:t>
            </a:r>
            <a:r>
              <a:rPr lang="en-US" sz="2600" b="1" dirty="0">
                <a:latin typeface="Times New Roman"/>
                <a:cs typeface="Times New Roman"/>
              </a:rPr>
              <a:t>of Computer Science and Engineering</a:t>
            </a:r>
            <a:endParaRPr lang="en-US" sz="2600" dirty="0">
              <a:latin typeface="Times New Roman"/>
              <a:cs typeface="Times New Roman"/>
            </a:endParaRPr>
          </a:p>
          <a:p>
            <a:pPr algn="ctr"/>
            <a:endParaRPr lang="en-US" sz="2800" b="1" dirty="0">
              <a:latin typeface="Times New Roman"/>
              <a:cs typeface="Times New Roman"/>
            </a:endParaRPr>
          </a:p>
          <a:p>
            <a:pPr algn="ctr"/>
            <a:r>
              <a:rPr lang="en-US" sz="2800" b="1" dirty="0" smtClean="0">
                <a:latin typeface="Times New Roman"/>
                <a:cs typeface="Times New Roman"/>
              </a:rPr>
              <a:t>MUSIC GENRE CLASSIFICATION</a:t>
            </a:r>
          </a:p>
          <a:p>
            <a:pPr algn="ctr"/>
            <a:endParaRPr lang="en-IN" sz="2800" b="1" dirty="0" smtClean="0">
              <a:latin typeface="Times New Roman"/>
              <a:cs typeface="Times New Roman"/>
            </a:endParaRPr>
          </a:p>
          <a:p>
            <a:pPr algn="ctr"/>
            <a:r>
              <a:rPr lang="en-US" sz="2400" b="1" dirty="0" smtClean="0">
                <a:latin typeface="Times New Roman"/>
              </a:rPr>
              <a:t>Date: 08 April 2021</a:t>
            </a:r>
            <a:endParaRPr lang="en-US" sz="2400" dirty="0" smtClean="0"/>
          </a:p>
          <a:p>
            <a:pPr algn="ctr"/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8B961F9-818D-4D97-9936-0AA62E7C1180}"/>
              </a:ext>
            </a:extLst>
          </p:cNvPr>
          <p:cNvSpPr txBox="1"/>
          <p:nvPr/>
        </p:nvSpPr>
        <p:spPr>
          <a:xfrm>
            <a:off x="3697357" y="4848524"/>
            <a:ext cx="529897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  <a:cs typeface="Segoe UI"/>
              </a:rPr>
              <a:t>Internal Guide: </a:t>
            </a:r>
            <a:r>
              <a:rPr lang="en-US" sz="2400" b="1" dirty="0" smtClean="0">
                <a:latin typeface="Times New Roman"/>
                <a:cs typeface="Segoe UI"/>
              </a:rPr>
              <a:t>Ms. </a:t>
            </a:r>
            <a:r>
              <a:rPr lang="en-US" sz="2400" b="1" dirty="0">
                <a:latin typeface="Times New Roman"/>
                <a:cs typeface="Segoe UI"/>
              </a:rPr>
              <a:t>G</a:t>
            </a:r>
            <a:r>
              <a:rPr lang="en-US" sz="2400" b="1" dirty="0" smtClean="0">
                <a:latin typeface="Times New Roman"/>
                <a:cs typeface="Segoe UI"/>
              </a:rPr>
              <a:t>. SHANTI</a:t>
            </a:r>
            <a:r>
              <a:rPr lang="en-US" sz="2400" dirty="0" smtClean="0">
                <a:latin typeface="Times New Roman"/>
                <a:cs typeface="Segoe UI"/>
              </a:rPr>
              <a:t>​</a:t>
            </a:r>
            <a:endParaRPr lang="en-US" sz="2400" dirty="0">
              <a:latin typeface="Times New Roman"/>
              <a:cs typeface="Segoe UI"/>
            </a:endParaRPr>
          </a:p>
          <a:p>
            <a:r>
              <a:rPr lang="en-US" sz="2400" b="1" dirty="0">
                <a:latin typeface="Times New Roman"/>
                <a:cs typeface="Segoe UI"/>
              </a:rPr>
              <a:t>Designation:  </a:t>
            </a:r>
            <a:r>
              <a:rPr lang="en-US" sz="2400" b="1" dirty="0" smtClean="0">
                <a:latin typeface="Times New Roman"/>
                <a:cs typeface="Segoe UI"/>
              </a:rPr>
              <a:t>Assistant Professor</a:t>
            </a:r>
            <a:r>
              <a:rPr lang="en-US" sz="2400" dirty="0">
                <a:latin typeface="Times New Roman"/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xmlns="" val="2240826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xmlns="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39841" y="926911"/>
            <a:ext cx="7309676" cy="47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783">
              <a:spcBef>
                <a:spcPts val="79"/>
              </a:spcBef>
              <a:defRPr/>
            </a:pP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2E61EB3-2F18-4619-AD2A-886155B0A477}"/>
              </a:ext>
            </a:extLst>
          </p:cNvPr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CB1A7F4-10E9-4679-8443-2185CAB50292}"/>
              </a:ext>
            </a:extLst>
          </p:cNvPr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CBB8F91-3261-41D8-94CB-22FBE8683557}"/>
              </a:ext>
            </a:extLst>
          </p:cNvPr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5393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2525" y="193409"/>
            <a:ext cx="7223682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3400" b="1" dirty="0" smtClean="0">
                <a:latin typeface="Times New Roman"/>
                <a:cs typeface="Calibri"/>
              </a:rPr>
              <a:t>Project Introduction</a:t>
            </a:r>
            <a:endParaRPr lang="en-US" sz="3400" b="1" dirty="0">
              <a:latin typeface="Times New Roman"/>
              <a:cs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CE0218CE-C284-4F9D-BFD3-AA12156F80D5}"/>
              </a:ext>
            </a:extLst>
          </p:cNvPr>
          <p:cNvSpPr txBox="1">
            <a:spLocks/>
          </p:cNvSpPr>
          <p:nvPr/>
        </p:nvSpPr>
        <p:spPr>
          <a:xfrm>
            <a:off x="342903" y="1917734"/>
            <a:ext cx="8558213" cy="3534143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1800" dirty="0">
              <a:solidFill>
                <a:srgbClr val="333333"/>
              </a:solidFill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03B17A7-B65D-45A7-95F9-DF4CB43E3EEC}"/>
              </a:ext>
            </a:extLst>
          </p:cNvPr>
          <p:cNvSpPr txBox="1"/>
          <p:nvPr/>
        </p:nvSpPr>
        <p:spPr>
          <a:xfrm>
            <a:off x="274321" y="1013794"/>
            <a:ext cx="8503920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 sz="2000" b="1" dirty="0" smtClean="0">
                <a:latin typeface="Times New Roman"/>
                <a:ea typeface="+mn-lt"/>
                <a:cs typeface="+mn-lt"/>
              </a:rPr>
              <a:t>DOMAIN</a:t>
            </a:r>
            <a:r>
              <a:rPr lang="en-IN" sz="2000" dirty="0" smtClean="0">
                <a:latin typeface="Times New Roman"/>
                <a:ea typeface="+mn-lt"/>
                <a:cs typeface="+mn-lt"/>
              </a:rPr>
              <a:t> : AI/ML</a:t>
            </a:r>
            <a:endParaRPr lang="en-US" sz="2000" dirty="0" smtClean="0">
              <a:latin typeface="Times New Roman"/>
              <a:ea typeface="+mn-lt"/>
              <a:cs typeface="+mn-lt"/>
            </a:endParaRPr>
          </a:p>
          <a:p>
            <a:pPr algn="just"/>
            <a:endParaRPr lang="en-US" sz="2000" dirty="0" smtClean="0">
              <a:latin typeface="Times New Roman"/>
              <a:ea typeface="+mn-lt"/>
              <a:cs typeface="+mn-lt"/>
            </a:endParaRPr>
          </a:p>
          <a:p>
            <a:pPr algn="just"/>
            <a:r>
              <a:rPr lang="en-US" sz="2000" dirty="0" smtClean="0"/>
              <a:t>A music genre is a conventional category that identifies some pieces of music as belonging to a shared tradition or set of conventions. The popular music genres are Pop, Hip-Hop, Rock, Jazz, Blues, Country and Metal. Categorizing music files according to their genre is a challenging task in the area of music information retrieval (MIR). Automatic music genre classification is important to obtain music from a large collection. It finds applications in the real world in various fields like automatic tagging of unknown piece of music (useful for apps like Saavn, Wynk etc</a:t>
            </a:r>
            <a:r>
              <a:rPr lang="en-US" sz="2000" dirty="0" smtClean="0"/>
              <a:t>.). Companies </a:t>
            </a:r>
            <a:r>
              <a:rPr lang="en-US" sz="2000" dirty="0" smtClean="0"/>
              <a:t>nowadays use music classification, either to be able to place recommendations to their customers or simply as a product. 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3701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33F4B05-4DDF-4DC0-87D3-B9374154B930}"/>
              </a:ext>
            </a:extLst>
          </p:cNvPr>
          <p:cNvSpPr/>
          <p:nvPr/>
        </p:nvSpPr>
        <p:spPr>
          <a:xfrm>
            <a:off x="0" y="911152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3E0FD07C-87CF-4589-8D3C-6FD9DAC6DA1B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Times New Roman"/>
                <a:ea typeface="+mn-ea"/>
                <a:cs typeface="Times New Roman"/>
              </a:rPr>
              <a:t>SYSTEM SPECIFICATIONS</a:t>
            </a:r>
            <a:endParaRPr lang="en-US" sz="2800" dirty="0">
              <a:latin typeface="Times New Roman"/>
              <a:ea typeface="+mn-ea"/>
              <a:cs typeface="Times New Roman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494B7F80-BF0B-4689-A578-BB5FCCC59020}"/>
              </a:ext>
            </a:extLst>
          </p:cNvPr>
          <p:cNvSpPr txBox="1">
            <a:spLocks/>
          </p:cNvSpPr>
          <p:nvPr/>
        </p:nvSpPr>
        <p:spPr>
          <a:xfrm>
            <a:off x="457200" y="1380566"/>
            <a:ext cx="8229600" cy="45169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har char="•"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D92DE7FD-4C88-4017-839C-1399D852B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43642997"/>
              </p:ext>
            </p:extLst>
          </p:nvPr>
        </p:nvGraphicFramePr>
        <p:xfrm>
          <a:off x="496956" y="1221093"/>
          <a:ext cx="8380409" cy="478496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4059920">
                  <a:extLst>
                    <a:ext uri="{9D8B030D-6E8A-4147-A177-3AD203B41FA5}">
                      <a16:colId xmlns:a16="http://schemas.microsoft.com/office/drawing/2014/main" xmlns="" val="1555602730"/>
                    </a:ext>
                  </a:extLst>
                </a:gridCol>
                <a:gridCol w="4320489">
                  <a:extLst>
                    <a:ext uri="{9D8B030D-6E8A-4147-A177-3AD203B41FA5}">
                      <a16:colId xmlns:a16="http://schemas.microsoft.com/office/drawing/2014/main" xmlns="" val="3160576662"/>
                    </a:ext>
                  </a:extLst>
                </a:gridCol>
              </a:tblGrid>
              <a:tr h="1211781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ENVIRONMENT​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dirty="0">
                          <a:effectLst/>
                        </a:rPr>
                        <a:t>​</a:t>
                      </a:r>
                    </a:p>
                    <a:p>
                      <a:pPr algn="ctr" rtl="0" fontAlgn="base"/>
                      <a:r>
                        <a:rPr lang="en-US" dirty="0">
                          <a:effectLst/>
                        </a:rPr>
                        <a:t>SPECIFICATIONS​</a:t>
                      </a:r>
                    </a:p>
                    <a:p>
                      <a:pPr algn="l" rtl="0" fontAlgn="base"/>
                      <a:r>
                        <a:rPr lang="en-US" dirty="0">
                          <a:effectLst/>
                        </a:rPr>
                        <a:t>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91861377"/>
                  </a:ext>
                </a:extLst>
              </a:tr>
              <a:tr h="1631238">
                <a:tc>
                  <a:txBody>
                    <a:bodyPr/>
                    <a:lstStyle/>
                    <a:p>
                      <a:pPr algn="l" rtl="0" fontAlgn="auto"/>
                      <a:r>
                        <a:rPr lang="en-US" dirty="0">
                          <a:effectLst/>
                        </a:rPr>
                        <a:t>​</a:t>
                      </a:r>
                    </a:p>
                    <a:p>
                      <a:pPr algn="l" rtl="0" fontAlgn="base"/>
                      <a:r>
                        <a:rPr lang="en-US" dirty="0">
                          <a:effectLst/>
                        </a:rPr>
                        <a:t>​</a:t>
                      </a:r>
                    </a:p>
                    <a:p>
                      <a:pPr algn="l" rtl="0" fontAlgn="base"/>
                      <a:r>
                        <a:rPr lang="en-US" dirty="0">
                          <a:effectLst/>
                        </a:rPr>
                        <a:t>          ​    HARDWARE​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dirty="0">
                          <a:effectLst/>
                        </a:rPr>
                        <a:t>Processor - Intel Core i5​</a:t>
                      </a:r>
                    </a:p>
                    <a:p>
                      <a:pPr algn="l" rtl="0" fontAlgn="base"/>
                      <a:r>
                        <a:rPr lang="en-IN" dirty="0">
                          <a:effectLst/>
                        </a:rPr>
                        <a:t>RAM  8 GB​</a:t>
                      </a:r>
                    </a:p>
                    <a:p>
                      <a:pPr algn="l" rtl="0" fontAlgn="base"/>
                      <a:r>
                        <a:rPr lang="en-IN" dirty="0">
                          <a:effectLst/>
                        </a:rPr>
                        <a:t>Hard Disk 1 TB​</a:t>
                      </a:r>
                      <a:endParaRPr lang="en-IN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30103753"/>
                  </a:ext>
                </a:extLst>
              </a:tr>
              <a:tr h="194194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dirty="0">
                          <a:effectLst/>
                        </a:rPr>
                        <a:t>             </a:t>
                      </a:r>
                    </a:p>
                    <a:p>
                      <a:pPr algn="l" rtl="0" fontAlgn="base"/>
                      <a:endParaRPr lang="en-US" dirty="0">
                        <a:effectLst/>
                      </a:endParaRPr>
                    </a:p>
                    <a:p>
                      <a:pPr algn="l" rtl="0" fontAlgn="base"/>
                      <a:r>
                        <a:rPr lang="en-US" dirty="0">
                          <a:effectLst/>
                        </a:rPr>
                        <a:t>              SOFTWARE 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IN" dirty="0">
                          <a:effectLst/>
                        </a:rPr>
                        <a:t>OS - Windows 10​</a:t>
                      </a:r>
                    </a:p>
                    <a:p>
                      <a:pPr algn="l" rtl="0" fontAlgn="base"/>
                      <a:r>
                        <a:rPr lang="en-IN" dirty="0">
                          <a:effectLst/>
                        </a:rPr>
                        <a:t>Python 3.6​</a:t>
                      </a:r>
                    </a:p>
                    <a:p>
                      <a:pPr algn="l" rtl="0" fontAlgn="base"/>
                      <a:r>
                        <a:rPr lang="en-IN" dirty="0">
                          <a:effectLst/>
                        </a:rPr>
                        <a:t>Google Collaboratory or Jupyter Notebook​</a:t>
                      </a:r>
                    </a:p>
                    <a:p>
                      <a:pPr algn="l" rtl="0" fontAlgn="base"/>
                      <a:r>
                        <a:rPr lang="en-IN" dirty="0" smtClean="0">
                          <a:effectLst/>
                        </a:rPr>
                        <a:t>Dataset</a:t>
                      </a:r>
                      <a:r>
                        <a:rPr lang="en-IN" baseline="0" dirty="0" smtClean="0">
                          <a:effectLst/>
                        </a:rPr>
                        <a:t> (GTZAN)</a:t>
                      </a:r>
                      <a:endParaRPr lang="en-IN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9724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8370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xmlns="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39841" y="926911"/>
            <a:ext cx="7309676" cy="47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783">
              <a:spcBef>
                <a:spcPts val="79"/>
              </a:spcBef>
              <a:defRPr/>
            </a:pP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2E61EB3-2F18-4619-AD2A-886155B0A477}"/>
              </a:ext>
            </a:extLst>
          </p:cNvPr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CB1A7F4-10E9-4679-8443-2185CAB50292}"/>
              </a:ext>
            </a:extLst>
          </p:cNvPr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CBB8F91-3261-41D8-94CB-22FBE8683557}"/>
              </a:ext>
            </a:extLst>
          </p:cNvPr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11020" y="104884"/>
            <a:ext cx="6712527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400" b="1" dirty="0">
                <a:latin typeface="Times New Roman"/>
                <a:cs typeface="Times New Roman"/>
              </a:rPr>
              <a:t>Project Plan</a:t>
            </a:r>
            <a:endParaRPr lang="en-US" sz="3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CE0218CE-C284-4F9D-BFD3-AA12156F80D5}"/>
              </a:ext>
            </a:extLst>
          </p:cNvPr>
          <p:cNvSpPr txBox="1">
            <a:spLocks/>
          </p:cNvSpPr>
          <p:nvPr/>
        </p:nvSpPr>
        <p:spPr>
          <a:xfrm>
            <a:off x="342903" y="1917734"/>
            <a:ext cx="8558213" cy="353414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538E4BA4-2ABD-41CF-BD62-3A6AD11CB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32470172"/>
              </p:ext>
            </p:extLst>
          </p:nvPr>
        </p:nvGraphicFramePr>
        <p:xfrm>
          <a:off x="561975" y="1200027"/>
          <a:ext cx="8239122" cy="484632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4119561">
                  <a:extLst>
                    <a:ext uri="{9D8B030D-6E8A-4147-A177-3AD203B41FA5}">
                      <a16:colId xmlns:a16="http://schemas.microsoft.com/office/drawing/2014/main" xmlns="" val="3058426626"/>
                    </a:ext>
                  </a:extLst>
                </a:gridCol>
                <a:gridCol w="4119561">
                  <a:extLst>
                    <a:ext uri="{9D8B030D-6E8A-4147-A177-3AD203B41FA5}">
                      <a16:colId xmlns:a16="http://schemas.microsoft.com/office/drawing/2014/main" xmlns="" val="131585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Review 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Excepted Completion</a:t>
                      </a:r>
                      <a:endParaRPr lang="en-IN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08244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 Review 0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0010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Requirements </a:t>
                      </a:r>
                    </a:p>
                    <a:p>
                      <a:pPr marL="80010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Details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of </a:t>
                      </a:r>
                      <a:r>
                        <a:rPr lang="en-US" sz="2000" dirty="0" smtClean="0"/>
                        <a:t>dataset</a:t>
                      </a:r>
                      <a:endParaRPr lang="en-US" sz="2000" dirty="0"/>
                    </a:p>
                    <a:p>
                      <a:pPr marL="80010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Base paper and references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051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Review 1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0010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Data</a:t>
                      </a:r>
                      <a:r>
                        <a:rPr lang="en-US" sz="2000" baseline="0" dirty="0"/>
                        <a:t> preprocessing </a:t>
                      </a:r>
                    </a:p>
                    <a:p>
                      <a:pPr marL="80010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2000" baseline="0" dirty="0" smtClean="0"/>
                        <a:t>Feature Extraction</a:t>
                      </a:r>
                      <a:endParaRPr lang="en-US" sz="2000" baseline="0" dirty="0"/>
                    </a:p>
                    <a:p>
                      <a:pPr marL="800100" indent="-342900" algn="l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2000" baseline="0" dirty="0" smtClean="0"/>
                        <a:t>Deep Neural Network Model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83204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Review 2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00100" lvl="1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Complete Implementation</a:t>
                      </a:r>
                    </a:p>
                    <a:p>
                      <a:pPr marL="800100" lvl="1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/>
                        <a:t>working </a:t>
                      </a:r>
                      <a:r>
                        <a:rPr lang="en-US" sz="2000" dirty="0"/>
                        <a:t>with large </a:t>
                      </a:r>
                      <a:r>
                        <a:rPr lang="en-US" sz="2000" dirty="0" smtClean="0"/>
                        <a:t>datasets</a:t>
                      </a:r>
                    </a:p>
                    <a:p>
                      <a:pPr marL="800100" lvl="1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 smtClean="0"/>
                        <a:t>Project Report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1945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93653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97577" y="809837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5">
            <a:extLst>
              <a:ext uri="{FF2B5EF4-FFF2-40B4-BE49-F238E27FC236}">
                <a16:creationId xmlns:a16="http://schemas.microsoft.com/office/drawing/2014/main" xmlns="" id="{AF288278-6600-44E7-A88A-5086B87F447C}"/>
              </a:ext>
            </a:extLst>
          </p:cNvPr>
          <p:cNvSpPr txBox="1">
            <a:spLocks/>
          </p:cNvSpPr>
          <p:nvPr/>
        </p:nvSpPr>
        <p:spPr bwMode="auto">
          <a:xfrm>
            <a:off x="39841" y="926911"/>
            <a:ext cx="7309676" cy="47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 kern="1200">
                <a:solidFill>
                  <a:srgbClr val="FFD03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 b="1">
                <a:solidFill>
                  <a:srgbClr val="FFD03B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rgbClr val="FFD03B"/>
                </a:solidFill>
                <a:latin typeface="Franklin Gothic Book" pitchFamily="34" charset="0"/>
              </a:defRPr>
            </a:lvl9pPr>
          </a:lstStyle>
          <a:p>
            <a:pPr marL="9525" defTabSz="685783">
              <a:spcBef>
                <a:spcPts val="79"/>
              </a:spcBef>
              <a:defRPr/>
            </a:pPr>
            <a:r>
              <a:rPr lang="en-US" sz="3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Should I Study this course?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2E61EB3-2F18-4619-AD2A-886155B0A477}"/>
              </a:ext>
            </a:extLst>
          </p:cNvPr>
          <p:cNvSpPr txBox="1"/>
          <p:nvPr/>
        </p:nvSpPr>
        <p:spPr>
          <a:xfrm>
            <a:off x="124138" y="1865145"/>
            <a:ext cx="8896770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CB1A7F4-10E9-4679-8443-2185CAB50292}"/>
              </a:ext>
            </a:extLst>
          </p:cNvPr>
          <p:cNvSpPr/>
          <p:nvPr/>
        </p:nvSpPr>
        <p:spPr>
          <a:xfrm>
            <a:off x="0" y="5792935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CBB8F91-3261-41D8-94CB-22FBE8683557}"/>
              </a:ext>
            </a:extLst>
          </p:cNvPr>
          <p:cNvSpPr/>
          <p:nvPr/>
        </p:nvSpPr>
        <p:spPr>
          <a:xfrm>
            <a:off x="0" y="1515756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11020" y="104884"/>
            <a:ext cx="7110092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400" b="1" dirty="0">
                <a:latin typeface="Times New Roman"/>
                <a:cs typeface="Times New Roman"/>
              </a:rPr>
              <a:t>References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09253" y="2967335"/>
            <a:ext cx="6712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CE0218CE-C284-4F9D-BFD3-AA12156F80D5}"/>
              </a:ext>
            </a:extLst>
          </p:cNvPr>
          <p:cNvSpPr txBox="1">
            <a:spLocks/>
          </p:cNvSpPr>
          <p:nvPr/>
        </p:nvSpPr>
        <p:spPr>
          <a:xfrm>
            <a:off x="342903" y="1917734"/>
            <a:ext cx="8558213" cy="353414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10254C9-2DAB-45C4-B8BA-E3D3FD34C3E9}"/>
              </a:ext>
            </a:extLst>
          </p:cNvPr>
          <p:cNvSpPr txBox="1"/>
          <p:nvPr/>
        </p:nvSpPr>
        <p:spPr>
          <a:xfrm>
            <a:off x="202559" y="1351256"/>
            <a:ext cx="8783800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marL="342900" indent="-342900" algn="just">
              <a:spcBef>
                <a:spcPct val="20000"/>
              </a:spcBef>
            </a:pPr>
            <a:r>
              <a:rPr lang="en-US" sz="2000" dirty="0">
                <a:latin typeface="Times New Roman"/>
                <a:ea typeface="+mn-lt"/>
                <a:cs typeface="+mn-lt"/>
              </a:rPr>
              <a:t>[1]</a:t>
            </a:r>
            <a:r>
              <a:rPr lang="en-US" sz="2000" dirty="0">
                <a:latin typeface="Times New Roman"/>
                <a:cs typeface="Calibri"/>
              </a:rPr>
              <a:t> </a:t>
            </a:r>
            <a:r>
              <a:rPr lang="en-US" sz="2000" dirty="0" smtClean="0"/>
              <a:t> Musical genre classification of audio signals " by G. Tzanetakis and P. Cook in IEEE Transactions on Audio and Speech Processing 2002.</a:t>
            </a:r>
            <a:r>
              <a:rPr lang="en-US" sz="2000" dirty="0">
                <a:latin typeface="Times New Roman"/>
                <a:cs typeface="Calibri"/>
              </a:rPr>
              <a:t> </a:t>
            </a:r>
            <a:endParaRPr lang="en-US" sz="2000" dirty="0" smtClean="0">
              <a:latin typeface="Times New Roman"/>
              <a:cs typeface="Calibri"/>
            </a:endParaRPr>
          </a:p>
          <a:p>
            <a:pPr marL="342900" indent="-342900" algn="just">
              <a:spcBef>
                <a:spcPct val="20000"/>
              </a:spcBef>
            </a:pPr>
            <a:r>
              <a:rPr lang="en-IN" sz="2000" dirty="0" smtClean="0">
                <a:latin typeface="Times New Roman"/>
                <a:ea typeface="+mn-lt"/>
                <a:cs typeface="Calibri"/>
              </a:rPr>
              <a:t>[2] </a:t>
            </a:r>
            <a:r>
              <a:rPr lang="en-US" sz="2000" dirty="0" err="1" smtClean="0"/>
              <a:t>Vishnupriya</a:t>
            </a:r>
            <a:r>
              <a:rPr lang="en-US" sz="2000" dirty="0" smtClean="0"/>
              <a:t> S, and </a:t>
            </a:r>
            <a:r>
              <a:rPr lang="en-US" sz="2000" dirty="0" err="1" smtClean="0"/>
              <a:t>K.Meenakshi</a:t>
            </a:r>
            <a:r>
              <a:rPr lang="en-US" sz="2000" dirty="0" smtClean="0"/>
              <a:t>, “Automatic Music Genre Classification using Convolution Neural Network”, IEEE Conference 2018</a:t>
            </a:r>
            <a:endParaRPr lang="en-US" sz="2000" dirty="0">
              <a:latin typeface="Times New Roman"/>
              <a:ea typeface="+mn-lt"/>
              <a:cs typeface="+mn-lt"/>
            </a:endParaRPr>
          </a:p>
          <a:p>
            <a:pPr marL="342900" indent="-342900" algn="just">
              <a:spcBef>
                <a:spcPct val="20000"/>
              </a:spcBef>
            </a:pPr>
            <a:r>
              <a:rPr lang="en-US" sz="2000" dirty="0" smtClean="0">
                <a:latin typeface="Times New Roman"/>
                <a:ea typeface="+mn-lt"/>
                <a:cs typeface="+mn-lt"/>
              </a:rPr>
              <a:t>[3]</a:t>
            </a:r>
            <a:r>
              <a:rPr lang="en-US" sz="2000" dirty="0">
                <a:latin typeface="Times New Roman"/>
                <a:ea typeface="+mn-lt"/>
                <a:cs typeface="+mn-lt"/>
              </a:rPr>
              <a:t> </a:t>
            </a:r>
            <a:r>
              <a:rPr lang="en-US" sz="2000" dirty="0" smtClean="0">
                <a:latin typeface="Times New Roman"/>
                <a:ea typeface="+mn-lt"/>
                <a:cs typeface="+mn-lt"/>
              </a:rPr>
              <a:t>GTZAN dataset </a:t>
            </a:r>
            <a:r>
              <a:rPr lang="en-US" sz="2000" dirty="0" smtClean="0">
                <a:latin typeface="Times New Roman"/>
                <a:ea typeface="+mn-lt"/>
                <a:cs typeface="+mn-lt"/>
                <a:hlinkClick r:id="rId4"/>
              </a:rPr>
              <a:t>http://marsyas.info/downloads/datasets.html</a:t>
            </a:r>
            <a:r>
              <a:rPr lang="en-US" sz="2000" dirty="0" smtClean="0">
                <a:latin typeface="Times New Roman"/>
                <a:ea typeface="+mn-lt"/>
                <a:cs typeface="+mn-lt"/>
              </a:rPr>
              <a:t> </a:t>
            </a:r>
            <a:endParaRPr lang="en-US" sz="2000" dirty="0">
              <a:latin typeface="Times New Roman"/>
              <a:ea typeface="+mn-lt"/>
              <a:cs typeface="+mn-lt"/>
            </a:endParaRPr>
          </a:p>
          <a:p>
            <a:endParaRPr lang="en-IN" sz="2000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1544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3EEF54A9-FCDD-4893-B9EF-E07B9B556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37415" y="50662"/>
            <a:ext cx="806585" cy="80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CB1A7F4-10E9-4679-8443-2185CAB50292}"/>
              </a:ext>
            </a:extLst>
          </p:cNvPr>
          <p:cNvSpPr/>
          <p:nvPr/>
        </p:nvSpPr>
        <p:spPr>
          <a:xfrm>
            <a:off x="0" y="6650182"/>
            <a:ext cx="9144000" cy="2078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BVRIT HYDERABAD College of Engineering for Women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CBB8F91-3261-41D8-94CB-22FBE8683557}"/>
              </a:ext>
            </a:extLst>
          </p:cNvPr>
          <p:cNvSpPr/>
          <p:nvPr/>
        </p:nvSpPr>
        <p:spPr>
          <a:xfrm>
            <a:off x="0" y="857247"/>
            <a:ext cx="9144000" cy="480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7767876-16B2-4096-AA5A-BEE8532517FB}"/>
              </a:ext>
            </a:extLst>
          </p:cNvPr>
          <p:cNvSpPr txBox="1"/>
          <p:nvPr/>
        </p:nvSpPr>
        <p:spPr>
          <a:xfrm>
            <a:off x="666447" y="3013502"/>
            <a:ext cx="8034425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9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xmlns="" val="368370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272</Words>
  <Application>Microsoft Office PowerPoint</Application>
  <PresentationFormat>On-screen Show (4:3)</PresentationFormat>
  <Paragraphs>66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 Reddy Konda</dc:creator>
  <cp:lastModifiedBy>Raw</cp:lastModifiedBy>
  <cp:revision>387</cp:revision>
  <dcterms:created xsi:type="dcterms:W3CDTF">2020-08-08T03:55:20Z</dcterms:created>
  <dcterms:modified xsi:type="dcterms:W3CDTF">2021-05-30T15:32:44Z</dcterms:modified>
</cp:coreProperties>
</file>