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0"/>
  </p:notesMasterIdLst>
  <p:sldIdLst>
    <p:sldId id="256" r:id="rId2"/>
    <p:sldId id="265" r:id="rId3"/>
    <p:sldId id="275" r:id="rId4"/>
    <p:sldId id="278" r:id="rId5"/>
    <p:sldId id="276" r:id="rId6"/>
    <p:sldId id="279" r:id="rId7"/>
    <p:sldId id="280" r:id="rId8"/>
    <p:sldId id="27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4B431-9E2D-45D3-9BD0-D83501E8BF3C}" v="321" dt="2021-05-10T07:24:01.352"/>
    <p1510:client id="{6C362852-18B2-47EF-909E-E3F61FC924EE}" v="149" dt="2021-04-20T06:11:40.356"/>
    <p1510:client id="{7FBC8A7B-ACDB-4E69-8F5B-5266AD5CB96A}" v="529" dt="2021-04-20T05:00:39.799"/>
    <p1510:client id="{CDD3ABF2-0A32-4885-85DE-B4E15B74EF5F}" v="82" dt="2021-04-20T05:45:08.129"/>
    <p1510:client id="{DC4818FA-F26A-4351-BC1C-3CBD75B49AAA}" v="50" dt="2021-04-20T05:49:32.619"/>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74" d="100"/>
          <a:sy n="74" d="100"/>
        </p:scale>
        <p:origin x="128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6/5/2021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9F59DDF5-D33F-42CB-8E16-7466BB8DFC27}" type="datetimeFigureOut">
              <a:rPr lang="en-US" smtClean="0"/>
              <a:pPr/>
              <a:t>6/5/2021</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7614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6432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60209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80145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156024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0695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67673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4752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613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170399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9F59DDF5-D33F-42CB-8E16-7466BB8DFC27}" type="datetimeFigureOut">
              <a:rPr lang="en-US" smtClean="0"/>
              <a:pPr/>
              <a:t>6/5/2021</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9185777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9F59DDF5-D33F-42CB-8E16-7466BB8DFC27}" type="datetimeFigureOut">
              <a:rPr lang="en-US" smtClean="0"/>
              <a:pPr/>
              <a:t>6/5/2021</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14663097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xmlns="" id="{F44EB96B-5E08-462C-B15A-F8DACB5C5418}"/>
              </a:ext>
            </a:extLst>
          </p:cNvPr>
          <p:cNvSpPr txBox="1">
            <a:spLocks/>
          </p:cNvSpPr>
          <p:nvPr/>
        </p:nvSpPr>
        <p:spPr>
          <a:xfrm>
            <a:off x="0" y="1425857"/>
            <a:ext cx="9137649" cy="351525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effectLst/>
                <a:uLnTx/>
                <a:uFillTx/>
                <a:latin typeface="Times New Roman"/>
                <a:ea typeface="+mj-ea"/>
                <a:cs typeface="Times New Roman"/>
              </a:rPr>
              <a:t>Department of Computer Science and </a:t>
            </a:r>
            <a:r>
              <a:rPr lang="en-US" sz="2400" b="1" dirty="0">
                <a:latin typeface="Times New Roman"/>
                <a:ea typeface="+mj-ea"/>
                <a:cs typeface="Times New Roman"/>
              </a:rPr>
              <a:t>Engineering</a:t>
            </a:r>
            <a:endParaRPr lang="en-US" sz="3200" b="1" dirty="0">
              <a:latin typeface="Times New Roman"/>
              <a:ea typeface="+mj-ea"/>
              <a:cs typeface="Times New Roman"/>
            </a:endParaRPr>
          </a:p>
          <a:p>
            <a:pPr algn="ctr">
              <a:spcBef>
                <a:spcPct val="0"/>
              </a:spcBef>
              <a:defRPr/>
            </a:pPr>
            <a:endParaRPr lang="en-US" sz="2800" b="1" dirty="0">
              <a:latin typeface="Times New Roman"/>
              <a:ea typeface="+mj-ea"/>
              <a:cs typeface="Calibri"/>
            </a:endParaRPr>
          </a:p>
          <a:p>
            <a:pPr algn="ctr">
              <a:spcBef>
                <a:spcPct val="0"/>
              </a:spcBef>
              <a:defRPr/>
            </a:pPr>
            <a:r>
              <a:rPr lang="en-US" sz="2400" b="1" dirty="0" smtClean="0">
                <a:latin typeface="Times New Roman"/>
                <a:ea typeface="+mj-ea"/>
                <a:cs typeface="Calibri"/>
              </a:rPr>
              <a:t>OBJECT DETECTION AND LOCALIZATION</a:t>
            </a:r>
            <a:endParaRPr lang="en-US" sz="2400" b="1" dirty="0">
              <a:latin typeface="Times New Roman"/>
              <a:ea typeface="+mj-ea"/>
              <a:cs typeface="Calibri"/>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400" b="1" dirty="0">
              <a:latin typeface="Times New Roman" pitchFamily="18" charset="0"/>
              <a:ea typeface="+mj-ea"/>
              <a:cs typeface="Times New Roman" pitchFamily="18" charset="0"/>
            </a:endParaRPr>
          </a:p>
          <a:p>
            <a:pPr algn="ctr" defTabSz="914400">
              <a:spcBef>
                <a:spcPct val="0"/>
              </a:spcBef>
              <a:defRPr/>
            </a:pPr>
            <a:r>
              <a:rPr lang="en-US" sz="2000" b="1" dirty="0">
                <a:latin typeface="Times New Roman"/>
                <a:ea typeface="+mj-ea"/>
                <a:cs typeface="Times New Roman"/>
              </a:rPr>
              <a:t>Date: </a:t>
            </a:r>
            <a:r>
              <a:rPr lang="en-US" sz="2000" b="1" dirty="0" smtClean="0">
                <a:latin typeface="Times New Roman"/>
                <a:ea typeface="+mj-ea"/>
                <a:cs typeface="Times New Roman"/>
              </a:rPr>
              <a:t>27 </a:t>
            </a:r>
            <a:r>
              <a:rPr lang="en-US" sz="2000" b="1" dirty="0">
                <a:latin typeface="Times New Roman"/>
                <a:ea typeface="+mj-ea"/>
                <a:cs typeface="Times New Roman"/>
              </a:rPr>
              <a:t>May 2021</a:t>
            </a:r>
            <a:endParaRPr lang="en-US" sz="2000" b="1" i="0" u="none" strike="noStrike" kern="1200" cap="none" spc="0" normalizeH="0" baseline="0" noProof="0" dirty="0">
              <a:ln>
                <a:noFill/>
              </a:ln>
              <a:solidFill>
                <a:schemeClr val="tx1"/>
              </a:solidFill>
              <a:effectLst/>
              <a:uLnTx/>
              <a:uFillTx/>
              <a:latin typeface="Times New Roman"/>
              <a:ea typeface="+mj-ea"/>
              <a:cs typeface="Times New Roman"/>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a:cs typeface="Times New Roman"/>
              </a:rPr>
              <a:t>G. VAISHNAVI</a:t>
            </a:r>
            <a:r>
              <a:rPr lang="en-US" sz="2000" b="1" dirty="0">
                <a:latin typeface="Times New Roman"/>
                <a:cs typeface="Times New Roman"/>
              </a:rPr>
              <a:t>  </a:t>
            </a:r>
            <a:r>
              <a:rPr lang="en-US" sz="2000" b="1" dirty="0" smtClean="0">
                <a:latin typeface="Times New Roman"/>
                <a:cs typeface="Times New Roman"/>
              </a:rPr>
              <a:t>           </a:t>
            </a:r>
            <a:r>
              <a:rPr lang="en-US" sz="2000" b="1" dirty="0" smtClean="0">
                <a:latin typeface="Times New Roman"/>
                <a:cs typeface="Times New Roman"/>
              </a:rPr>
              <a:t> :  </a:t>
            </a:r>
            <a:r>
              <a:rPr lang="en-US" sz="2000" b="1" dirty="0" smtClean="0">
                <a:latin typeface="Times New Roman"/>
                <a:cs typeface="Times New Roman"/>
              </a:rPr>
              <a:t>17WH1A0564</a:t>
            </a:r>
            <a:endParaRPr lang="en-US" sz="2000" dirty="0">
              <a:ea typeface="+mn-lt"/>
              <a:cs typeface="+mn-lt"/>
            </a:endParaRPr>
          </a:p>
          <a:p>
            <a:r>
              <a:rPr lang="en-US" sz="2000" b="1" dirty="0" smtClean="0">
                <a:latin typeface="Times New Roman"/>
                <a:cs typeface="Times New Roman"/>
              </a:rPr>
              <a:t>NAKHVEEN AHMED</a:t>
            </a:r>
            <a:r>
              <a:rPr lang="en-US" sz="2000" b="1" dirty="0">
                <a:latin typeface="Times New Roman"/>
                <a:cs typeface="Times New Roman"/>
              </a:rPr>
              <a:t> </a:t>
            </a:r>
            <a:r>
              <a:rPr lang="en-US" sz="2000" b="1" dirty="0" smtClean="0">
                <a:latin typeface="Times New Roman"/>
                <a:cs typeface="Times New Roman"/>
              </a:rPr>
              <a:t> :  </a:t>
            </a:r>
            <a:r>
              <a:rPr lang="en-US" sz="2000" b="1" dirty="0" smtClean="0">
                <a:latin typeface="Times New Roman"/>
                <a:cs typeface="Times New Roman"/>
              </a:rPr>
              <a:t>17WH1A0580</a:t>
            </a:r>
            <a:endParaRPr lang="en-US" sz="2000" dirty="0">
              <a:ea typeface="+mn-lt"/>
              <a:cs typeface="+mn-lt"/>
            </a:endParaRPr>
          </a:p>
          <a:p>
            <a:r>
              <a:rPr lang="en-US" sz="2000" b="1" dirty="0" smtClean="0">
                <a:latin typeface="Times New Roman"/>
                <a:cs typeface="Times New Roman"/>
              </a:rPr>
              <a:t>B. ANJANI                    </a:t>
            </a:r>
            <a:r>
              <a:rPr lang="en-US" sz="2000" b="1" dirty="0">
                <a:latin typeface="Times New Roman"/>
                <a:cs typeface="Times New Roman"/>
              </a:rPr>
              <a:t> </a:t>
            </a:r>
            <a:r>
              <a:rPr lang="en-US" sz="2000" b="1" dirty="0" smtClean="0">
                <a:latin typeface="Times New Roman"/>
                <a:cs typeface="Times New Roman"/>
              </a:rPr>
              <a:t> :  </a:t>
            </a:r>
            <a:r>
              <a:rPr lang="en-US" sz="2000" b="1" dirty="0" smtClean="0">
                <a:latin typeface="Times New Roman"/>
                <a:cs typeface="Times New Roman"/>
              </a:rPr>
              <a:t>17WH1A0583</a:t>
            </a:r>
            <a:endParaRPr lang="en-US" sz="2000" dirty="0">
              <a:ea typeface="+mn-lt"/>
              <a:cs typeface="+mn-lt"/>
            </a:endParaRPr>
          </a:p>
          <a:p>
            <a:endParaRPr lang="en-US" sz="2000"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a:p>
            <a:r>
              <a:rPr lang="en-US" sz="2000" b="1" dirty="0">
                <a:latin typeface="Times New Roman"/>
                <a:cs typeface="Times New Roman"/>
              </a:rPr>
              <a:t>                                                                        Internal Guide: </a:t>
            </a:r>
            <a:r>
              <a:rPr lang="en-US" sz="2000" b="1" dirty="0" smtClean="0">
                <a:latin typeface="Times New Roman"/>
                <a:cs typeface="Times New Roman"/>
              </a:rPr>
              <a:t>Ms. SUPARNA DAS</a:t>
            </a:r>
            <a:endParaRPr lang="en-US" sz="2000" dirty="0" smtClean="0">
              <a:latin typeface="Times New Roman"/>
              <a:cs typeface="Calibri" panose="020F0502020204030204"/>
            </a:endParaRPr>
          </a:p>
          <a:p>
            <a:r>
              <a:rPr lang="en-US" sz="2000" b="1" dirty="0" smtClean="0">
                <a:latin typeface="Times New Roman"/>
                <a:cs typeface="Times New Roman"/>
              </a:rPr>
              <a:t>                                                                        Designation     : Assistant Professor</a:t>
            </a:r>
            <a:endParaRPr lang="en-US" sz="2000" dirty="0" smtClean="0">
              <a:latin typeface="Times New Roman"/>
              <a:cs typeface="Calibri" panose="020F0502020204030204"/>
            </a:endParaRPr>
          </a:p>
          <a:p>
            <a:endParaRPr lang="en-US" sz="20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xmlns=""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xmlns=""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xmlns=""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207608"/>
            <a:ext cx="6712527"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Abstract</a:t>
            </a:r>
            <a:endParaRPr lang="en-US" sz="32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xmlns="" id="{CE0218CE-C284-4F9D-BFD3-AA12156F80D5}"/>
              </a:ext>
            </a:extLst>
          </p:cNvPr>
          <p:cNvSpPr txBox="1">
            <a:spLocks/>
          </p:cNvSpPr>
          <p:nvPr/>
        </p:nvSpPr>
        <p:spPr>
          <a:xfrm>
            <a:off x="292893" y="1416365"/>
            <a:ext cx="8600809" cy="4229881"/>
          </a:xfrm>
          <a:prstGeom prst="rect">
            <a:avLst/>
          </a:prstGeom>
        </p:spPr>
        <p:txBody>
          <a:bodyPr vert="horz" lIns="68580" tIns="34290" rIns="68580" bIns="3429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2000" dirty="0">
              <a:solidFill>
                <a:srgbClr val="333333"/>
              </a:solidFill>
              <a:latin typeface="Times New Roman"/>
              <a:cs typeface="Times New Roman"/>
            </a:endParaRPr>
          </a:p>
        </p:txBody>
      </p:sp>
      <p:sp>
        <p:nvSpPr>
          <p:cNvPr id="3" name="Rectangle 2"/>
          <p:cNvSpPr/>
          <p:nvPr/>
        </p:nvSpPr>
        <p:spPr>
          <a:xfrm>
            <a:off x="437331" y="1184657"/>
            <a:ext cx="8255908" cy="400110"/>
          </a:xfrm>
          <a:prstGeom prst="rect">
            <a:avLst/>
          </a:prstGeom>
        </p:spPr>
        <p:txBody>
          <a:bodyPr wrap="square">
            <a:spAutoFit/>
          </a:bodyPr>
          <a:lstStyle/>
          <a:p>
            <a:endParaRPr lang="en-US" sz="2000" dirty="0"/>
          </a:p>
        </p:txBody>
      </p:sp>
      <p:sp>
        <p:nvSpPr>
          <p:cNvPr id="5" name="Rectangle 4"/>
          <p:cNvSpPr/>
          <p:nvPr/>
        </p:nvSpPr>
        <p:spPr>
          <a:xfrm>
            <a:off x="643943" y="1269676"/>
            <a:ext cx="7804597" cy="3785652"/>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 detection is a part of every person life. </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Blindness</a:t>
            </a:r>
            <a:r>
              <a:rPr lang="en-US" sz="2000" dirty="0">
                <a:latin typeface="Times New Roman" panose="02020603050405020304" pitchFamily="18" charset="0"/>
                <a:cs typeface="Times New Roman" panose="02020603050405020304" pitchFamily="18" charset="0"/>
              </a:rPr>
              <a:t>, partially or fully makes it difficult for people to detect</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some other cases where it is also hard for people with good eyesight to detect images because of the size of objects in the image or video or lack of domain knowledge or lack of time</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problems can be solved by using a model, YOLO ( You only look once), which is a super fast algorithm, being a standard now, to detect and localize images in an image or a video</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Extending </a:t>
            </a:r>
            <a:r>
              <a:rPr lang="en-US" sz="2000" dirty="0">
                <a:latin typeface="Times New Roman" panose="02020603050405020304" pitchFamily="18" charset="0"/>
                <a:cs typeface="Times New Roman" panose="02020603050405020304" pitchFamily="18" charset="0"/>
              </a:rPr>
              <a:t>the model, by adding an audio part also makes it useful for people with poor eyesight</a:t>
            </a:r>
            <a:r>
              <a:rPr lang="en-US"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objects are detected using YOLO model and the objects are spoke out using </a:t>
            </a:r>
            <a:r>
              <a:rPr lang="en-US" sz="2000" dirty="0" err="1">
                <a:latin typeface="Times New Roman" panose="02020603050405020304" pitchFamily="18" charset="0"/>
                <a:cs typeface="Times New Roman" panose="02020603050405020304" pitchFamily="18" charset="0"/>
              </a:rPr>
              <a:t>gtts</a:t>
            </a:r>
            <a:r>
              <a:rPr lang="en-US" sz="2000" dirty="0">
                <a:latin typeface="Times New Roman" panose="02020603050405020304" pitchFamily="18" charset="0"/>
                <a:cs typeface="Times New Roman" panose="02020603050405020304" pitchFamily="18" charset="0"/>
              </a:rPr>
              <a:t> library in python.</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xmlns=""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xmlns=""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xmlns=""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166625"/>
            <a:ext cx="6712527"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Block Diagram</a:t>
            </a:r>
            <a:endParaRPr lang="en-US" sz="3200" b="1" dirty="0">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xmlns=""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020" y="1383766"/>
            <a:ext cx="6712527" cy="4602078"/>
          </a:xfrm>
          <a:prstGeom prst="rect">
            <a:avLst/>
          </a:prstGeom>
        </p:spPr>
      </p:pic>
    </p:spTree>
    <p:extLst>
      <p:ext uri="{BB962C8B-B14F-4D97-AF65-F5344CB8AC3E}">
        <p14:creationId xmlns:p14="http://schemas.microsoft.com/office/powerpoint/2010/main" val="2240826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xmlns=""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xmlns=""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xmlns=""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47"/>
            <a:ext cx="9144000" cy="6858000"/>
          </a:xfrm>
          <a:prstGeom prst="rect">
            <a:avLst/>
          </a:prstGeom>
        </p:spPr>
      </p:pic>
      <p:sp>
        <p:nvSpPr>
          <p:cNvPr id="13" name="TextBox 12"/>
          <p:cNvSpPr txBox="1"/>
          <p:nvPr/>
        </p:nvSpPr>
        <p:spPr>
          <a:xfrm>
            <a:off x="1309251" y="3003012"/>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xmlns="" id="{65A59AB9-89C4-4DFB-8311-AFE6B170DC01}"/>
              </a:ext>
            </a:extLst>
          </p:cNvPr>
          <p:cNvSpPr txBox="1"/>
          <p:nvPr/>
        </p:nvSpPr>
        <p:spPr>
          <a:xfrm>
            <a:off x="629842" y="2061352"/>
            <a:ext cx="7800811" cy="400110"/>
          </a:xfrm>
          <a:prstGeom prst="rect">
            <a:avLst/>
          </a:prstGeom>
          <a:noFill/>
        </p:spPr>
        <p:txBody>
          <a:bodyPr wrap="square" lIns="91440" tIns="45720" rIns="91440" bIns="45720" rtlCol="0" anchor="t">
            <a:spAutoFit/>
          </a:bodyPr>
          <a:lstStyle/>
          <a:p>
            <a:pPr algn="just"/>
            <a:endParaRPr lang="en-US" sz="2000" b="0" i="0" dirty="0">
              <a:solidFill>
                <a:srgbClr val="000000"/>
              </a:solidFill>
              <a:effectLst/>
              <a:latin typeface="Calibri"/>
              <a:cs typeface="Calibri"/>
            </a:endParaRPr>
          </a:p>
        </p:txBody>
      </p:sp>
      <p:sp>
        <p:nvSpPr>
          <p:cNvPr id="4" name="Title 3"/>
          <p:cNvSpPr>
            <a:spLocks noGrp="1"/>
          </p:cNvSpPr>
          <p:nvPr>
            <p:ph type="title"/>
          </p:nvPr>
        </p:nvSpPr>
        <p:spPr>
          <a:xfrm>
            <a:off x="620316" y="1007869"/>
            <a:ext cx="7886700" cy="683163"/>
          </a:xfrm>
        </p:spPr>
        <p:txBody>
          <a:bodyPr>
            <a:normAutofit/>
          </a:bodyPr>
          <a:lstStyle/>
          <a:p>
            <a:r>
              <a:rPr lang="en-US" sz="3600" b="1"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SYSTEM </a:t>
            </a:r>
            <a:r>
              <a:rPr lang="en-US" sz="3200" b="1" dirty="0" smtClean="0">
                <a:latin typeface="Times New Roman" panose="02020603050405020304" pitchFamily="18" charset="0"/>
                <a:cs typeface="Times New Roman" panose="02020603050405020304" pitchFamily="18" charset="0"/>
              </a:rPr>
              <a:t>SPECIFICATIONS</a:t>
            </a:r>
            <a:endParaRPr lang="en-US" sz="3200" b="1"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629842" y="1659357"/>
            <a:ext cx="3868340" cy="823912"/>
          </a:xfrm>
        </p:spPr>
        <p:txBody>
          <a:bodyPr>
            <a:normAutofit/>
          </a:bodyPr>
          <a:lstStyle/>
          <a:p>
            <a:r>
              <a:rPr lang="en-US" sz="2000" dirty="0" smtClean="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p:txBody>
          <a:bodyPr/>
          <a:lstStyle/>
          <a:p>
            <a:r>
              <a:rPr lang="en-US" sz="2400" dirty="0" smtClean="0">
                <a:latin typeface="Times New Roman" panose="02020603050405020304" pitchFamily="18" charset="0"/>
                <a:cs typeface="Times New Roman" panose="02020603050405020304" pitchFamily="18" charset="0"/>
              </a:rPr>
              <a:t>Hardware</a:t>
            </a:r>
          </a:p>
          <a:p>
            <a:endParaRPr lang="en-US" dirty="0"/>
          </a:p>
          <a:p>
            <a:endParaRPr lang="en-US" dirty="0" smtClean="0"/>
          </a:p>
          <a:p>
            <a:endParaRPr lang="en-US" dirty="0"/>
          </a:p>
          <a:p>
            <a:r>
              <a:rPr lang="en-US" sz="2400" dirty="0" smtClean="0">
                <a:latin typeface="Times New Roman" panose="02020603050405020304" pitchFamily="18" charset="0"/>
                <a:cs typeface="Times New Roman" panose="02020603050405020304" pitchFamily="18" charset="0"/>
              </a:rPr>
              <a:t>Software</a:t>
            </a:r>
          </a:p>
        </p:txBody>
      </p:sp>
      <p:sp>
        <p:nvSpPr>
          <p:cNvPr id="11" name="Text Placeholder 10"/>
          <p:cNvSpPr>
            <a:spLocks noGrp="1"/>
          </p:cNvSpPr>
          <p:nvPr>
            <p:ph type="body" sz="quarter" idx="3"/>
          </p:nvPr>
        </p:nvSpPr>
        <p:spPr/>
        <p:txBody>
          <a:bodyPr>
            <a:normAutofit/>
          </a:bodyPr>
          <a:lstStyle/>
          <a:p>
            <a:r>
              <a:rPr lang="en-US" sz="2000" dirty="0" smtClean="0">
                <a:latin typeface="Times New Roman" panose="02020603050405020304" pitchFamily="18" charset="0"/>
                <a:cs typeface="Times New Roman" panose="02020603050405020304" pitchFamily="18" charset="0"/>
              </a:rPr>
              <a:t>SPECIFICATIONS</a:t>
            </a:r>
            <a:endParaRPr lang="en-US" sz="200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4"/>
          </p:nvPr>
        </p:nvSpPr>
        <p:spPr>
          <a:xfrm>
            <a:off x="4616271" y="2505075"/>
            <a:ext cx="3887391" cy="3684588"/>
          </a:xfrm>
        </p:spPr>
        <p:txBody>
          <a:bodyPr/>
          <a:lstStyle/>
          <a:p>
            <a:r>
              <a:rPr lang="en-US" sz="2400" dirty="0" smtClean="0">
                <a:latin typeface="Times New Roman" panose="02020603050405020304" pitchFamily="18" charset="0"/>
                <a:cs typeface="Times New Roman" panose="02020603050405020304" pitchFamily="18" charset="0"/>
              </a:rPr>
              <a:t>Processor- Intel Core i3/i5</a:t>
            </a:r>
          </a:p>
          <a:p>
            <a:r>
              <a:rPr lang="en-US" sz="2400" dirty="0" smtClean="0">
                <a:latin typeface="Times New Roman" panose="02020603050405020304" pitchFamily="18" charset="0"/>
                <a:cs typeface="Times New Roman" panose="02020603050405020304" pitchFamily="18" charset="0"/>
              </a:rPr>
              <a:t>Memory(RAM)-8GB</a:t>
            </a:r>
          </a:p>
          <a:p>
            <a:r>
              <a:rPr lang="en-US" sz="2400" dirty="0" smtClean="0">
                <a:latin typeface="Times New Roman" panose="02020603050405020304" pitchFamily="18" charset="0"/>
                <a:cs typeface="Times New Roman" panose="02020603050405020304" pitchFamily="18" charset="0"/>
              </a:rPr>
              <a:t>Storage- 1 TB</a:t>
            </a:r>
          </a:p>
          <a:p>
            <a:pPr marL="0" indent="0">
              <a:buNone/>
            </a:pPr>
            <a:endParaRPr lang="en-US" dirty="0" smtClean="0"/>
          </a:p>
          <a:p>
            <a:r>
              <a:rPr lang="en-US" sz="2400" dirty="0" smtClean="0">
                <a:latin typeface="Times New Roman" panose="02020603050405020304" pitchFamily="18" charset="0"/>
                <a:cs typeface="Times New Roman" panose="02020603050405020304" pitchFamily="18" charset="0"/>
              </a:rPr>
              <a:t>Python/ </a:t>
            </a:r>
            <a:r>
              <a:rPr lang="en-US" sz="2400" dirty="0" err="1" smtClean="0">
                <a:latin typeface="Times New Roman" panose="02020603050405020304" pitchFamily="18" charset="0"/>
                <a:cs typeface="Times New Roman" panose="02020603050405020304" pitchFamily="18" charset="0"/>
              </a:rPr>
              <a:t>Matlab</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OS- Window 10</a:t>
            </a:r>
          </a:p>
          <a:p>
            <a:r>
              <a:rPr lang="en-US" sz="2400" dirty="0" smtClean="0">
                <a:latin typeface="Times New Roman" panose="02020603050405020304" pitchFamily="18" charset="0"/>
                <a:cs typeface="Times New Roman" panose="02020603050405020304" pitchFamily="18" charset="0"/>
              </a:rPr>
              <a:t>Google Collab</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3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xmlns=""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lstStyle/>
          <a:p>
            <a:r>
              <a:rPr lang="en-US" smtClean="0"/>
              <a:t>                           </a:t>
            </a:r>
            <a:endParaRPr lang="en-US" dirty="0"/>
          </a:p>
        </p:txBody>
      </p:sp>
      <p:pic>
        <p:nvPicPr>
          <p:cNvPr id="15" name="Picture 14">
            <a:extLst>
              <a:ext uri="{FF2B5EF4-FFF2-40B4-BE49-F238E27FC236}">
                <a16:creationId xmlns:a16="http://schemas.microsoft.com/office/drawing/2014/main" xmlns="" id="{F10211BB-C25B-4A2F-A277-6E0D7CD839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4" name="Title 5"/>
          <p:cNvSpPr txBox="1">
            <a:spLocks/>
          </p:cNvSpPr>
          <p:nvPr/>
        </p:nvSpPr>
        <p:spPr>
          <a:xfrm>
            <a:off x="277500" y="100288"/>
            <a:ext cx="8079581" cy="67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n-US" sz="3200" b="1" dirty="0" smtClean="0">
                <a:solidFill>
                  <a:schemeClr val="tx1"/>
                </a:solidFill>
                <a:latin typeface="Times New Roman" panose="02020603050405020304" pitchFamily="18" charset="0"/>
                <a:cs typeface="Times New Roman" panose="02020603050405020304" pitchFamily="18" charset="0"/>
              </a:rPr>
              <a:t>                                  OUTPUT</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0" y="1295190"/>
            <a:ext cx="8079580" cy="4883835"/>
          </a:xfrm>
          <a:prstGeom prst="rect">
            <a:avLst/>
          </a:prstGeom>
        </p:spPr>
      </p:pic>
    </p:spTree>
    <p:extLst>
      <p:ext uri="{BB962C8B-B14F-4D97-AF65-F5344CB8AC3E}">
        <p14:creationId xmlns:p14="http://schemas.microsoft.com/office/powerpoint/2010/main" val="1693653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5"/>
          <p:cNvSpPr>
            <a:spLocks noGrp="1"/>
          </p:cNvSpPr>
          <p:nvPr>
            <p:ph type="title"/>
          </p:nvPr>
        </p:nvSpPr>
        <p:spPr>
          <a:xfrm>
            <a:off x="277500" y="87409"/>
            <a:ext cx="8079581" cy="672444"/>
          </a:xfrm>
        </p:spPr>
        <p:txBody>
          <a:bodyPr>
            <a:normAutofit/>
          </a:bodyPr>
          <a:lstStyle/>
          <a:p>
            <a:r>
              <a:rPr lang="en-US" sz="3200" b="1" dirty="0" smtClean="0">
                <a:solidFill>
                  <a:schemeClr val="tx1"/>
                </a:solidFill>
                <a:latin typeface="Times New Roman" panose="02020603050405020304" pitchFamily="18" charset="0"/>
                <a:cs typeface="Times New Roman" panose="02020603050405020304" pitchFamily="18" charset="0"/>
              </a:rPr>
              <a:t>                                  OUTPUT</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096" y="1777285"/>
            <a:ext cx="7622985" cy="4005328"/>
          </a:xfrm>
          <a:prstGeom prst="rect">
            <a:avLst/>
          </a:prstGeom>
        </p:spPr>
      </p:pic>
    </p:spTree>
    <p:extLst>
      <p:ext uri="{BB962C8B-B14F-4D97-AF65-F5344CB8AC3E}">
        <p14:creationId xmlns:p14="http://schemas.microsoft.com/office/powerpoint/2010/main" val="1215977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itle 2"/>
          <p:cNvSpPr>
            <a:spLocks noGrp="1"/>
          </p:cNvSpPr>
          <p:nvPr>
            <p:ph type="title"/>
          </p:nvPr>
        </p:nvSpPr>
        <p:spPr>
          <a:xfrm>
            <a:off x="154547" y="218941"/>
            <a:ext cx="8126568" cy="515155"/>
          </a:xfrm>
        </p:spPr>
        <p:txBody>
          <a:bodyPr>
            <a:noAutofit/>
          </a:bodyPr>
          <a:lstStyle/>
          <a:p>
            <a:r>
              <a:rPr lang="en-US" sz="3200" dirty="0" smtClean="0">
                <a:solidFill>
                  <a:schemeClr val="tx1"/>
                </a:solidFill>
                <a:latin typeface="Times New Roman" panose="02020603050405020304" pitchFamily="18" charset="0"/>
                <a:cs typeface="Times New Roman" panose="02020603050405020304" pitchFamily="18" charset="0"/>
              </a:rPr>
              <a:t>                              </a:t>
            </a:r>
            <a:r>
              <a:rPr lang="en-US" sz="3200" b="1" dirty="0" smtClean="0">
                <a:solidFill>
                  <a:schemeClr val="tx1"/>
                </a:solidFill>
                <a:latin typeface="Times New Roman" panose="02020603050405020304" pitchFamily="18" charset="0"/>
                <a:cs typeface="Times New Roman" panose="02020603050405020304" pitchFamily="18" charset="0"/>
              </a:rPr>
              <a:t>REFERENCES</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579549" y="1442433"/>
            <a:ext cx="7701566" cy="4093428"/>
          </a:xfrm>
          <a:prstGeom prst="rect">
            <a:avLst/>
          </a:prstGeom>
        </p:spPr>
        <p:txBody>
          <a:bodyPr wrap="square">
            <a:spAutoFit/>
          </a:bodyPr>
          <a:lstStyle/>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 B. </a:t>
            </a:r>
            <a:r>
              <a:rPr lang="en-US" sz="2000" dirty="0" err="1">
                <a:latin typeface="Times New Roman" panose="02020603050405020304" pitchFamily="18" charset="0"/>
                <a:cs typeface="Times New Roman" panose="02020603050405020304" pitchFamily="18" charset="0"/>
              </a:rPr>
              <a:t>Blaschko</a:t>
            </a:r>
            <a:r>
              <a:rPr lang="en-US" sz="2000" dirty="0">
                <a:latin typeface="Times New Roman" panose="02020603050405020304" pitchFamily="18" charset="0"/>
                <a:cs typeface="Times New Roman" panose="02020603050405020304" pitchFamily="18" charset="0"/>
              </a:rPr>
              <a:t> and C. H. Lampert. Learning to localize objects with structured output regression. In Computer Vision– ECCV 2008, pages 2–15. Springer, 2008</a:t>
            </a:r>
            <a:r>
              <a:rPr lang="en-US" sz="2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 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Gidaris</a:t>
            </a:r>
            <a:r>
              <a:rPr lang="en-US" sz="2000" dirty="0">
                <a:latin typeface="Times New Roman" panose="02020603050405020304" pitchFamily="18" charset="0"/>
                <a:cs typeface="Times New Roman" panose="02020603050405020304" pitchFamily="18" charset="0"/>
              </a:rPr>
              <a:t> and N. </a:t>
            </a:r>
            <a:r>
              <a:rPr lang="en-US" sz="2000" dirty="0" err="1">
                <a:latin typeface="Times New Roman" panose="02020603050405020304" pitchFamily="18" charset="0"/>
                <a:cs typeface="Times New Roman" panose="02020603050405020304" pitchFamily="18" charset="0"/>
              </a:rPr>
              <a:t>Komodakis</a:t>
            </a:r>
            <a:r>
              <a:rPr lang="en-US" sz="2000" dirty="0">
                <a:latin typeface="Times New Roman" panose="02020603050405020304" pitchFamily="18" charset="0"/>
                <a:cs typeface="Times New Roman" panose="02020603050405020304" pitchFamily="18" charset="0"/>
              </a:rPr>
              <a:t>. Object detection via a </a:t>
            </a:r>
            <a:r>
              <a:rPr lang="en-US" sz="2000" dirty="0" err="1">
                <a:latin typeface="Times New Roman" panose="02020603050405020304" pitchFamily="18" charset="0"/>
                <a:cs typeface="Times New Roman" panose="02020603050405020304" pitchFamily="18" charset="0"/>
              </a:rPr>
              <a:t>multiregion</a:t>
            </a:r>
            <a:r>
              <a:rPr lang="en-US" sz="2000" dirty="0">
                <a:latin typeface="Times New Roman" panose="02020603050405020304" pitchFamily="18" charset="0"/>
                <a:cs typeface="Times New Roman" panose="02020603050405020304" pitchFamily="18" charset="0"/>
              </a:rPr>
              <a:t> &amp; semantic segmentation-aware CNN model. </a:t>
            </a:r>
            <a:r>
              <a:rPr lang="en-US" sz="2000" dirty="0" err="1">
                <a:latin typeface="Times New Roman" panose="02020603050405020304" pitchFamily="18" charset="0"/>
                <a:cs typeface="Times New Roman" panose="02020603050405020304" pitchFamily="18" charset="0"/>
              </a:rPr>
              <a:t>CoRR</a:t>
            </a:r>
            <a:r>
              <a:rPr lang="en-US" sz="2000" dirty="0">
                <a:latin typeface="Times New Roman" panose="02020603050405020304" pitchFamily="18" charset="0"/>
                <a:cs typeface="Times New Roman" panose="02020603050405020304" pitchFamily="18" charset="0"/>
              </a:rPr>
              <a:t>, abs/1505.01749, </a:t>
            </a:r>
            <a:r>
              <a:rPr lang="en-US" sz="2000" dirty="0" smtClean="0">
                <a:latin typeface="Times New Roman" panose="02020603050405020304" pitchFamily="18" charset="0"/>
                <a:cs typeface="Times New Roman" panose="02020603050405020304" pitchFamily="18" charset="0"/>
              </a:rPr>
              <a:t>2015.</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Girshick</a:t>
            </a:r>
            <a:r>
              <a:rPr lang="en-US" sz="2000" dirty="0">
                <a:latin typeface="Times New Roman" panose="02020603050405020304" pitchFamily="18" charset="0"/>
                <a:cs typeface="Times New Roman" panose="02020603050405020304" pitchFamily="18" charset="0"/>
              </a:rPr>
              <a:t>, J. Donahue, T. Darrell, and J. Malik. Rich feature hierarchies for accurate object detection and semantic segmentation. In Computer Vision and Pattern Recognition (CVPR), 2014 IEEE Conference on, pages 580–587. IEEE, </a:t>
            </a:r>
            <a:r>
              <a:rPr lang="en-US" sz="2000" dirty="0" smtClean="0">
                <a:latin typeface="Times New Roman" panose="02020603050405020304" pitchFamily="18" charset="0"/>
                <a:cs typeface="Times New Roman" panose="02020603050405020304" pitchFamily="18" charset="0"/>
              </a:rPr>
              <a:t>2014.</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Ren, K. He, R. </a:t>
            </a:r>
            <a:r>
              <a:rPr lang="en-US" sz="2000" dirty="0" err="1">
                <a:latin typeface="Times New Roman" panose="02020603050405020304" pitchFamily="18" charset="0"/>
                <a:cs typeface="Times New Roman" panose="02020603050405020304" pitchFamily="18" charset="0"/>
              </a:rPr>
              <a:t>Girshick</a:t>
            </a:r>
            <a:r>
              <a:rPr lang="en-US" sz="2000" dirty="0">
                <a:latin typeface="Times New Roman" panose="02020603050405020304" pitchFamily="18" charset="0"/>
                <a:cs typeface="Times New Roman" panose="02020603050405020304" pitchFamily="18" charset="0"/>
              </a:rPr>
              <a:t>, and J. Sun. Faster r-</a:t>
            </a:r>
            <a:r>
              <a:rPr lang="en-US" sz="2000" dirty="0" err="1">
                <a:latin typeface="Times New Roman" panose="02020603050405020304" pitchFamily="18" charset="0"/>
                <a:cs typeface="Times New Roman" panose="02020603050405020304" pitchFamily="18" charset="0"/>
              </a:rPr>
              <a:t>cnn</a:t>
            </a:r>
            <a:r>
              <a:rPr lang="en-US" sz="2000" dirty="0">
                <a:latin typeface="Times New Roman" panose="02020603050405020304" pitchFamily="18" charset="0"/>
                <a:cs typeface="Times New Roman" panose="02020603050405020304" pitchFamily="18" charset="0"/>
              </a:rPr>
              <a:t>: Towards real-time object detection with region proposal networks. </a:t>
            </a:r>
            <a:r>
              <a:rPr lang="en-US" sz="2000" dirty="0" err="1">
                <a:latin typeface="Times New Roman" panose="02020603050405020304" pitchFamily="18" charset="0"/>
                <a:cs typeface="Times New Roman" panose="02020603050405020304" pitchFamily="18" charset="0"/>
              </a:rPr>
              <a:t>arXiv</a:t>
            </a:r>
            <a:r>
              <a:rPr lang="en-US" sz="2000" dirty="0">
                <a:latin typeface="Times New Roman" panose="02020603050405020304" pitchFamily="18" charset="0"/>
                <a:cs typeface="Times New Roman" panose="02020603050405020304" pitchFamily="18" charset="0"/>
              </a:rPr>
              <a:t> preprint arXiv:1506.01497, 2015 </a:t>
            </a:r>
          </a:p>
        </p:txBody>
      </p:sp>
    </p:spTree>
    <p:extLst>
      <p:ext uri="{BB962C8B-B14F-4D97-AF65-F5344CB8AC3E}">
        <p14:creationId xmlns:p14="http://schemas.microsoft.com/office/powerpoint/2010/main" val="389611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758"/>
            <a:ext cx="9144000" cy="6858000"/>
          </a:xfrm>
          <a:prstGeom prst="rect">
            <a:avLst/>
          </a:prstGeom>
        </p:spPr>
      </p:pic>
      <p:sp>
        <p:nvSpPr>
          <p:cNvPr id="7" name="TextBox 6">
            <a:extLst>
              <a:ext uri="{FF2B5EF4-FFF2-40B4-BE49-F238E27FC236}">
                <a16:creationId xmlns:a16="http://schemas.microsoft.com/office/drawing/2014/main" xmlns=""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292</TotalTime>
  <Words>392</Words>
  <Application>Microsoft Office PowerPoint</Application>
  <PresentationFormat>On-screen Show (4:3)</PresentationFormat>
  <Paragraphs>62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Metropolitan</vt:lpstr>
      <vt:lpstr>PowerPoint Presentation</vt:lpstr>
      <vt:lpstr>PowerPoint Presentation</vt:lpstr>
      <vt:lpstr>PowerPoint Presentation</vt:lpstr>
      <vt:lpstr>             SYSTEM SPECIFICATIONS</vt:lpstr>
      <vt:lpstr>                           </vt:lpstr>
      <vt:lpstr>                                  OUTPUT</vt:lpstr>
      <vt:lpstr>                              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naseem ahmed</cp:lastModifiedBy>
  <cp:revision>408</cp:revision>
  <dcterms:created xsi:type="dcterms:W3CDTF">2020-08-08T03:55:20Z</dcterms:created>
  <dcterms:modified xsi:type="dcterms:W3CDTF">2021-06-05T11:50:52Z</dcterms:modified>
</cp:coreProperties>
</file>