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5" r:id="rId3"/>
    <p:sldId id="278" r:id="rId4"/>
    <p:sldId id="275" r:id="rId5"/>
    <p:sldId id="276" r:id="rId6"/>
    <p:sldId id="277" r:id="rId7"/>
    <p:sldId id="27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91" d="100"/>
          <a:sy n="91" d="100"/>
        </p:scale>
        <p:origin x="1253"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969819"/>
            <a:ext cx="9144000" cy="407323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Offline Signature Forgery Detection</a:t>
            </a:r>
            <a:endParaRPr lang="en-US" sz="32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09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    Hari Prasanna Addanki    : 17wh1a05b2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Sudhasree</a:t>
            </a:r>
            <a:r>
              <a:rPr lang="en-US" b="1" dirty="0">
                <a:latin typeface="Times New Roman" panose="02020603050405020304" pitchFamily="18" charset="0"/>
                <a:cs typeface="Times New Roman" panose="02020603050405020304" pitchFamily="18" charset="0"/>
              </a:rPr>
              <a:t> Gajjela              : 18wh5a0522</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Anila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Prathipati</a:t>
            </a:r>
            <a:r>
              <a:rPr lang="en-US" b="1" dirty="0">
                <a:latin typeface="Times New Roman" panose="02020603050405020304" pitchFamily="18" charset="0"/>
                <a:cs typeface="Times New Roman" panose="02020603050405020304" pitchFamily="18" charset="0"/>
              </a:rPr>
              <a:t>                 : 17wh1a0577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IN" b="1" i="0" dirty="0">
                <a:solidFill>
                  <a:srgbClr val="000000"/>
                </a:solidFill>
                <a:effectLst/>
                <a:latin typeface="Times New Roman" panose="02020603050405020304" pitchFamily="18" charset="0"/>
              </a:rPr>
              <a:t>Ms. B. </a:t>
            </a:r>
            <a:r>
              <a:rPr lang="en-IN" b="1" i="0" dirty="0" err="1">
                <a:solidFill>
                  <a:srgbClr val="000000"/>
                </a:solidFill>
                <a:effectLst/>
                <a:latin typeface="Times New Roman" panose="02020603050405020304" pitchFamily="18" charset="0"/>
              </a:rPr>
              <a:t>Nagaveni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Associate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17692"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18782" y="1540923"/>
            <a:ext cx="8514825"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Signature forgery is one among the most frequently committed frauds. This drives cooperates and business organizations to several huge consequences which might include financial or reputational losses. In this respect, signature verification is quite crucial. </a:t>
            </a:r>
          </a:p>
          <a:p>
            <a:pPr algn="just">
              <a:lnSpc>
                <a:spcPct val="150000"/>
              </a:lnSpc>
            </a:pPr>
            <a:r>
              <a:rPr lang="en-US" sz="1800" dirty="0">
                <a:solidFill>
                  <a:srgbClr val="333333"/>
                </a:solidFill>
                <a:latin typeface="Times New Roman" panose="02020603050405020304" pitchFamily="18" charset="0"/>
                <a:cs typeface="Times New Roman" panose="02020603050405020304" pitchFamily="18" charset="0"/>
              </a:rPr>
              <a:t>Therefore, this project aims to build a model that recognizes whether the given input is genuine or forged. This is implemented by checking the geometrical features, statistical features and history of orientation gradient. These are the primary areas of concern basing on which the classifier detects whether the given input is fraudulent or genuine.</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834470"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Overview</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21EE7215-2DEE-4E9E-9065-59B68406D4A1}"/>
              </a:ext>
            </a:extLst>
          </p:cNvPr>
          <p:cNvGrpSpPr/>
          <p:nvPr/>
        </p:nvGrpSpPr>
        <p:grpSpPr>
          <a:xfrm>
            <a:off x="2902375" y="1509677"/>
            <a:ext cx="3029074" cy="4479094"/>
            <a:chOff x="2709428" y="1509677"/>
            <a:chExt cx="3029074" cy="4479094"/>
          </a:xfrm>
        </p:grpSpPr>
        <p:sp>
          <p:nvSpPr>
            <p:cNvPr id="3" name="Rectangle 2">
              <a:extLst>
                <a:ext uri="{FF2B5EF4-FFF2-40B4-BE49-F238E27FC236}">
                  <a16:creationId xmlns:a16="http://schemas.microsoft.com/office/drawing/2014/main" id="{5FD42E0B-17C5-4C87-A830-3D5FC9162677}"/>
                </a:ext>
              </a:extLst>
            </p:cNvPr>
            <p:cNvSpPr/>
            <p:nvPr/>
          </p:nvSpPr>
          <p:spPr>
            <a:xfrm>
              <a:off x="2709644" y="15096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Text image</a:t>
              </a:r>
            </a:p>
          </p:txBody>
        </p:sp>
        <p:sp>
          <p:nvSpPr>
            <p:cNvPr id="18" name="Rectangle 17">
              <a:extLst>
                <a:ext uri="{FF2B5EF4-FFF2-40B4-BE49-F238E27FC236}">
                  <a16:creationId xmlns:a16="http://schemas.microsoft.com/office/drawing/2014/main" id="{8956FD22-846A-4BB6-8279-2DFBB5F90948}"/>
                </a:ext>
              </a:extLst>
            </p:cNvPr>
            <p:cNvSpPr/>
            <p:nvPr/>
          </p:nvSpPr>
          <p:spPr>
            <a:xfrm>
              <a:off x="2709428" y="2252977"/>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Pre-processing</a:t>
              </a:r>
            </a:p>
          </p:txBody>
        </p:sp>
        <p:sp>
          <p:nvSpPr>
            <p:cNvPr id="19" name="Rectangle 18">
              <a:extLst>
                <a:ext uri="{FF2B5EF4-FFF2-40B4-BE49-F238E27FC236}">
                  <a16:creationId xmlns:a16="http://schemas.microsoft.com/office/drawing/2014/main" id="{500E105B-81B5-4B41-AFCA-E95903DCED06}"/>
                </a:ext>
              </a:extLst>
            </p:cNvPr>
            <p:cNvSpPr/>
            <p:nvPr/>
          </p:nvSpPr>
          <p:spPr>
            <a:xfrm>
              <a:off x="2709428" y="3003709"/>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Feature extraction</a:t>
              </a:r>
            </a:p>
          </p:txBody>
        </p:sp>
        <p:sp>
          <p:nvSpPr>
            <p:cNvPr id="20" name="Rectangle 19">
              <a:extLst>
                <a:ext uri="{FF2B5EF4-FFF2-40B4-BE49-F238E27FC236}">
                  <a16:creationId xmlns:a16="http://schemas.microsoft.com/office/drawing/2014/main" id="{B6FFF7F3-AB03-44B8-B415-768DD02DBF8E}"/>
                </a:ext>
              </a:extLst>
            </p:cNvPr>
            <p:cNvSpPr/>
            <p:nvPr/>
          </p:nvSpPr>
          <p:spPr>
            <a:xfrm>
              <a:off x="2709428" y="377784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Classification</a:t>
              </a:r>
            </a:p>
          </p:txBody>
        </p:sp>
        <p:sp>
          <p:nvSpPr>
            <p:cNvPr id="21" name="Rectangle 20">
              <a:extLst>
                <a:ext uri="{FF2B5EF4-FFF2-40B4-BE49-F238E27FC236}">
                  <a16:creationId xmlns:a16="http://schemas.microsoft.com/office/drawing/2014/main" id="{915E3193-392D-4039-A7BD-9CD805D1B06B}"/>
                </a:ext>
              </a:extLst>
            </p:cNvPr>
            <p:cNvSpPr/>
            <p:nvPr/>
          </p:nvSpPr>
          <p:spPr>
            <a:xfrm>
              <a:off x="2709428" y="4540383"/>
              <a:ext cx="3028858" cy="558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Forgery Detection</a:t>
              </a:r>
            </a:p>
          </p:txBody>
        </p:sp>
        <p:sp>
          <p:nvSpPr>
            <p:cNvPr id="6" name="Oval 5">
              <a:extLst>
                <a:ext uri="{FF2B5EF4-FFF2-40B4-BE49-F238E27FC236}">
                  <a16:creationId xmlns:a16="http://schemas.microsoft.com/office/drawing/2014/main" id="{F822A4A0-2182-468E-ADD7-86A243CAF0C0}"/>
                </a:ext>
              </a:extLst>
            </p:cNvPr>
            <p:cNvSpPr/>
            <p:nvPr/>
          </p:nvSpPr>
          <p:spPr>
            <a:xfrm>
              <a:off x="2910872" y="5309263"/>
              <a:ext cx="2659526" cy="679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Genuine/Forgery</a:t>
              </a:r>
            </a:p>
          </p:txBody>
        </p:sp>
        <p:cxnSp>
          <p:nvCxnSpPr>
            <p:cNvPr id="26" name="Straight Arrow Connector 25">
              <a:extLst>
                <a:ext uri="{FF2B5EF4-FFF2-40B4-BE49-F238E27FC236}">
                  <a16:creationId xmlns:a16="http://schemas.microsoft.com/office/drawing/2014/main" id="{41FF97F0-59C1-4267-9B8F-BC0220A07B68}"/>
                </a:ext>
              </a:extLst>
            </p:cNvPr>
            <p:cNvCxnSpPr/>
            <p:nvPr/>
          </p:nvCxnSpPr>
          <p:spPr>
            <a:xfrm>
              <a:off x="4203317" y="20677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3DC0060-D5E1-4BCD-A46A-44FBFD406BA8}"/>
                </a:ext>
              </a:extLst>
            </p:cNvPr>
            <p:cNvCxnSpPr>
              <a:cxnSpLocks/>
            </p:cNvCxnSpPr>
            <p:nvPr/>
          </p:nvCxnSpPr>
          <p:spPr>
            <a:xfrm>
              <a:off x="4223857" y="2811068"/>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37C561D-5FCD-4DA1-B607-E78A5A5A2395}"/>
                </a:ext>
              </a:extLst>
            </p:cNvPr>
            <p:cNvCxnSpPr>
              <a:cxnSpLocks/>
            </p:cNvCxnSpPr>
            <p:nvPr/>
          </p:nvCxnSpPr>
          <p:spPr>
            <a:xfrm>
              <a:off x="4223857" y="3570189"/>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C5AC-8551-4C78-A5EC-2D21910AB59F}"/>
                </a:ext>
              </a:extLst>
            </p:cNvPr>
            <p:cNvCxnSpPr/>
            <p:nvPr/>
          </p:nvCxnSpPr>
          <p:spPr>
            <a:xfrm>
              <a:off x="4223857" y="4344323"/>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F010A11-684F-4433-9480-102BE1D540AB}"/>
                </a:ext>
              </a:extLst>
            </p:cNvPr>
            <p:cNvCxnSpPr/>
            <p:nvPr/>
          </p:nvCxnSpPr>
          <p:spPr>
            <a:xfrm>
              <a:off x="4223857" y="5098474"/>
              <a:ext cx="0" cy="184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31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dirty="0">
                <a:latin typeface="Times New Roman" pitchFamily="18" charset="0"/>
                <a:cs typeface="Times New Roman" pitchFamily="18" charset="0"/>
              </a:rPr>
              <a:t>System 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3014925496"/>
              </p:ext>
            </p:extLst>
          </p:nvPr>
        </p:nvGraphicFramePr>
        <p:xfrm>
          <a:off x="1055789" y="1616421"/>
          <a:ext cx="7028960" cy="4123926"/>
        </p:xfrm>
        <a:graphic>
          <a:graphicData uri="http://schemas.openxmlformats.org/drawingml/2006/table">
            <a:tbl>
              <a:tblPr firstRow="1" bandRow="1">
                <a:tableStyleId>{F5AB1C69-6EDB-4FF4-983F-18BD219EF322}</a:tableStyleId>
              </a:tblPr>
              <a:tblGrid>
                <a:gridCol w="3516211">
                  <a:extLst>
                    <a:ext uri="{9D8B030D-6E8A-4147-A177-3AD203B41FA5}">
                      <a16:colId xmlns:a16="http://schemas.microsoft.com/office/drawing/2014/main" val="2296071756"/>
                    </a:ext>
                  </a:extLst>
                </a:gridCol>
                <a:gridCol w="3512749">
                  <a:extLst>
                    <a:ext uri="{9D8B030D-6E8A-4147-A177-3AD203B41FA5}">
                      <a16:colId xmlns:a16="http://schemas.microsoft.com/office/drawing/2014/main" val="3122023618"/>
                    </a:ext>
                  </a:extLst>
                </a:gridCol>
              </a:tblGrid>
              <a:tr h="742962">
                <a:tc>
                  <a:txBody>
                    <a:bodyPr/>
                    <a:lstStyle/>
                    <a:p>
                      <a:pPr algn="ctr"/>
                      <a:r>
                        <a:rPr lang="en-US" sz="2800" dirty="0">
                          <a:latin typeface="Times New Roman" panose="02020603050405020304" pitchFamily="18" charset="0"/>
                          <a:cs typeface="Times New Roman" panose="02020603050405020304" pitchFamily="18" charset="0"/>
                        </a:rPr>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latin typeface="Times New Roman" panose="02020603050405020304" pitchFamily="18" charset="0"/>
                          <a:cs typeface="Times New Roman" panose="02020603050405020304" pitchFamily="18" charset="0"/>
                        </a:rPr>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latin typeface="Times New Roman" panose="02020603050405020304" pitchFamily="18" charset="0"/>
                          <a:cs typeface="Times New Roman" panose="02020603050405020304" pitchFamily="18" charset="0"/>
                        </a:rPr>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2GB Storage space</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8GB RAM</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Intel I5 Core Processor</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latin typeface="Times New Roman" panose="02020603050405020304" pitchFamily="18" charset="0"/>
                          <a:cs typeface="Times New Roman" panose="02020603050405020304" pitchFamily="18" charset="0"/>
                        </a:rPr>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Python Libraries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algn="ctr"/>
                      <a:r>
                        <a:rPr lang="en-US" baseline="0" dirty="0">
                          <a:latin typeface="Times New Roman" panose="02020603050405020304" pitchFamily="18" charset="0"/>
                          <a:cs typeface="Times New Roman" panose="02020603050405020304" pitchFamily="18" charset="0"/>
                        </a:rPr>
                        <a:t>OS: </a:t>
                      </a:r>
                      <a:r>
                        <a:rPr lang="en-US" dirty="0">
                          <a:latin typeface="Times New Roman" panose="02020603050405020304" pitchFamily="18" charset="0"/>
                          <a:cs typeface="Times New Roman" panose="02020603050405020304" pitchFamily="18" charset="0"/>
                        </a:rPr>
                        <a:t>Microsoft</a:t>
                      </a:r>
                      <a:r>
                        <a:rPr lang="en-US" baseline="0" dirty="0">
                          <a:latin typeface="Times New Roman" panose="02020603050405020304" pitchFamily="18" charset="0"/>
                          <a:cs typeface="Times New Roman" panose="02020603050405020304" pitchFamily="18" charset="0"/>
                        </a:rPr>
                        <a:t> 10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1403086620"/>
              </p:ext>
            </p:extLst>
          </p:nvPr>
        </p:nvGraphicFramePr>
        <p:xfrm>
          <a:off x="478085" y="1116137"/>
          <a:ext cx="8239122" cy="5310851"/>
        </p:xfrm>
        <a:graphic>
          <a:graphicData uri="http://schemas.openxmlformats.org/drawingml/2006/table">
            <a:tbl>
              <a:tblPr firstRow="1" bandRow="1">
                <a:tableStyleId>{93296810-A885-4BE3-A3E7-6D5BEEA58F35}</a:tableStyleId>
              </a:tblPr>
              <a:tblGrid>
                <a:gridCol w="4119561">
                  <a:extLst>
                    <a:ext uri="{9D8B030D-6E8A-4147-A177-3AD203B41FA5}">
                      <a16:colId xmlns:a16="http://schemas.microsoft.com/office/drawing/2014/main" val="3058426626"/>
                    </a:ext>
                  </a:extLst>
                </a:gridCol>
                <a:gridCol w="4119561">
                  <a:extLst>
                    <a:ext uri="{9D8B030D-6E8A-4147-A177-3AD203B41FA5}">
                      <a16:colId xmlns:a16="http://schemas.microsoft.com/office/drawing/2014/main" val="131585980"/>
                    </a:ext>
                  </a:extLst>
                </a:gridCol>
              </a:tblGrid>
              <a:tr h="468110">
                <a:tc>
                  <a:txBody>
                    <a:bodyPr/>
                    <a:lstStyle/>
                    <a:p>
                      <a:pPr algn="ctr"/>
                      <a:r>
                        <a:rPr lang="en-US" sz="2400" dirty="0">
                          <a:latin typeface="Times New Roman" panose="02020603050405020304" pitchFamily="18" charset="0"/>
                          <a:cs typeface="Times New Roman" panose="02020603050405020304" pitchFamily="18" charset="0"/>
                        </a:rPr>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1932084">
                <a:tc>
                  <a:txBody>
                    <a:bodyPr/>
                    <a:lstStyle/>
                    <a:p>
                      <a:pPr algn="ctr"/>
                      <a:r>
                        <a:rPr lang="en-US" sz="2000" dirty="0">
                          <a:latin typeface="Times New Roman" panose="02020603050405020304" pitchFamily="18" charset="0"/>
                          <a:cs typeface="Times New Roman" panose="02020603050405020304" pitchFamily="18" charset="0"/>
                        </a:rPr>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Requirements </a:t>
                      </a:r>
                    </a:p>
                    <a:p>
                      <a:pPr marL="800100" indent="-34290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Specification</a:t>
                      </a:r>
                    </a:p>
                    <a:p>
                      <a:pPr marL="800100" indent="-34290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Details</a:t>
                      </a:r>
                      <a:r>
                        <a:rPr lang="en-US" sz="2000"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Features</a:t>
                      </a:r>
                    </a:p>
                    <a:p>
                      <a:pPr marL="800100" indent="-34290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1568742">
                <a:tc>
                  <a:txBody>
                    <a:bodyPr/>
                    <a:lstStyle/>
                    <a:p>
                      <a:pPr algn="ctr"/>
                      <a:r>
                        <a:rPr lang="en-US" sz="2000" dirty="0">
                          <a:latin typeface="Times New Roman" panose="02020603050405020304" pitchFamily="18" charset="0"/>
                          <a:cs typeface="Times New Roman" panose="02020603050405020304" pitchFamily="18" charset="0"/>
                        </a:rPr>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0" indent="-342900" algn="l">
                        <a:lnSpc>
                          <a:spcPct val="150000"/>
                        </a:lnSpc>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a:t>
                      </a:r>
                      <a:r>
                        <a:rPr lang="en-US" sz="2000" baseline="0" dirty="0">
                          <a:latin typeface="Times New Roman" panose="02020603050405020304" pitchFamily="18" charset="0"/>
                          <a:cs typeface="Times New Roman" panose="02020603050405020304" pitchFamily="18" charset="0"/>
                        </a:rPr>
                        <a:t> preprocessing </a:t>
                      </a:r>
                    </a:p>
                    <a:p>
                      <a:pPr marL="800100" lvl="0" indent="-342900" algn="l">
                        <a:lnSpc>
                          <a:spcPct val="150000"/>
                        </a:lnSpc>
                        <a:spcAft>
                          <a:spcPts val="0"/>
                        </a:spcAft>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Feature extraction</a:t>
                      </a:r>
                    </a:p>
                    <a:p>
                      <a:pPr marL="800100" lvl="0" indent="-342900" algn="l">
                        <a:lnSpc>
                          <a:spcPct val="150000"/>
                        </a:lnSpc>
                        <a:spcAft>
                          <a:spcPts val="0"/>
                        </a:spcAft>
                        <a:buFont typeface="Arial" panose="020B0604020202020204" pitchFamily="34" charset="0"/>
                        <a:buChar char="•"/>
                      </a:pPr>
                      <a:r>
                        <a:rPr lang="en-US" sz="2000" baseline="0" dirty="0">
                          <a:latin typeface="Times New Roman" panose="02020603050405020304" pitchFamily="18" charset="0"/>
                          <a:cs typeface="Times New Roman" panose="02020603050405020304" pitchFamily="18" charset="0"/>
                        </a:rPr>
                        <a:t>Classification</a:t>
                      </a:r>
                    </a:p>
                  </a:txBody>
                  <a:tcPr/>
                </a:tc>
                <a:extLst>
                  <a:ext uri="{0D108BD9-81ED-4DB2-BD59-A6C34878D82A}">
                    <a16:rowId xmlns:a16="http://schemas.microsoft.com/office/drawing/2014/main" val="2983204517"/>
                  </a:ext>
                </a:extLst>
              </a:tr>
              <a:tr h="1341915">
                <a:tc>
                  <a:txBody>
                    <a:bodyPr/>
                    <a:lstStyle/>
                    <a:p>
                      <a:pPr algn="ctr"/>
                      <a:r>
                        <a:rPr lang="en-US" sz="2000" dirty="0">
                          <a:latin typeface="Times New Roman" panose="02020603050405020304" pitchFamily="18" charset="0"/>
                          <a:cs typeface="Times New Roman" panose="02020603050405020304" pitchFamily="18" charset="0"/>
                        </a:rPr>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 Implementation</a:t>
                      </a:r>
                    </a:p>
                    <a:p>
                      <a:pPr marL="800100" lvl="1"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342902" y="1738249"/>
            <a:ext cx="8458195" cy="3693319"/>
          </a:xfrm>
          <a:prstGeom prst="rect">
            <a:avLst/>
          </a:prstGeom>
          <a:noFill/>
        </p:spPr>
        <p:txBody>
          <a:bodyPr wrap="square" rtlCol="0" anchor="ctr">
            <a:spAutoFit/>
          </a:bodyPr>
          <a:lstStyle/>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Taraggy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Mghanim</a:t>
            </a:r>
            <a:r>
              <a:rPr lang="en-IN" dirty="0">
                <a:latin typeface="Times New Roman" panose="02020603050405020304" pitchFamily="18" charset="0"/>
                <a:cs typeface="Times New Roman" panose="02020603050405020304" pitchFamily="18" charset="0"/>
              </a:rPr>
              <a:t> and Ayman </a:t>
            </a:r>
            <a:r>
              <a:rPr lang="en-IN" dirty="0" err="1">
                <a:latin typeface="Times New Roman" panose="02020603050405020304" pitchFamily="18" charset="0"/>
                <a:cs typeface="Times New Roman" panose="02020603050405020304" pitchFamily="18" charset="0"/>
              </a:rPr>
              <a:t>MNabil</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Offline Signature Verification and Forgery Detection Approach</a:t>
            </a:r>
            <a:r>
              <a:rPr lang="en-IN" dirty="0">
                <a:latin typeface="Times New Roman" panose="02020603050405020304" pitchFamily="18" charset="0"/>
                <a:cs typeface="Times New Roman" panose="02020603050405020304" pitchFamily="18" charset="0"/>
              </a:rPr>
              <a:t>”, IEEE 2018 – base paper.</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Sjerome</a:t>
            </a:r>
            <a:r>
              <a:rPr lang="en-US" dirty="0">
                <a:latin typeface="Times New Roman" panose="02020603050405020304" pitchFamily="18" charset="0"/>
                <a:cs typeface="Times New Roman" panose="02020603050405020304" pitchFamily="18" charset="0"/>
              </a:rPr>
              <a:t> Gideon, Anurag </a:t>
            </a:r>
            <a:r>
              <a:rPr lang="en-US" dirty="0" err="1">
                <a:latin typeface="Times New Roman" panose="02020603050405020304" pitchFamily="18" charset="0"/>
                <a:cs typeface="Times New Roman" panose="02020603050405020304" pitchFamily="18" charset="0"/>
              </a:rPr>
              <a:t>Kandulna</a:t>
            </a:r>
            <a:r>
              <a:rPr lang="en-US" dirty="0">
                <a:latin typeface="Times New Roman" panose="02020603050405020304" pitchFamily="18" charset="0"/>
                <a:cs typeface="Times New Roman" panose="02020603050405020304" pitchFamily="18" charset="0"/>
              </a:rPr>
              <a:t>, Aron Abhishek </a:t>
            </a:r>
            <a:r>
              <a:rPr lang="en-US" dirty="0" err="1">
                <a:latin typeface="Times New Roman" panose="02020603050405020304" pitchFamily="18" charset="0"/>
                <a:cs typeface="Times New Roman" panose="02020603050405020304" pitchFamily="18" charset="0"/>
              </a:rPr>
              <a:t>Kujur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Kumudha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Raimond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Handwritten signature forgery detection using convolutional neural networks</a:t>
            </a:r>
            <a:r>
              <a:rPr lang="en-US" dirty="0">
                <a:latin typeface="Times New Roman" panose="02020603050405020304" pitchFamily="18" charset="0"/>
                <a:cs typeface="Times New Roman" panose="02020603050405020304" pitchFamily="18" charset="0"/>
              </a:rPr>
              <a:t>”, published at the 8</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international conference on advances of computing and communication 2018.</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Sung-Hyuk Cha and Charles C. </a:t>
            </a:r>
            <a:r>
              <a:rPr lang="en-US" dirty="0" err="1">
                <a:latin typeface="Times New Roman" panose="02020603050405020304" pitchFamily="18" charset="0"/>
                <a:cs typeface="Times New Roman" panose="02020603050405020304" pitchFamily="18" charset="0"/>
              </a:rPr>
              <a:t>Tappert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Automatic Detection of Handwriting Forgery</a:t>
            </a:r>
            <a:r>
              <a:rPr lang="en-US" dirty="0">
                <a:latin typeface="Times New Roman" panose="02020603050405020304" pitchFamily="18" charset="0"/>
                <a:cs typeface="Times New Roman" panose="02020603050405020304" pitchFamily="18" charset="0"/>
              </a:rPr>
              <a:t>”, IEEE 2002.</a:t>
            </a: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dirty="0" err="1">
                <a:latin typeface="Times New Roman" panose="02020603050405020304" pitchFamily="18" charset="0"/>
                <a:cs typeface="Times New Roman" panose="02020603050405020304" pitchFamily="18" charset="0"/>
              </a:rPr>
              <a:t>Naouel</a:t>
            </a:r>
            <a:r>
              <a:rPr lang="en-IN" dirty="0">
                <a:latin typeface="Times New Roman" panose="02020603050405020304" pitchFamily="18" charset="0"/>
                <a:cs typeface="Times New Roman" panose="02020603050405020304" pitchFamily="18" charset="0"/>
              </a:rPr>
              <a:t> Arab, </a:t>
            </a:r>
            <a:r>
              <a:rPr lang="en-IN" dirty="0" err="1">
                <a:latin typeface="Times New Roman" panose="02020603050405020304" pitchFamily="18" charset="0"/>
                <a:cs typeface="Times New Roman" panose="02020603050405020304" pitchFamily="18" charset="0"/>
              </a:rPr>
              <a:t>Hassiba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Nemmour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Youcef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Chibani</a:t>
            </a:r>
            <a:r>
              <a:rPr lang="en-IN"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Local Difference Feature for Off-Line Handwritten Signature Verification </a:t>
            </a:r>
            <a:r>
              <a:rPr lang="en-IN" dirty="0">
                <a:latin typeface="Times New Roman" panose="02020603050405020304" pitchFamily="18" charset="0"/>
                <a:cs typeface="Times New Roman" panose="02020603050405020304" pitchFamily="18" charset="0"/>
              </a:rPr>
              <a:t>”, IEEE 2019.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J. Hu, Y. Chen, “</a:t>
            </a:r>
            <a:r>
              <a:rPr lang="en-US" b="1" dirty="0">
                <a:latin typeface="Times New Roman" panose="02020603050405020304" pitchFamily="18" charset="0"/>
                <a:cs typeface="Times New Roman" panose="02020603050405020304" pitchFamily="18" charset="0"/>
              </a:rPr>
              <a:t>Offline signature verification using real </a:t>
            </a:r>
            <a:r>
              <a:rPr lang="en-US" b="1" dirty="0" err="1">
                <a:latin typeface="Times New Roman" panose="02020603050405020304" pitchFamily="18" charset="0"/>
                <a:cs typeface="Times New Roman" panose="02020603050405020304" pitchFamily="18" charset="0"/>
              </a:rPr>
              <a:t>adaboost</a:t>
            </a:r>
            <a:r>
              <a:rPr lang="en-US" b="1" dirty="0">
                <a:latin typeface="Times New Roman" panose="02020603050405020304" pitchFamily="18" charset="0"/>
                <a:cs typeface="Times New Roman" panose="02020603050405020304" pitchFamily="18" charset="0"/>
              </a:rPr>
              <a:t> classifier combination of pseudo-dynamic features, in: Document Analysis and Recognition (ICDAR)”, </a:t>
            </a:r>
            <a:r>
              <a:rPr lang="en-US" dirty="0">
                <a:latin typeface="Times New Roman" panose="02020603050405020304" pitchFamily="18" charset="0"/>
                <a:cs typeface="Times New Roman" panose="02020603050405020304" pitchFamily="18" charset="0"/>
              </a:rPr>
              <a:t>2013 12th International Conference on, IEEE, 2013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1844</TotalTime>
  <Words>450</Words>
  <Application>Microsoft Office PowerPoint</Application>
  <PresentationFormat>On-screen Show (4:3)</PresentationFormat>
  <Paragraphs>77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Hari Prasanna</cp:lastModifiedBy>
  <cp:revision>196</cp:revision>
  <dcterms:created xsi:type="dcterms:W3CDTF">2020-08-08T03:55:20Z</dcterms:created>
  <dcterms:modified xsi:type="dcterms:W3CDTF">2021-04-08T14:26:51Z</dcterms:modified>
</cp:coreProperties>
</file>