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133" y="-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01-Jun-21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manajmera1/framingham-heart-study-dataset" TargetMode="External"/><Relationship Id="rId2" Type="http://schemas.openxmlformats.org/officeDocument/2006/relationships/hyperlink" Target="https://ieeexplore.ieee.org/document/91042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75042" y="1624901"/>
            <a:ext cx="7355205" cy="309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25"/>
              </a:spcBef>
            </a:pP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BVRIT</a:t>
            </a:r>
            <a:r>
              <a:rPr sz="20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HYDERABAD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796414" marR="1788795" algn="ctr">
              <a:lnSpc>
                <a:spcPct val="100000"/>
              </a:lnSpc>
              <a:spcBef>
                <a:spcPts val="5"/>
              </a:spcBef>
            </a:pP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College</a:t>
            </a:r>
            <a:r>
              <a:rPr sz="2000" b="1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sz="2000" b="1" spc="-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b="1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Women  Department 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-2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CSE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 pitchFamily="18" charset="0"/>
              <a:cs typeface="Times New Roman" pitchFamily="18" charset="0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sz="2000" b="1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2000" b="1" spc="-1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PREDICTING</a:t>
            </a:r>
            <a:r>
              <a:rPr sz="2000" b="1" spc="-2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HEART</a:t>
            </a:r>
            <a:r>
              <a:rPr sz="2000" b="1" spc="-11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DISEASE</a:t>
            </a:r>
            <a:r>
              <a:rPr sz="20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IN  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PATIENTS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Times New Roman" pitchFamily="18" charset="0"/>
              <a:cs typeface="Times New Roman" pitchFamily="18" charset="0"/>
            </a:endParaRPr>
          </a:p>
          <a:p>
            <a:pPr marR="7620" algn="ctr">
              <a:lnSpc>
                <a:spcPct val="100000"/>
              </a:lnSpc>
            </a:pPr>
            <a:r>
              <a:rPr sz="2000" b="1" spc="20" dirty="0">
                <a:latin typeface="Times New Roman" pitchFamily="18" charset="0"/>
                <a:cs typeface="Times New Roman" pitchFamily="18" charset="0"/>
              </a:rPr>
              <a:t>Date</a:t>
            </a:r>
            <a:r>
              <a:rPr sz="2000" b="1" spc="2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b="1" spc="-13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5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IN" sz="2000" b="1" spc="25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sz="2000" b="1" spc="-17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April</a:t>
            </a:r>
            <a:r>
              <a:rPr sz="20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35" dirty="0">
                <a:latin typeface="Times New Roman" pitchFamily="18" charset="0"/>
                <a:cs typeface="Times New Roman" pitchFamily="18" charset="0"/>
              </a:rPr>
              <a:t>2021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5910" y="5882957"/>
            <a:ext cx="465772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55650" marR="5080" indent="-743585">
              <a:lnSpc>
                <a:spcPct val="100000"/>
              </a:lnSpc>
              <a:spcBef>
                <a:spcPts val="125"/>
              </a:spcBef>
            </a:pP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sz="2000" b="1" spc="-1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Guide:</a:t>
            </a:r>
            <a:r>
              <a:rPr sz="2000" b="1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Ms.</a:t>
            </a:r>
            <a:r>
              <a:rPr sz="20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2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Shanmuga</a:t>
            </a:r>
            <a:r>
              <a:rPr sz="2000"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5" dirty="0">
                <a:latin typeface="Times New Roman" pitchFamily="18" charset="0"/>
                <a:cs typeface="Times New Roman" pitchFamily="18" charset="0"/>
              </a:rPr>
              <a:t>Sundari  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Designation:</a:t>
            </a:r>
            <a:r>
              <a:rPr sz="2000" b="1" spc="-2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5" dirty="0">
                <a:latin typeface="Times New Roman" pitchFamily="18" charset="0"/>
                <a:cs typeface="Times New Roman" pitchFamily="18" charset="0"/>
              </a:rPr>
              <a:t>Assistant</a:t>
            </a:r>
            <a:r>
              <a:rPr sz="2000" b="1" spc="-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10" dirty="0">
                <a:latin typeface="Times New Roman" pitchFamily="18" charset="0"/>
                <a:cs typeface="Times New Roman" pitchFamily="18" charset="0"/>
              </a:rPr>
              <a:t>Professor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5000" y="48006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. VEDA VARSHITHA		: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17WH1A0518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G. NAGA LAXMI PRASANNA	</a:t>
            </a:r>
            <a:r>
              <a:rPr lang="en-IN" b="1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b="1" smtClean="0">
                <a:latin typeface="Times New Roman" pitchFamily="18" charset="0"/>
                <a:cs typeface="Times New Roman" pitchFamily="18" charset="0"/>
              </a:rPr>
              <a:t>17WH1A0523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P.  ANJALI			: 18WH5A0504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945" y="641730"/>
            <a:ext cx="392176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4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30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6575" y="1368361"/>
            <a:ext cx="8073390" cy="3764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25"/>
              </a:spcBef>
            </a:pPr>
            <a:r>
              <a:rPr sz="1850" b="1" spc="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endParaRPr sz="1850">
              <a:latin typeface="Times New Roman" pitchFamily="18" charset="0"/>
              <a:cs typeface="Times New Roman" pitchFamily="18" charset="0"/>
            </a:endParaRPr>
          </a:p>
          <a:p>
            <a:pPr marL="60325">
              <a:lnSpc>
                <a:spcPts val="2160"/>
              </a:lnSpc>
            </a:pPr>
            <a:r>
              <a:rPr sz="1850" spc="5" dirty="0">
                <a:latin typeface="Times New Roman" pitchFamily="18" charset="0"/>
                <a:cs typeface="Times New Roman" pitchFamily="18" charset="0"/>
              </a:rPr>
              <a:t>AI/ML</a:t>
            </a:r>
            <a:endParaRPr sz="185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185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50" b="1" spc="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50" b="1" spc="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endParaRPr sz="185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835"/>
              </a:spcBef>
            </a:pPr>
            <a:r>
              <a:rPr sz="1850" b="1" spc="2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Existing</a:t>
            </a:r>
            <a:r>
              <a:rPr sz="1850" b="1" spc="-4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50" b="1" spc="1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sz="1850">
              <a:latin typeface="Times New Roman" pitchFamily="18" charset="0"/>
              <a:cs typeface="Times New Roman" pitchFamily="18" charset="0"/>
            </a:endParaRPr>
          </a:p>
          <a:p>
            <a:pPr marL="12700" marR="8890" algn="just">
              <a:lnSpc>
                <a:spcPts val="2030"/>
              </a:lnSpc>
              <a:spcBef>
                <a:spcPts val="560"/>
              </a:spcBef>
            </a:pPr>
            <a:r>
              <a:rPr sz="1850" spc="5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sz="1850" spc="10" dirty="0">
                <a:latin typeface="Times New Roman" pitchFamily="18" charset="0"/>
                <a:cs typeface="Times New Roman" pitchFamily="18" charset="0"/>
              </a:rPr>
              <a:t>a logistic regression </a:t>
            </a:r>
            <a:r>
              <a:rPr sz="1850" spc="5" dirty="0">
                <a:latin typeface="Times New Roman" pitchFamily="18" charset="0"/>
                <a:cs typeface="Times New Roman" pitchFamily="18" charset="0"/>
              </a:rPr>
              <a:t>(classification) </a:t>
            </a:r>
            <a:r>
              <a:rPr sz="1850" spc="20" dirty="0">
                <a:latin typeface="Times New Roman" pitchFamily="18" charset="0"/>
                <a:cs typeface="Times New Roman" pitchFamily="18" charset="0"/>
              </a:rPr>
              <a:t>algorithm, the sklearn </a:t>
            </a:r>
            <a:r>
              <a:rPr sz="1850" spc="5" dirty="0">
                <a:latin typeface="Times New Roman" pitchFamily="18" charset="0"/>
                <a:cs typeface="Times New Roman" pitchFamily="18" charset="0"/>
              </a:rPr>
              <a:t>library </a:t>
            </a:r>
            <a:r>
              <a:rPr sz="1850" spc="-3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sz="1850" spc="2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sz="1850" spc="15" dirty="0">
                <a:latin typeface="Times New Roman" pitchFamily="18" charset="0"/>
                <a:cs typeface="Times New Roman" pitchFamily="18" charset="0"/>
              </a:rPr>
              <a:t>to  </a:t>
            </a:r>
            <a:r>
              <a:rPr sz="1850" dirty="0">
                <a:latin typeface="Times New Roman" pitchFamily="18" charset="0"/>
                <a:cs typeface="Times New Roman" pitchFamily="18" charset="0"/>
              </a:rPr>
              <a:t>calculate </a:t>
            </a:r>
            <a:r>
              <a:rPr sz="1850" spc="2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50" spc="10" dirty="0">
                <a:latin typeface="Times New Roman" pitchFamily="18" charset="0"/>
                <a:cs typeface="Times New Roman" pitchFamily="18" charset="0"/>
              </a:rPr>
              <a:t>score. </a:t>
            </a:r>
            <a:r>
              <a:rPr sz="1850" spc="20" dirty="0">
                <a:latin typeface="Times New Roman" pitchFamily="18" charset="0"/>
                <a:cs typeface="Times New Roman" pitchFamily="18" charset="0"/>
              </a:rPr>
              <a:t>Results are </a:t>
            </a:r>
            <a:r>
              <a:rPr sz="1850" spc="15" dirty="0">
                <a:latin typeface="Times New Roman" pitchFamily="18" charset="0"/>
                <a:cs typeface="Times New Roman" pitchFamily="18" charset="0"/>
              </a:rPr>
              <a:t>analysed </a:t>
            </a:r>
            <a:r>
              <a:rPr sz="1850" spc="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1850" spc="2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850" spc="15" dirty="0">
                <a:latin typeface="Times New Roman" pitchFamily="18" charset="0"/>
                <a:cs typeface="Times New Roman" pitchFamily="18" charset="0"/>
              </a:rPr>
              <a:t>help </a:t>
            </a:r>
            <a:r>
              <a:rPr sz="1850" spc="25" dirty="0">
                <a:latin typeface="Times New Roman" pitchFamily="18" charset="0"/>
                <a:cs typeface="Times New Roman" pitchFamily="18" charset="0"/>
              </a:rPr>
              <a:t>of Comparing </a:t>
            </a:r>
            <a:r>
              <a:rPr sz="1850" spc="20" dirty="0">
                <a:latin typeface="Times New Roman" pitchFamily="18" charset="0"/>
                <a:cs typeface="Times New Roman" pitchFamily="18" charset="0"/>
              </a:rPr>
              <a:t>Models </a:t>
            </a:r>
            <a:r>
              <a:rPr sz="1850" spc="15" dirty="0">
                <a:latin typeface="Times New Roman" pitchFamily="18" charset="0"/>
                <a:cs typeface="Times New Roman" pitchFamily="18" charset="0"/>
              </a:rPr>
              <a:t>and  Confusion</a:t>
            </a:r>
            <a:r>
              <a:rPr sz="185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50" spc="-5" dirty="0">
                <a:latin typeface="Times New Roman" pitchFamily="18" charset="0"/>
                <a:cs typeface="Times New Roman" pitchFamily="18" charset="0"/>
              </a:rPr>
              <a:t>Matrix.</a:t>
            </a:r>
            <a:endParaRPr sz="185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ts val="2125"/>
              </a:lnSpc>
              <a:spcBef>
                <a:spcPts val="1870"/>
              </a:spcBef>
            </a:pPr>
            <a:r>
              <a:rPr sz="1850" b="1" spc="1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sz="1850" b="1" spc="5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850" b="1" spc="30" dirty="0">
                <a:solidFill>
                  <a:srgbClr val="6F2F9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sz="1850">
              <a:latin typeface="Times New Roman" pitchFamily="18" charset="0"/>
              <a:cs typeface="Times New Roman" pitchFamily="18" charset="0"/>
            </a:endParaRPr>
          </a:p>
          <a:p>
            <a:pPr marL="12700" marR="5080" algn="just">
              <a:lnSpc>
                <a:spcPct val="93000"/>
              </a:lnSpc>
              <a:spcBef>
                <a:spcPts val="60"/>
              </a:spcBef>
            </a:pPr>
            <a:r>
              <a:rPr sz="1850" spc="-11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50" spc="5" dirty="0">
                <a:latin typeface="Times New Roman" pitchFamily="18" charset="0"/>
                <a:cs typeface="Times New Roman" pitchFamily="18" charset="0"/>
              </a:rPr>
              <a:t>build </a:t>
            </a:r>
            <a:r>
              <a:rPr sz="1850" spc="1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50" spc="5" dirty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sz="1850" spc="30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sz="1850" spc="25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sz="1850" spc="15" dirty="0">
                <a:latin typeface="Times New Roman" pitchFamily="18" charset="0"/>
                <a:cs typeface="Times New Roman" pitchFamily="18" charset="0"/>
              </a:rPr>
              <a:t>various </a:t>
            </a:r>
            <a:r>
              <a:rPr sz="1850" spc="10" dirty="0">
                <a:latin typeface="Times New Roman" pitchFamily="18" charset="0"/>
                <a:cs typeface="Times New Roman" pitchFamily="18" charset="0"/>
              </a:rPr>
              <a:t>models </a:t>
            </a:r>
            <a:r>
              <a:rPr sz="1850" dirty="0">
                <a:latin typeface="Times New Roman" pitchFamily="18" charset="0"/>
                <a:cs typeface="Times New Roman" pitchFamily="18" charset="0"/>
              </a:rPr>
              <a:t>like </a:t>
            </a:r>
            <a:r>
              <a:rPr sz="1850" spc="10" dirty="0">
                <a:latin typeface="Times New Roman" pitchFamily="18" charset="0"/>
                <a:cs typeface="Times New Roman" pitchFamily="18" charset="0"/>
              </a:rPr>
              <a:t>stochastic </a:t>
            </a:r>
            <a:r>
              <a:rPr sz="1850" spc="15" dirty="0">
                <a:latin typeface="Times New Roman" pitchFamily="18" charset="0"/>
                <a:cs typeface="Times New Roman" pitchFamily="18" charset="0"/>
              </a:rPr>
              <a:t>gradient  descent, </a:t>
            </a:r>
            <a:r>
              <a:rPr sz="1850" spc="5" dirty="0">
                <a:latin typeface="Times New Roman" pitchFamily="18" charset="0"/>
                <a:cs typeface="Times New Roman" pitchFamily="18" charset="0"/>
              </a:rPr>
              <a:t>decision </a:t>
            </a:r>
            <a:r>
              <a:rPr sz="1850" spc="15" dirty="0">
                <a:latin typeface="Times New Roman" pitchFamily="18" charset="0"/>
                <a:cs typeface="Times New Roman" pitchFamily="18" charset="0"/>
              </a:rPr>
              <a:t>tree, </a:t>
            </a:r>
            <a:r>
              <a:rPr sz="1850" spc="10" dirty="0">
                <a:latin typeface="Times New Roman" pitchFamily="18" charset="0"/>
                <a:cs typeface="Times New Roman" pitchFamily="18" charset="0"/>
              </a:rPr>
              <a:t>k-nearest </a:t>
            </a:r>
            <a:r>
              <a:rPr sz="1850" spc="35" dirty="0">
                <a:latin typeface="Times New Roman" pitchFamily="18" charset="0"/>
                <a:cs typeface="Times New Roman" pitchFamily="18" charset="0"/>
              </a:rPr>
              <a:t>neighbour </a:t>
            </a:r>
            <a:r>
              <a:rPr sz="1850" spc="1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50" spc="25" dirty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sz="1850" spc="5" dirty="0">
                <a:latin typeface="Times New Roman" pitchFamily="18" charset="0"/>
                <a:cs typeface="Times New Roman" pitchFamily="18" charset="0"/>
              </a:rPr>
              <a:t>vector </a:t>
            </a:r>
            <a:r>
              <a:rPr sz="1850" spc="30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sz="1850" spc="2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50" spc="10" dirty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sz="1850" spc="2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sz="1850" spc="30" dirty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sz="1850" spc="-1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sz="1850" dirty="0">
                <a:latin typeface="Times New Roman" pitchFamily="18" charset="0"/>
                <a:cs typeface="Times New Roman" pitchFamily="18" charset="0"/>
              </a:rPr>
              <a:t>highest</a:t>
            </a:r>
            <a:r>
              <a:rPr sz="1850" spc="-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50" spc="-5" dirty="0">
                <a:latin typeface="Times New Roman" pitchFamily="18" charset="0"/>
                <a:cs typeface="Times New Roman" pitchFamily="18" charset="0"/>
              </a:rPr>
              <a:t>accuracy.</a:t>
            </a:r>
            <a:endParaRPr sz="185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5344" y="641730"/>
            <a:ext cx="389001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4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40" dirty="0">
                <a:latin typeface="Times New Roman" pitchFamily="18" charset="0"/>
                <a:cs typeface="Times New Roman" pitchFamily="18" charset="0"/>
              </a:rPr>
              <a:t>SPECIFICATIONS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12850" y="1441450"/>
          <a:ext cx="68580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0"/>
                <a:gridCol w="3429000"/>
              </a:tblGrid>
              <a:tr h="9777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94080">
                        <a:lnSpc>
                          <a:spcPct val="100000"/>
                        </a:lnSpc>
                      </a:pPr>
                      <a:r>
                        <a:rPr sz="1800" spc="-20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ENVIRONMENT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5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839469">
                        <a:lnSpc>
                          <a:spcPct val="100000"/>
                        </a:lnSpc>
                      </a:pPr>
                      <a:r>
                        <a:rPr sz="1800" spc="-35" dirty="0">
                          <a:solidFill>
                            <a:srgbClr val="C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SPECIFICATIONS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  <a:tr h="1765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721360">
                        <a:lnSpc>
                          <a:spcPct val="100000"/>
                        </a:lnSpc>
                      </a:pPr>
                      <a:r>
                        <a:rPr sz="1800" spc="-40" dirty="0">
                          <a:latin typeface="Times New Roman" pitchFamily="18" charset="0"/>
                          <a:cs typeface="Times New Roman" pitchFamily="18" charset="0"/>
                        </a:rPr>
                        <a:t>HARDWARE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Times New Roman" pitchFamily="18" charset="0"/>
                          <a:cs typeface="Times New Roman" pitchFamily="18" charset="0"/>
                        </a:rPr>
                        <a:t>Processor 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sz="1800" spc="5" dirty="0">
                          <a:latin typeface="Times New Roman" pitchFamily="18" charset="0"/>
                          <a:cs typeface="Times New Roman" pitchFamily="18" charset="0"/>
                        </a:rPr>
                        <a:t>Intel 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Core</a:t>
                      </a:r>
                      <a:r>
                        <a:rPr sz="1800" spc="-13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30" dirty="0">
                          <a:latin typeface="Times New Roman" pitchFamily="18" charset="0"/>
                          <a:cs typeface="Times New Roman" pitchFamily="18" charset="0"/>
                        </a:rPr>
                        <a:t>i5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5885" marR="1189355">
                        <a:lnSpc>
                          <a:spcPct val="198300"/>
                        </a:lnSpc>
                        <a:spcBef>
                          <a:spcPts val="75"/>
                        </a:spcBef>
                      </a:pPr>
                      <a:r>
                        <a:rPr sz="1800" spc="-10" dirty="0">
                          <a:latin typeface="Times New Roman" pitchFamily="18" charset="0"/>
                          <a:cs typeface="Times New Roman" pitchFamily="18" charset="0"/>
                        </a:rPr>
                        <a:t>Memory(RAM) 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- 8 </a:t>
                      </a:r>
                      <a:r>
                        <a:rPr sz="1800" spc="-15" dirty="0">
                          <a:latin typeface="Times New Roman" pitchFamily="18" charset="0"/>
                          <a:cs typeface="Times New Roman" pitchFamily="18" charset="0"/>
                        </a:rPr>
                        <a:t>GB  </a:t>
                      </a:r>
                      <a:r>
                        <a:rPr sz="1800" spc="-20" dirty="0">
                          <a:latin typeface="Times New Roman" pitchFamily="18" charset="0"/>
                          <a:cs typeface="Times New Roman" pitchFamily="18" charset="0"/>
                        </a:rPr>
                        <a:t>Storage 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– I</a:t>
                      </a:r>
                      <a:r>
                        <a:rPr sz="1800" spc="9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25" dirty="0">
                          <a:latin typeface="Times New Roman" pitchFamily="18" charset="0"/>
                          <a:cs typeface="Times New Roman" pitchFamily="18" charset="0"/>
                        </a:rPr>
                        <a:t>TB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7696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60" dirty="0">
                          <a:latin typeface="Times New Roman" pitchFamily="18" charset="0"/>
                          <a:cs typeface="Times New Roman" pitchFamily="18" charset="0"/>
                        </a:rPr>
                        <a:t>SOFTWARE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0" dirty="0">
                          <a:latin typeface="Times New Roman" pitchFamily="18" charset="0"/>
                          <a:cs typeface="Times New Roman" pitchFamily="18" charset="0"/>
                        </a:rPr>
                        <a:t>Python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5885" marR="169545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1800" spc="-15" dirty="0">
                          <a:latin typeface="Times New Roman" pitchFamily="18" charset="0"/>
                          <a:cs typeface="Times New Roman" pitchFamily="18" charset="0"/>
                        </a:rPr>
                        <a:t>OS </a:t>
                      </a:r>
                      <a:r>
                        <a:rPr sz="1800" dirty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sz="1800" spc="-20" dirty="0">
                          <a:latin typeface="Times New Roman" pitchFamily="18" charset="0"/>
                          <a:cs typeface="Times New Roman" pitchFamily="18" charset="0"/>
                        </a:rPr>
                        <a:t>Windows </a:t>
                      </a:r>
                      <a:r>
                        <a:rPr sz="1800" spc="-5" dirty="0">
                          <a:latin typeface="Times New Roman" pitchFamily="18" charset="0"/>
                          <a:cs typeface="Times New Roman" pitchFamily="18" charset="0"/>
                        </a:rPr>
                        <a:t>10  </a:t>
                      </a:r>
                      <a:r>
                        <a:rPr sz="1800" spc="-25" dirty="0">
                          <a:latin typeface="Times New Roman" pitchFamily="18" charset="0"/>
                          <a:cs typeface="Times New Roman" pitchFamily="18" charset="0"/>
                        </a:rPr>
                        <a:t>Google</a:t>
                      </a:r>
                      <a:r>
                        <a:rPr sz="1800" spc="1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1800" spc="-10" dirty="0">
                          <a:latin typeface="Times New Roman" pitchFamily="18" charset="0"/>
                          <a:cs typeface="Times New Roman" pitchFamily="18" charset="0"/>
                        </a:rPr>
                        <a:t>Colab</a:t>
                      </a:r>
                      <a:endParaRPr sz="18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A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80060"/>
            <a:ext cx="3472433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REFERNCES</a:t>
            </a:r>
            <a:endParaRPr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676400"/>
            <a:ext cx="7615555" cy="18383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475"/>
              </a:spcBef>
              <a:buAutoNum type="arabicPlain"/>
              <a:tabLst>
                <a:tab pos="375285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Base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paper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69850">
              <a:lnSpc>
                <a:spcPct val="100000"/>
              </a:lnSpc>
              <a:spcBef>
                <a:spcPts val="380"/>
              </a:spcBef>
            </a:pP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  <a:hlinkClick r:id="rId2"/>
              </a:rPr>
              <a:t>https://ieeexplore.ieee.org/document/9104210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374650" indent="-362585">
              <a:lnSpc>
                <a:spcPct val="100000"/>
              </a:lnSpc>
              <a:buAutoNum type="arabicPlain" startAt="2"/>
              <a:tabLst>
                <a:tab pos="375285" algn="l"/>
              </a:tabLst>
            </a:pPr>
            <a:r>
              <a:rPr sz="2000" spc="1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set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itchFamily="18" charset="0"/>
                <a:cs typeface="Times New Roman" pitchFamily="18" charset="0"/>
                <a:hlinkClick r:id="rId3"/>
              </a:rPr>
              <a:t>https://www.kaggle.com/amanajmera1/framingham-heart-study-dataset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1" y="2879724"/>
            <a:ext cx="381000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30"/>
              </a:spcBef>
            </a:pPr>
            <a:r>
              <a:rPr lang="en-IN" sz="4000" spc="10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r>
              <a:rPr lang="en-IN" sz="4000" spc="-16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sz="4000" spc="-8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</TotalTime>
  <Words>155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Slide 1</vt:lpstr>
      <vt:lpstr>PROJECT INTRODUCTION</vt:lpstr>
      <vt:lpstr>SYSTEM SPECIFICATIONS</vt:lpstr>
      <vt:lpstr>REFERNCES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Anjali Payyavula</dc:creator>
  <cp:lastModifiedBy>USER</cp:lastModifiedBy>
  <cp:revision>8</cp:revision>
  <dcterms:created xsi:type="dcterms:W3CDTF">2021-04-08T15:24:39Z</dcterms:created>
  <dcterms:modified xsi:type="dcterms:W3CDTF">2021-06-01T05:18:15Z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LastSaved">
    <vt:filetime>2021-04-08T00:00:00Z</vt:filetime>
  </property>
</Properties>
</file>