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5" r:id="rId3"/>
    <p:sldId id="274" r:id="rId4"/>
    <p:sldId id="277" r:id="rId5"/>
    <p:sldId id="275" r:id="rId6"/>
    <p:sldId id="276"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A92B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8" d="100"/>
          <a:sy n="88" d="100"/>
        </p:scale>
        <p:origin x="-466" y="-77"/>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5" name="Footer Placeholder 4">
            <a:extLst>
              <a:ext uri="{FF2B5EF4-FFF2-40B4-BE49-F238E27FC236}">
                <a16:creationId xmlns=""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5" name="Footer Placeholder 4">
            <a:extLst>
              <a:ext uri="{FF2B5EF4-FFF2-40B4-BE49-F238E27FC236}">
                <a16:creationId xmlns=""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5" name="Footer Placeholder 4">
            <a:extLst>
              <a:ext uri="{FF2B5EF4-FFF2-40B4-BE49-F238E27FC236}">
                <a16:creationId xmlns=""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5" name="Footer Placeholder 4">
            <a:extLst>
              <a:ext uri="{FF2B5EF4-FFF2-40B4-BE49-F238E27FC236}">
                <a16:creationId xmlns=""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5" name="Footer Placeholder 4">
            <a:extLst>
              <a:ext uri="{FF2B5EF4-FFF2-40B4-BE49-F238E27FC236}">
                <a16:creationId xmlns=""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6" name="Footer Placeholder 5">
            <a:extLst>
              <a:ext uri="{FF2B5EF4-FFF2-40B4-BE49-F238E27FC236}">
                <a16:creationId xmlns=""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8" name="Footer Placeholder 7">
            <a:extLst>
              <a:ext uri="{FF2B5EF4-FFF2-40B4-BE49-F238E27FC236}">
                <a16:creationId xmlns=""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4" name="Footer Placeholder 3">
            <a:extLst>
              <a:ext uri="{FF2B5EF4-FFF2-40B4-BE49-F238E27FC236}">
                <a16:creationId xmlns=""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3" name="Footer Placeholder 2">
            <a:extLst>
              <a:ext uri="{FF2B5EF4-FFF2-40B4-BE49-F238E27FC236}">
                <a16:creationId xmlns=""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6" name="Footer Placeholder 5">
            <a:extLst>
              <a:ext uri="{FF2B5EF4-FFF2-40B4-BE49-F238E27FC236}">
                <a16:creationId xmlns=""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6" name="Footer Placeholder 5">
            <a:extLst>
              <a:ext uri="{FF2B5EF4-FFF2-40B4-BE49-F238E27FC236}">
                <a16:creationId xmlns=""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4/15/2021</a:t>
            </a:fld>
            <a:endParaRPr lang="en-US"/>
          </a:p>
        </p:txBody>
      </p:sp>
      <p:sp>
        <p:nvSpPr>
          <p:cNvPr id="5" name="Footer Placeholder 4">
            <a:extLst>
              <a:ext uri="{FF2B5EF4-FFF2-40B4-BE49-F238E27FC236}">
                <a16:creationId xmlns=""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amanajmera1/framingham-heart-study-dataset" TargetMode="External"/><Relationship Id="rId2" Type="http://schemas.openxmlformats.org/officeDocument/2006/relationships/hyperlink" Target="https://ieeexplore.ieee.org/document/9104210"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01A603F7-17A2-4539-A2F5-2D940EAD4BD0}"/>
              </a:ext>
            </a:extLst>
          </p:cNvPr>
          <p:cNvSpPr txBox="1"/>
          <p:nvPr/>
        </p:nvSpPr>
        <p:spPr>
          <a:xfrm>
            <a:off x="110840" y="1567586"/>
            <a:ext cx="11984182" cy="4339650"/>
          </a:xfrm>
          <a:prstGeom prst="rect">
            <a:avLst/>
          </a:prstGeom>
          <a:noFill/>
        </p:spPr>
        <p:txBody>
          <a:bodyPr wrap="square" rtlCol="0">
            <a:spAutoFit/>
          </a:bodyPr>
          <a:lstStyle/>
          <a:p>
            <a:pPr algn="ctr">
              <a:spcBef>
                <a:spcPct val="0"/>
              </a:spcBef>
              <a:defRPr/>
            </a:pPr>
            <a:r>
              <a:rPr lang="en-IN" sz="2800" b="1" dirty="0" smtClean="0">
                <a:latin typeface="Times New Roman" panose="02020603050405020304" pitchFamily="18" charset="0"/>
                <a:cs typeface="Times New Roman" panose="02020603050405020304" pitchFamily="18" charset="0"/>
              </a:rPr>
              <a:t>PREDICTION ANALYSIS USING SUPPORT VECTOR MACHINE IN CARDIOVASCULAR AILMENTS</a:t>
            </a:r>
            <a:endParaRPr lang="en-US" sz="2800" b="1" dirty="0" smtClean="0">
              <a:latin typeface="Times New Roman" panose="02020603050405020304" pitchFamily="18" charset="0"/>
              <a:cs typeface="Times New Roman" panose="02020603050405020304" pitchFamily="18" charset="0"/>
            </a:endParaRPr>
          </a:p>
          <a:p>
            <a:pPr algn="ctr">
              <a:spcBef>
                <a:spcPct val="0"/>
              </a:spcBef>
              <a:defRPr/>
            </a:pPr>
            <a:endParaRPr lang="en-US" sz="2800" b="1" dirty="0" smtClean="0">
              <a:latin typeface="Times New Roman" panose="02020603050405020304" pitchFamily="18" charset="0"/>
              <a:cs typeface="Times New Roman" panose="02020603050405020304" pitchFamily="18" charset="0"/>
            </a:endParaRPr>
          </a:p>
          <a:p>
            <a:pPr algn="ctr">
              <a:spcBef>
                <a:spcPct val="0"/>
              </a:spcBef>
              <a:defRPr/>
            </a:pPr>
            <a:r>
              <a:rPr lang="en-US" sz="2400" b="1" dirty="0" smtClean="0">
                <a:latin typeface="Times New Roman" pitchFamily="18" charset="0"/>
                <a:cs typeface="Times New Roman" pitchFamily="18" charset="0"/>
              </a:rPr>
              <a:t>Date: 16 April 2021</a:t>
            </a:r>
          </a:p>
          <a:p>
            <a:pPr algn="ctr">
              <a:spcBef>
                <a:spcPct val="0"/>
              </a:spcBef>
              <a:defRPr/>
            </a:pPr>
            <a:endParaRPr lang="en-US" sz="2400" b="1" dirty="0" smtClean="0">
              <a:latin typeface="Times New Roman" pitchFamily="18" charset="0"/>
              <a:cs typeface="Times New Roman" pitchFamily="18" charset="0"/>
            </a:endParaRPr>
          </a:p>
          <a:p>
            <a:r>
              <a:rPr lang="en-IN" sz="2400" b="1" dirty="0" smtClean="0">
                <a:latin typeface="Times New Roman" pitchFamily="18" charset="0"/>
                <a:cs typeface="Times New Roman" pitchFamily="18" charset="0"/>
              </a:rPr>
              <a:t>O.VEDA VARSHITHA : 17WH1A0518</a:t>
            </a:r>
          </a:p>
          <a:p>
            <a:r>
              <a:rPr lang="en-IN" sz="2400" b="1" dirty="0" smtClean="0">
                <a:latin typeface="Times New Roman" pitchFamily="18" charset="0"/>
                <a:cs typeface="Times New Roman" pitchFamily="18" charset="0"/>
              </a:rPr>
              <a:t>G.NAGA LAXMI PRASANNA : 17WH1A0523</a:t>
            </a:r>
          </a:p>
          <a:p>
            <a:r>
              <a:rPr lang="en-IN" sz="2400" b="1" dirty="0" smtClean="0">
                <a:latin typeface="Times New Roman" pitchFamily="18" charset="0"/>
                <a:cs typeface="Times New Roman" pitchFamily="18" charset="0"/>
              </a:rPr>
              <a:t>P.ANJALI : 18WH5A0504</a:t>
            </a:r>
            <a:endParaRPr lang="en-US" sz="2400" b="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					</a:t>
            </a:r>
          </a:p>
          <a:p>
            <a:r>
              <a:rPr lang="en-US" sz="2400" b="1" dirty="0" smtClean="0">
                <a:latin typeface="Times New Roman" pitchFamily="18" charset="0"/>
                <a:cs typeface="Times New Roman" pitchFamily="18" charset="0"/>
              </a:rPr>
              <a:t>					    	Internal Guide: Ms. M SHANMUGA SUNDARI</a:t>
            </a:r>
          </a:p>
          <a:p>
            <a:pPr algn="ctr"/>
            <a:r>
              <a:rPr lang="en-IN" sz="2400" b="1"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Designation: Assistant Professor</a:t>
            </a:r>
            <a:endParaRPr lang="en-US" sz="3200" b="1" dirty="0" smtClean="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smtClean="0">
                <a:latin typeface="Times New Roman" pitchFamily="18" charset="0"/>
                <a:cs typeface="Times New Roman" pitchFamily="18" charset="0"/>
              </a:rPr>
              <a:t>    </a:t>
            </a:r>
          </a:p>
          <a:p>
            <a:endParaRPr kumimoji="0" lang="en-US" sz="2000" b="1"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object 5">
            <a:extLst>
              <a:ext uri="{FF2B5EF4-FFF2-40B4-BE49-F238E27FC236}">
                <a16:creationId xmlns=""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smtClean="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smtClean="0">
                <a:latin typeface="Times New Roman" panose="02020603050405020304" pitchFamily="18" charset="0"/>
                <a:cs typeface="Times New Roman" panose="02020603050405020304" pitchFamily="18" charset="0"/>
              </a:rPr>
              <a:t>Examples</a:t>
            </a:r>
            <a:endParaRPr lang="en-US" sz="26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584775"/>
          </a:xfrm>
          <a:prstGeom prst="rect">
            <a:avLst/>
          </a:prstGeom>
          <a:noFill/>
        </p:spPr>
        <p:txBody>
          <a:bodyPr wrap="square" rtlCol="0">
            <a:spAutoFit/>
          </a:bodyPr>
          <a:lstStyle/>
          <a:p>
            <a:pPr algn="ctr"/>
            <a:r>
              <a:rPr lang="en-IN" sz="3200" b="1" dirty="0" smtClean="0">
                <a:solidFill>
                  <a:schemeClr val="tx1">
                    <a:lumMod val="85000"/>
                    <a:lumOff val="15000"/>
                  </a:schemeClr>
                </a:solidFill>
                <a:latin typeface="Times New Roman" pitchFamily="18" charset="0"/>
                <a:cs typeface="Times New Roman" pitchFamily="18" charset="0"/>
              </a:rPr>
              <a:t>ABSTRACT</a:t>
            </a:r>
            <a:endParaRPr lang="en-US" sz="4000" b="1" dirty="0">
              <a:solidFill>
                <a:schemeClr val="tx1">
                  <a:lumMod val="85000"/>
                  <a:lumOff val="15000"/>
                </a:schemeClr>
              </a:solidFill>
              <a:latin typeface="Times New Roman" pitchFamily="18" charset="0"/>
              <a:cs typeface="Times New Roman" pitchFamily="18" charset="0"/>
            </a:endParaRPr>
          </a:p>
        </p:txBody>
      </p:sp>
      <p:sp>
        <p:nvSpPr>
          <p:cNvPr id="14" name="TextBox 13"/>
          <p:cNvSpPr txBox="1"/>
          <p:nvPr/>
        </p:nvSpPr>
        <p:spPr>
          <a:xfrm>
            <a:off x="1259456" y="1466490"/>
            <a:ext cx="9540816" cy="2554545"/>
          </a:xfrm>
          <a:prstGeom prst="rect">
            <a:avLst/>
          </a:prstGeom>
          <a:noFill/>
        </p:spPr>
        <p:txBody>
          <a:bodyPr wrap="square" rtlCol="0">
            <a:spAutoFit/>
          </a:bodyPr>
          <a:lstStyle/>
          <a:p>
            <a:pPr algn="just">
              <a:buFont typeface="Wingdings" pitchFamily="2" charset="2"/>
              <a:buChar char="Ø"/>
            </a:pPr>
            <a:r>
              <a:rPr lang="en-IN" sz="2000" dirty="0" smtClean="0">
                <a:latin typeface="Times New Roman" pitchFamily="18" charset="0"/>
                <a:cs typeface="Times New Roman" pitchFamily="18" charset="0"/>
              </a:rPr>
              <a:t> Deaths due to heart disease have become very common and medical professionals working in the field of heart disease have their own limitations, they cannot predict the chance of getting heart disease up to high accuracy.</a:t>
            </a:r>
          </a:p>
          <a:p>
            <a:pPr algn="just">
              <a:buFont typeface="Wingdings" pitchFamily="2" charset="2"/>
              <a:buChar char="Ø"/>
            </a:pPr>
            <a:endParaRPr lang="en-IN" sz="2000" dirty="0" smtClean="0">
              <a:latin typeface="Times New Roman" pitchFamily="18" charset="0"/>
              <a:cs typeface="Times New Roman" pitchFamily="18" charset="0"/>
            </a:endParaRPr>
          </a:p>
          <a:p>
            <a:pPr algn="just">
              <a:buFont typeface="Wingdings" pitchFamily="2" charset="2"/>
              <a:buChar char="Ø"/>
            </a:pPr>
            <a:r>
              <a:rPr lang="en-IN" sz="2000" dirty="0" smtClean="0">
                <a:latin typeface="Times New Roman" pitchFamily="18" charset="0"/>
                <a:cs typeface="Times New Roman" pitchFamily="18" charset="0"/>
              </a:rPr>
              <a:t> This paper aims to improve Heart Disease prediction accuracy and predict the 10 years risk of coronary heart disease, bases on the data available. Stochastic gradient descent and SVM algorithms are applied and comparison analysis will be done to get the model with best accuracy.</a:t>
            </a:r>
            <a:endParaRPr lang="en-US" sz="2000" dirty="0">
              <a:latin typeface="Times New Roman" pitchFamily="18" charset="0"/>
              <a:cs typeface="Times New Roman" pitchFamily="18" charset="0"/>
            </a:endParaRPr>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0" y="0"/>
            <a:ext cx="12192000" cy="6858000"/>
          </a:xfrm>
          <a:prstGeom prst="rect">
            <a:avLst/>
          </a:prstGeom>
        </p:spPr>
      </p:pic>
      <p:sp>
        <p:nvSpPr>
          <p:cNvPr id="6" name="TextBox 5"/>
          <p:cNvSpPr txBox="1"/>
          <p:nvPr/>
        </p:nvSpPr>
        <p:spPr>
          <a:xfrm>
            <a:off x="1745669" y="1086929"/>
            <a:ext cx="8950036" cy="584775"/>
          </a:xfrm>
          <a:prstGeom prst="rect">
            <a:avLst/>
          </a:prstGeom>
          <a:noFill/>
        </p:spPr>
        <p:txBody>
          <a:bodyPr wrap="square" rtlCol="0">
            <a:spAutoFit/>
          </a:bodyPr>
          <a:lstStyle/>
          <a:p>
            <a:pPr algn="ctr"/>
            <a:endParaRPr lang="en-US" sz="3200" b="1" dirty="0">
              <a:solidFill>
                <a:srgbClr val="FF0000"/>
              </a:solidFill>
              <a:latin typeface="Times New Roman" pitchFamily="18" charset="0"/>
              <a:cs typeface="Times New Roman" pitchFamily="18" charset="0"/>
            </a:endParaRPr>
          </a:p>
        </p:txBody>
      </p:sp>
      <p:sp>
        <p:nvSpPr>
          <p:cNvPr id="7" name="TextBox 6"/>
          <p:cNvSpPr txBox="1"/>
          <p:nvPr/>
        </p:nvSpPr>
        <p:spPr>
          <a:xfrm>
            <a:off x="3001992" y="603849"/>
            <a:ext cx="5365631" cy="461665"/>
          </a:xfrm>
          <a:prstGeom prst="rect">
            <a:avLst/>
          </a:prstGeom>
          <a:noFill/>
        </p:spPr>
        <p:txBody>
          <a:bodyPr wrap="square" rtlCol="0">
            <a:spAutoFit/>
          </a:bodyPr>
          <a:lstStyle/>
          <a:p>
            <a:pPr algn="ctr"/>
            <a:r>
              <a:rPr lang="en-IN" sz="2400" b="1" dirty="0" smtClean="0">
                <a:latin typeface="Times New Roman" pitchFamily="18" charset="0"/>
                <a:cs typeface="Times New Roman" pitchFamily="18" charset="0"/>
              </a:rPr>
              <a:t>PROJECT INTRODUCTION</a:t>
            </a:r>
            <a:endParaRPr lang="en-US" sz="2400" b="1" dirty="0">
              <a:latin typeface="Times New Roman" pitchFamily="18" charset="0"/>
              <a:cs typeface="Times New Roman" pitchFamily="18" charset="0"/>
            </a:endParaRPr>
          </a:p>
        </p:txBody>
      </p:sp>
      <p:sp>
        <p:nvSpPr>
          <p:cNvPr id="10" name="TextBox 9"/>
          <p:cNvSpPr txBox="1"/>
          <p:nvPr/>
        </p:nvSpPr>
        <p:spPr>
          <a:xfrm>
            <a:off x="1526875" y="1552753"/>
            <a:ext cx="8643668" cy="3832716"/>
          </a:xfrm>
          <a:prstGeom prst="rect">
            <a:avLst/>
          </a:prstGeom>
          <a:noFill/>
        </p:spPr>
        <p:txBody>
          <a:bodyPr wrap="square" rtlCol="0">
            <a:spAutoFit/>
          </a:bodyPr>
          <a:lstStyle/>
          <a:p>
            <a:pPr marL="12700">
              <a:lnSpc>
                <a:spcPts val="2160"/>
              </a:lnSpc>
              <a:spcBef>
                <a:spcPts val="125"/>
              </a:spcBef>
            </a:pPr>
            <a:r>
              <a:rPr lang="en-US" b="1" spc="15" dirty="0" smtClean="0">
                <a:solidFill>
                  <a:srgbClr val="FF0000"/>
                </a:solidFill>
                <a:latin typeface="Times New Roman" pitchFamily="18" charset="0"/>
                <a:cs typeface="Times New Roman" pitchFamily="18" charset="0"/>
              </a:rPr>
              <a:t>DOMAIN</a:t>
            </a:r>
            <a:endParaRPr lang="en-US" dirty="0" smtClean="0">
              <a:latin typeface="Times New Roman" pitchFamily="18" charset="0"/>
              <a:cs typeface="Times New Roman" pitchFamily="18" charset="0"/>
            </a:endParaRPr>
          </a:p>
          <a:p>
            <a:pPr marL="60325">
              <a:lnSpc>
                <a:spcPts val="2160"/>
              </a:lnSpc>
            </a:pPr>
            <a:r>
              <a:rPr lang="en-US" spc="5" dirty="0" smtClean="0">
                <a:latin typeface="Times New Roman" pitchFamily="18" charset="0"/>
                <a:cs typeface="Times New Roman" pitchFamily="18" charset="0"/>
              </a:rPr>
              <a:t>AI/ML</a:t>
            </a:r>
            <a:endParaRPr lang="en-US" dirty="0" smtClean="0">
              <a:latin typeface="Times New Roman" pitchFamily="18" charset="0"/>
              <a:cs typeface="Times New Roman" pitchFamily="18" charset="0"/>
            </a:endParaRPr>
          </a:p>
          <a:p>
            <a:pPr>
              <a:lnSpc>
                <a:spcPct val="100000"/>
              </a:lnSpc>
              <a:spcBef>
                <a:spcPts val="15"/>
              </a:spcBef>
            </a:pPr>
            <a:endParaRPr lang="en-US" sz="1600" dirty="0" smtClean="0">
              <a:latin typeface="Times New Roman" pitchFamily="18" charset="0"/>
              <a:cs typeface="Times New Roman" pitchFamily="18" charset="0"/>
            </a:endParaRPr>
          </a:p>
          <a:p>
            <a:pPr marL="12700">
              <a:lnSpc>
                <a:spcPct val="100000"/>
              </a:lnSpc>
            </a:pPr>
            <a:r>
              <a:rPr lang="en-US" b="1" spc="10" dirty="0" smtClean="0">
                <a:solidFill>
                  <a:srgbClr val="FF0000"/>
                </a:solidFill>
                <a:latin typeface="Times New Roman" pitchFamily="18" charset="0"/>
                <a:cs typeface="Times New Roman" pitchFamily="18" charset="0"/>
              </a:rPr>
              <a:t>PROJECT</a:t>
            </a:r>
            <a:r>
              <a:rPr lang="en-US" b="1" spc="95" dirty="0" smtClean="0">
                <a:solidFill>
                  <a:srgbClr val="FF0000"/>
                </a:solidFill>
                <a:latin typeface="Times New Roman" pitchFamily="18" charset="0"/>
                <a:cs typeface="Times New Roman" pitchFamily="18" charset="0"/>
              </a:rPr>
              <a:t> </a:t>
            </a:r>
            <a:r>
              <a:rPr lang="en-US" b="1" spc="10" dirty="0" smtClean="0">
                <a:solidFill>
                  <a:srgbClr val="FF0000"/>
                </a:solidFill>
                <a:latin typeface="Times New Roman" pitchFamily="18" charset="0"/>
                <a:cs typeface="Times New Roman" pitchFamily="18" charset="0"/>
              </a:rPr>
              <a:t>TYPE</a:t>
            </a:r>
            <a:endParaRPr lang="en-US" dirty="0" smtClean="0">
              <a:latin typeface="Times New Roman" pitchFamily="18" charset="0"/>
              <a:cs typeface="Times New Roman" pitchFamily="18" charset="0"/>
            </a:endParaRPr>
          </a:p>
          <a:p>
            <a:pPr marL="12700" algn="just">
              <a:lnSpc>
                <a:spcPct val="100000"/>
              </a:lnSpc>
              <a:spcBef>
                <a:spcPts val="1835"/>
              </a:spcBef>
            </a:pPr>
            <a:r>
              <a:rPr lang="en-US" b="1" spc="25" dirty="0" smtClean="0">
                <a:solidFill>
                  <a:srgbClr val="6F2F9F"/>
                </a:solidFill>
                <a:latin typeface="Times New Roman" pitchFamily="18" charset="0"/>
                <a:cs typeface="Times New Roman" pitchFamily="18" charset="0"/>
              </a:rPr>
              <a:t>Existing</a:t>
            </a:r>
            <a:r>
              <a:rPr lang="en-US" b="1" spc="-45" dirty="0" smtClean="0">
                <a:solidFill>
                  <a:srgbClr val="6F2F9F"/>
                </a:solidFill>
                <a:latin typeface="Times New Roman" pitchFamily="18" charset="0"/>
                <a:cs typeface="Times New Roman" pitchFamily="18" charset="0"/>
              </a:rPr>
              <a:t> </a:t>
            </a:r>
            <a:r>
              <a:rPr lang="en-US" b="1" spc="15" dirty="0" smtClean="0">
                <a:solidFill>
                  <a:srgbClr val="6F2F9F"/>
                </a:solidFill>
                <a:latin typeface="Times New Roman" pitchFamily="18" charset="0"/>
                <a:cs typeface="Times New Roman" pitchFamily="18" charset="0"/>
              </a:rPr>
              <a:t>System</a:t>
            </a:r>
            <a:endParaRPr lang="en-US" dirty="0" smtClean="0">
              <a:latin typeface="Times New Roman" pitchFamily="18" charset="0"/>
              <a:cs typeface="Times New Roman" pitchFamily="18" charset="0"/>
            </a:endParaRPr>
          </a:p>
          <a:p>
            <a:pPr marL="12700" marR="8890" algn="just">
              <a:lnSpc>
                <a:spcPts val="2030"/>
              </a:lnSpc>
              <a:spcBef>
                <a:spcPts val="560"/>
              </a:spcBef>
            </a:pPr>
            <a:r>
              <a:rPr lang="en-US" spc="5" dirty="0" smtClean="0">
                <a:latin typeface="Times New Roman" pitchFamily="18" charset="0"/>
                <a:cs typeface="Times New Roman" pitchFamily="18" charset="0"/>
              </a:rPr>
              <a:t>Using </a:t>
            </a:r>
            <a:r>
              <a:rPr lang="en-US" spc="10" dirty="0" smtClean="0">
                <a:latin typeface="Times New Roman" pitchFamily="18" charset="0"/>
                <a:cs typeface="Times New Roman" pitchFamily="18" charset="0"/>
              </a:rPr>
              <a:t>a logistic regression </a:t>
            </a:r>
            <a:r>
              <a:rPr lang="en-US" spc="5" dirty="0" smtClean="0">
                <a:latin typeface="Times New Roman" pitchFamily="18" charset="0"/>
                <a:cs typeface="Times New Roman" pitchFamily="18" charset="0"/>
              </a:rPr>
              <a:t>(classification) </a:t>
            </a:r>
            <a:r>
              <a:rPr lang="en-US" spc="20" dirty="0" smtClean="0">
                <a:latin typeface="Times New Roman" pitchFamily="18" charset="0"/>
                <a:cs typeface="Times New Roman" pitchFamily="18" charset="0"/>
              </a:rPr>
              <a:t>algorithm, the </a:t>
            </a:r>
            <a:r>
              <a:rPr lang="en-US" spc="20" dirty="0" err="1" smtClean="0">
                <a:latin typeface="Times New Roman" pitchFamily="18" charset="0"/>
                <a:cs typeface="Times New Roman" pitchFamily="18" charset="0"/>
              </a:rPr>
              <a:t>sklearn</a:t>
            </a:r>
            <a:r>
              <a:rPr lang="en-US" spc="2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library </a:t>
            </a:r>
            <a:r>
              <a:rPr lang="en-US" spc="-30" dirty="0" smtClean="0">
                <a:latin typeface="Times New Roman" pitchFamily="18" charset="0"/>
                <a:cs typeface="Times New Roman" pitchFamily="18" charset="0"/>
              </a:rPr>
              <a:t>is </a:t>
            </a:r>
            <a:r>
              <a:rPr lang="en-US" spc="20" dirty="0" smtClean="0">
                <a:latin typeface="Times New Roman" pitchFamily="18" charset="0"/>
                <a:cs typeface="Times New Roman" pitchFamily="18" charset="0"/>
              </a:rPr>
              <a:t>used </a:t>
            </a:r>
            <a:r>
              <a:rPr lang="en-US" spc="15" dirty="0" smtClean="0">
                <a:latin typeface="Times New Roman" pitchFamily="18" charset="0"/>
                <a:cs typeface="Times New Roman" pitchFamily="18" charset="0"/>
              </a:rPr>
              <a:t>to  </a:t>
            </a:r>
            <a:r>
              <a:rPr lang="en-US" dirty="0" smtClean="0">
                <a:latin typeface="Times New Roman" pitchFamily="18" charset="0"/>
                <a:cs typeface="Times New Roman" pitchFamily="18" charset="0"/>
              </a:rPr>
              <a:t>calculate </a:t>
            </a:r>
            <a:r>
              <a:rPr lang="en-US" spc="20" dirty="0" smtClean="0">
                <a:latin typeface="Times New Roman" pitchFamily="18" charset="0"/>
                <a:cs typeface="Times New Roman" pitchFamily="18" charset="0"/>
              </a:rPr>
              <a:t>the </a:t>
            </a:r>
            <a:r>
              <a:rPr lang="en-US" spc="10" dirty="0" smtClean="0">
                <a:latin typeface="Times New Roman" pitchFamily="18" charset="0"/>
                <a:cs typeface="Times New Roman" pitchFamily="18" charset="0"/>
              </a:rPr>
              <a:t>score. </a:t>
            </a:r>
            <a:r>
              <a:rPr lang="en-US" spc="20" dirty="0" smtClean="0">
                <a:latin typeface="Times New Roman" pitchFamily="18" charset="0"/>
                <a:cs typeface="Times New Roman" pitchFamily="18" charset="0"/>
              </a:rPr>
              <a:t>Results are </a:t>
            </a:r>
            <a:r>
              <a:rPr lang="en-US" spc="15" dirty="0" smtClean="0">
                <a:latin typeface="Times New Roman" pitchFamily="18" charset="0"/>
                <a:cs typeface="Times New Roman" pitchFamily="18" charset="0"/>
              </a:rPr>
              <a:t>analyzed </a:t>
            </a:r>
            <a:r>
              <a:rPr lang="en-US" spc="5" dirty="0" smtClean="0">
                <a:latin typeface="Times New Roman" pitchFamily="18" charset="0"/>
                <a:cs typeface="Times New Roman" pitchFamily="18" charset="0"/>
              </a:rPr>
              <a:t>with </a:t>
            </a:r>
            <a:r>
              <a:rPr lang="en-US" spc="20" dirty="0" smtClean="0">
                <a:latin typeface="Times New Roman" pitchFamily="18" charset="0"/>
                <a:cs typeface="Times New Roman" pitchFamily="18" charset="0"/>
              </a:rPr>
              <a:t>the </a:t>
            </a:r>
            <a:r>
              <a:rPr lang="en-US" spc="15" dirty="0" smtClean="0">
                <a:latin typeface="Times New Roman" pitchFamily="18" charset="0"/>
                <a:cs typeface="Times New Roman" pitchFamily="18" charset="0"/>
              </a:rPr>
              <a:t>help </a:t>
            </a:r>
            <a:r>
              <a:rPr lang="en-US" spc="25" dirty="0" smtClean="0">
                <a:latin typeface="Times New Roman" pitchFamily="18" charset="0"/>
                <a:cs typeface="Times New Roman" pitchFamily="18" charset="0"/>
              </a:rPr>
              <a:t>of Comparing </a:t>
            </a:r>
            <a:r>
              <a:rPr lang="en-US" spc="20" dirty="0" smtClean="0">
                <a:latin typeface="Times New Roman" pitchFamily="18" charset="0"/>
                <a:cs typeface="Times New Roman" pitchFamily="18" charset="0"/>
              </a:rPr>
              <a:t>Models </a:t>
            </a:r>
            <a:r>
              <a:rPr lang="en-US" spc="15" dirty="0" smtClean="0">
                <a:latin typeface="Times New Roman" pitchFamily="18" charset="0"/>
                <a:cs typeface="Times New Roman" pitchFamily="18" charset="0"/>
              </a:rPr>
              <a:t>and  Confusion</a:t>
            </a:r>
            <a:r>
              <a:rPr lang="en-US" spc="40" dirty="0" smtClean="0">
                <a:latin typeface="Times New Roman" pitchFamily="18" charset="0"/>
                <a:cs typeface="Times New Roman" pitchFamily="18" charset="0"/>
              </a:rPr>
              <a:t> </a:t>
            </a:r>
            <a:r>
              <a:rPr lang="en-US" spc="-5" dirty="0" smtClean="0">
                <a:latin typeface="Times New Roman" pitchFamily="18" charset="0"/>
                <a:cs typeface="Times New Roman" pitchFamily="18" charset="0"/>
              </a:rPr>
              <a:t>Matrix.</a:t>
            </a:r>
            <a:endParaRPr lang="en-US" dirty="0" smtClean="0">
              <a:latin typeface="Times New Roman" pitchFamily="18" charset="0"/>
              <a:cs typeface="Times New Roman" pitchFamily="18" charset="0"/>
            </a:endParaRPr>
          </a:p>
          <a:p>
            <a:pPr marL="12700" algn="just">
              <a:lnSpc>
                <a:spcPts val="2125"/>
              </a:lnSpc>
              <a:spcBef>
                <a:spcPts val="1870"/>
              </a:spcBef>
            </a:pPr>
            <a:r>
              <a:rPr lang="en-US" b="1" spc="15" dirty="0" smtClean="0">
                <a:solidFill>
                  <a:srgbClr val="6F2F9F"/>
                </a:solidFill>
                <a:latin typeface="Times New Roman" pitchFamily="18" charset="0"/>
                <a:cs typeface="Times New Roman" pitchFamily="18" charset="0"/>
              </a:rPr>
              <a:t>Proposed</a:t>
            </a:r>
            <a:r>
              <a:rPr lang="en-US" b="1" spc="5" dirty="0" smtClean="0">
                <a:solidFill>
                  <a:srgbClr val="6F2F9F"/>
                </a:solidFill>
                <a:latin typeface="Times New Roman" pitchFamily="18" charset="0"/>
                <a:cs typeface="Times New Roman" pitchFamily="18" charset="0"/>
              </a:rPr>
              <a:t> </a:t>
            </a:r>
            <a:r>
              <a:rPr lang="en-US" b="1" spc="30" dirty="0" smtClean="0">
                <a:solidFill>
                  <a:srgbClr val="6F2F9F"/>
                </a:solidFill>
                <a:latin typeface="Times New Roman" pitchFamily="18" charset="0"/>
                <a:cs typeface="Times New Roman" pitchFamily="18" charset="0"/>
              </a:rPr>
              <a:t>system</a:t>
            </a:r>
            <a:endParaRPr lang="en-US" dirty="0" smtClean="0">
              <a:latin typeface="Times New Roman" pitchFamily="18" charset="0"/>
              <a:cs typeface="Times New Roman" pitchFamily="18" charset="0"/>
            </a:endParaRPr>
          </a:p>
          <a:p>
            <a:pPr marL="12700" marR="5080" algn="just">
              <a:lnSpc>
                <a:spcPct val="93000"/>
              </a:lnSpc>
              <a:spcBef>
                <a:spcPts val="60"/>
              </a:spcBef>
            </a:pPr>
            <a:r>
              <a:rPr lang="en-US" spc="-110" dirty="0" smtClean="0">
                <a:latin typeface="Times New Roman" pitchFamily="18" charset="0"/>
                <a:cs typeface="Times New Roman" pitchFamily="18" charset="0"/>
              </a:rPr>
              <a:t>To </a:t>
            </a:r>
            <a:r>
              <a:rPr lang="en-US" spc="5" dirty="0" smtClean="0">
                <a:latin typeface="Times New Roman" pitchFamily="18" charset="0"/>
                <a:cs typeface="Times New Roman" pitchFamily="18" charset="0"/>
              </a:rPr>
              <a:t>build </a:t>
            </a:r>
            <a:r>
              <a:rPr lang="en-US" spc="10" dirty="0" smtClean="0">
                <a:latin typeface="Times New Roman" pitchFamily="18" charset="0"/>
                <a:cs typeface="Times New Roman" pitchFamily="18" charset="0"/>
              </a:rPr>
              <a:t>a </a:t>
            </a:r>
            <a:r>
              <a:rPr lang="en-US" spc="5" dirty="0" smtClean="0">
                <a:latin typeface="Times New Roman" pitchFamily="18" charset="0"/>
                <a:cs typeface="Times New Roman" pitchFamily="18" charset="0"/>
              </a:rPr>
              <a:t>classification </a:t>
            </a:r>
            <a:r>
              <a:rPr lang="en-US" spc="30" dirty="0" smtClean="0">
                <a:latin typeface="Times New Roman" pitchFamily="18" charset="0"/>
                <a:cs typeface="Times New Roman" pitchFamily="18" charset="0"/>
              </a:rPr>
              <a:t>model </a:t>
            </a:r>
            <a:r>
              <a:rPr lang="en-US" spc="25" dirty="0" smtClean="0">
                <a:latin typeface="Times New Roman" pitchFamily="18" charset="0"/>
                <a:cs typeface="Times New Roman" pitchFamily="18" charset="0"/>
              </a:rPr>
              <a:t>using </a:t>
            </a:r>
            <a:r>
              <a:rPr lang="en-US" spc="15" dirty="0" smtClean="0">
                <a:latin typeface="Times New Roman" pitchFamily="18" charset="0"/>
                <a:cs typeface="Times New Roman" pitchFamily="18" charset="0"/>
              </a:rPr>
              <a:t>various </a:t>
            </a:r>
            <a:r>
              <a:rPr lang="en-US" spc="10" dirty="0" smtClean="0">
                <a:latin typeface="Times New Roman" pitchFamily="18" charset="0"/>
                <a:cs typeface="Times New Roman" pitchFamily="18" charset="0"/>
              </a:rPr>
              <a:t>models </a:t>
            </a:r>
            <a:r>
              <a:rPr lang="en-US" dirty="0" smtClean="0">
                <a:latin typeface="Times New Roman" pitchFamily="18" charset="0"/>
                <a:cs typeface="Times New Roman" pitchFamily="18" charset="0"/>
              </a:rPr>
              <a:t>like </a:t>
            </a:r>
            <a:r>
              <a:rPr lang="en-US" spc="10" dirty="0" smtClean="0">
                <a:latin typeface="Times New Roman" pitchFamily="18" charset="0"/>
                <a:cs typeface="Times New Roman" pitchFamily="18" charset="0"/>
              </a:rPr>
              <a:t>Stochastic </a:t>
            </a:r>
            <a:r>
              <a:rPr lang="en-US" spc="15" dirty="0" smtClean="0">
                <a:latin typeface="Times New Roman" pitchFamily="18" charset="0"/>
                <a:cs typeface="Times New Roman" pitchFamily="18" charset="0"/>
              </a:rPr>
              <a:t>gradient  descent and </a:t>
            </a:r>
            <a:r>
              <a:rPr lang="en-US" spc="25" dirty="0" smtClean="0">
                <a:latin typeface="Times New Roman" pitchFamily="18" charset="0"/>
                <a:cs typeface="Times New Roman" pitchFamily="18" charset="0"/>
              </a:rPr>
              <a:t>support </a:t>
            </a:r>
            <a:r>
              <a:rPr lang="en-US" spc="5" dirty="0" smtClean="0">
                <a:latin typeface="Times New Roman" pitchFamily="18" charset="0"/>
                <a:cs typeface="Times New Roman" pitchFamily="18" charset="0"/>
              </a:rPr>
              <a:t>vector </a:t>
            </a:r>
            <a:r>
              <a:rPr lang="en-US" spc="30" dirty="0" smtClean="0">
                <a:latin typeface="Times New Roman" pitchFamily="18" charset="0"/>
                <a:cs typeface="Times New Roman" pitchFamily="18" charset="0"/>
              </a:rPr>
              <a:t>model for comparison analysis and determine model with better accuracy to predict whether a person will get cardiovascular ailment in 10 years.</a:t>
            </a:r>
            <a:endParaRPr lang="en-US" dirty="0">
              <a:latin typeface="Times New Roman" pitchFamily="18" charset="0"/>
              <a:cs typeface="Times New Roman" pitchFamily="18" charset="0"/>
            </a:endParaRPr>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smtClean="0">
                <a:latin typeface="Times New Roman" pitchFamily="18" charset="0"/>
                <a:cs typeface="Times New Roman" pitchFamily="18" charset="0"/>
              </a:rPr>
              <a:t>DATASET</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IN" sz="2000" dirty="0" smtClean="0">
                <a:latin typeface="Times New Roman" pitchFamily="18" charset="0"/>
                <a:cs typeface="Times New Roman" pitchFamily="18" charset="0"/>
              </a:rPr>
              <a:t> The dataset is about the heart study consists of 16 attributes namely male, age, education, current smoker, diabetes, glucose and so on and it contains 4240 records to analyze the data.</a:t>
            </a:r>
          </a:p>
          <a:p>
            <a:pPr>
              <a:buFont typeface="Wingdings" pitchFamily="2" charset="2"/>
              <a:buChar char="Ø"/>
            </a:pPr>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 The classification goal is to predict whether the patient has 10 year risk of future coronary heart disease.</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spc="-10" dirty="0" smtClean="0">
                <a:latin typeface="Times New Roman" pitchFamily="18" charset="0"/>
                <a:cs typeface="Times New Roman" pitchFamily="18" charset="0"/>
              </a:rPr>
              <a:t>SYSTEM</a:t>
            </a:r>
            <a:r>
              <a:rPr lang="en-US" sz="2800" b="1" spc="20" dirty="0" smtClean="0">
                <a:latin typeface="Times New Roman" pitchFamily="18" charset="0"/>
                <a:cs typeface="Times New Roman" pitchFamily="18" charset="0"/>
              </a:rPr>
              <a:t> </a:t>
            </a:r>
            <a:r>
              <a:rPr lang="en-US" sz="2800" b="1" spc="-40" dirty="0" smtClean="0">
                <a:latin typeface="Times New Roman" pitchFamily="18" charset="0"/>
                <a:cs typeface="Times New Roman" pitchFamily="18" charset="0"/>
              </a:rPr>
              <a:t>SPECIFICATIONS</a:t>
            </a:r>
            <a:endParaRPr lang="en-US" sz="2800" dirty="0"/>
          </a:p>
        </p:txBody>
      </p:sp>
      <p:graphicFrame>
        <p:nvGraphicFramePr>
          <p:cNvPr id="4" name="Content Placeholder 3"/>
          <p:cNvGraphicFramePr>
            <a:graphicFrameLocks noGrp="1"/>
          </p:cNvGraphicFramePr>
          <p:nvPr>
            <p:ph idx="1"/>
          </p:nvPr>
        </p:nvGraphicFramePr>
        <p:xfrm>
          <a:off x="838200" y="1825624"/>
          <a:ext cx="10515600" cy="3927614"/>
        </p:xfrm>
        <a:graphic>
          <a:graphicData uri="http://schemas.openxmlformats.org/drawingml/2006/table">
            <a:tbl>
              <a:tblPr firstRow="1" bandRow="1">
                <a:tableStyleId>{5C22544A-7EE6-4342-B048-85BDC9FD1C3A}</a:tableStyleId>
              </a:tblPr>
              <a:tblGrid>
                <a:gridCol w="5257800"/>
                <a:gridCol w="5257800"/>
              </a:tblGrid>
              <a:tr h="98159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pc="-20" dirty="0" smtClean="0">
                          <a:solidFill>
                            <a:schemeClr val="tx1"/>
                          </a:solidFill>
                          <a:latin typeface="Times New Roman" pitchFamily="18" charset="0"/>
                          <a:cs typeface="Times New Roman" pitchFamily="18" charset="0"/>
                        </a:rPr>
                        <a:t>ENVIRONMENT</a:t>
                      </a:r>
                      <a:endParaRPr lang="en-US" sz="2000" dirty="0" smtClean="0">
                        <a:solidFill>
                          <a:schemeClr val="tx1"/>
                        </a:solidFill>
                        <a:latin typeface="Times New Roman" pitchFamily="18" charset="0"/>
                        <a:cs typeface="Times New Roman" pitchFamily="18" charset="0"/>
                      </a:endParaRPr>
                    </a:p>
                    <a:p>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spc="-35" dirty="0" smtClean="0">
                          <a:solidFill>
                            <a:schemeClr val="tx1"/>
                          </a:solidFill>
                          <a:latin typeface="Times New Roman" pitchFamily="18" charset="0"/>
                          <a:cs typeface="Times New Roman" pitchFamily="18" charset="0"/>
                        </a:rPr>
                        <a:t>SPECIFICATIONS</a:t>
                      </a:r>
                      <a:endParaRPr lang="en-US" sz="2000" dirty="0" smtClean="0">
                        <a:solidFill>
                          <a:schemeClr val="tx1"/>
                        </a:solidFill>
                        <a:latin typeface="Times New Roman" pitchFamily="18" charset="0"/>
                        <a:cs typeface="Times New Roman" pitchFamily="18" charset="0"/>
                      </a:endParaRPr>
                    </a:p>
                    <a:p>
                      <a:endParaRPr lang="en-US" dirty="0"/>
                    </a:p>
                  </a:txBody>
                  <a:tcPr/>
                </a:tc>
              </a:tr>
              <a:tr h="9815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pc="-40" dirty="0" smtClean="0">
                          <a:latin typeface="Times New Roman" pitchFamily="18" charset="0"/>
                          <a:cs typeface="Times New Roman" pitchFamily="18" charset="0"/>
                        </a:rPr>
                        <a:t>HARDWARE</a:t>
                      </a:r>
                      <a:endParaRPr lang="en-US" sz="1800" dirty="0" smtClean="0">
                        <a:latin typeface="Times New Roman" pitchFamily="18" charset="0"/>
                        <a:cs typeface="Times New Roman" pitchFamily="18" charset="0"/>
                      </a:endParaRPr>
                    </a:p>
                    <a:p>
                      <a:endParaRPr lang="en-US" dirty="0"/>
                    </a:p>
                  </a:txBody>
                  <a:tcPr/>
                </a:tc>
                <a:tc>
                  <a:txBody>
                    <a:bodyPr/>
                    <a:lstStyle/>
                    <a:p>
                      <a:pPr marL="95885">
                        <a:lnSpc>
                          <a:spcPct val="100000"/>
                        </a:lnSpc>
                      </a:pPr>
                      <a:r>
                        <a:rPr lang="en-US" sz="1800" spc="5" dirty="0" smtClean="0">
                          <a:latin typeface="Times New Roman" pitchFamily="18" charset="0"/>
                          <a:cs typeface="Times New Roman" pitchFamily="18" charset="0"/>
                        </a:rPr>
                        <a:t>Processor </a:t>
                      </a:r>
                      <a:r>
                        <a:rPr lang="en-US" sz="1800" dirty="0" smtClean="0">
                          <a:latin typeface="Times New Roman" pitchFamily="18" charset="0"/>
                          <a:cs typeface="Times New Roman" pitchFamily="18" charset="0"/>
                        </a:rPr>
                        <a:t>- </a:t>
                      </a:r>
                      <a:r>
                        <a:rPr lang="en-US" sz="1800" spc="5" dirty="0" smtClean="0">
                          <a:latin typeface="Times New Roman" pitchFamily="18" charset="0"/>
                          <a:cs typeface="Times New Roman" pitchFamily="18" charset="0"/>
                        </a:rPr>
                        <a:t>Intel </a:t>
                      </a:r>
                      <a:r>
                        <a:rPr lang="en-US" sz="1800" dirty="0" smtClean="0">
                          <a:latin typeface="Times New Roman" pitchFamily="18" charset="0"/>
                          <a:cs typeface="Times New Roman" pitchFamily="18" charset="0"/>
                        </a:rPr>
                        <a:t>Core</a:t>
                      </a:r>
                      <a:r>
                        <a:rPr lang="en-US" sz="1800" spc="-135" dirty="0" smtClean="0">
                          <a:latin typeface="Times New Roman" pitchFamily="18" charset="0"/>
                          <a:cs typeface="Times New Roman" pitchFamily="18" charset="0"/>
                        </a:rPr>
                        <a:t> </a:t>
                      </a:r>
                      <a:r>
                        <a:rPr lang="en-US" sz="1800" spc="-30" dirty="0" smtClean="0">
                          <a:latin typeface="Times New Roman" pitchFamily="18" charset="0"/>
                          <a:cs typeface="Times New Roman" pitchFamily="18" charset="0"/>
                        </a:rPr>
                        <a:t>i5</a:t>
                      </a:r>
                      <a:endParaRPr lang="en-US" sz="1800" dirty="0" smtClean="0">
                        <a:latin typeface="Times New Roman" pitchFamily="18" charset="0"/>
                        <a:cs typeface="Times New Roman" pitchFamily="18" charset="0"/>
                      </a:endParaRPr>
                    </a:p>
                    <a:p>
                      <a:pPr marL="95885" marR="1189355">
                        <a:lnSpc>
                          <a:spcPct val="198300"/>
                        </a:lnSpc>
                        <a:spcBef>
                          <a:spcPts val="75"/>
                        </a:spcBef>
                      </a:pPr>
                      <a:r>
                        <a:rPr lang="en-US" sz="1800" spc="-10" dirty="0" smtClean="0">
                          <a:latin typeface="Times New Roman" pitchFamily="18" charset="0"/>
                          <a:cs typeface="Times New Roman" pitchFamily="18" charset="0"/>
                        </a:rPr>
                        <a:t>Memory(RAM) </a:t>
                      </a:r>
                      <a:r>
                        <a:rPr lang="en-US" sz="1800" dirty="0" smtClean="0">
                          <a:latin typeface="Times New Roman" pitchFamily="18" charset="0"/>
                          <a:cs typeface="Times New Roman" pitchFamily="18" charset="0"/>
                        </a:rPr>
                        <a:t>- 8 </a:t>
                      </a:r>
                      <a:r>
                        <a:rPr lang="en-US" sz="1800" spc="-15" dirty="0" smtClean="0">
                          <a:latin typeface="Times New Roman" pitchFamily="18" charset="0"/>
                          <a:cs typeface="Times New Roman" pitchFamily="18" charset="0"/>
                        </a:rPr>
                        <a:t>GB </a:t>
                      </a:r>
                    </a:p>
                    <a:p>
                      <a:pPr marL="95885" marR="1189355">
                        <a:lnSpc>
                          <a:spcPct val="198300"/>
                        </a:lnSpc>
                        <a:spcBef>
                          <a:spcPts val="75"/>
                        </a:spcBef>
                      </a:pPr>
                      <a:r>
                        <a:rPr lang="en-US" sz="1800" spc="-15" dirty="0" smtClean="0">
                          <a:latin typeface="Times New Roman" pitchFamily="18" charset="0"/>
                          <a:cs typeface="Times New Roman" pitchFamily="18" charset="0"/>
                        </a:rPr>
                        <a:t> </a:t>
                      </a:r>
                      <a:r>
                        <a:rPr lang="en-US" sz="1800" spc="-20" dirty="0" smtClean="0">
                          <a:latin typeface="Times New Roman" pitchFamily="18" charset="0"/>
                          <a:cs typeface="Times New Roman" pitchFamily="18" charset="0"/>
                        </a:rPr>
                        <a:t>Storage </a:t>
                      </a:r>
                      <a:r>
                        <a:rPr lang="en-US" sz="1800" dirty="0" smtClean="0">
                          <a:latin typeface="Times New Roman" pitchFamily="18" charset="0"/>
                          <a:cs typeface="Times New Roman" pitchFamily="18" charset="0"/>
                        </a:rPr>
                        <a:t>– I</a:t>
                      </a:r>
                      <a:r>
                        <a:rPr lang="en-US" sz="1800" spc="95" dirty="0" smtClean="0">
                          <a:latin typeface="Times New Roman" pitchFamily="18" charset="0"/>
                          <a:cs typeface="Times New Roman" pitchFamily="18" charset="0"/>
                        </a:rPr>
                        <a:t> </a:t>
                      </a:r>
                      <a:r>
                        <a:rPr lang="en-US" sz="1800" spc="-25" dirty="0" smtClean="0">
                          <a:latin typeface="Times New Roman" pitchFamily="18" charset="0"/>
                          <a:cs typeface="Times New Roman" pitchFamily="18" charset="0"/>
                        </a:rPr>
                        <a:t>TB</a:t>
                      </a:r>
                      <a:endParaRPr lang="en-US" sz="1800" dirty="0" smtClean="0">
                        <a:latin typeface="Times New Roman" pitchFamily="18" charset="0"/>
                        <a:cs typeface="Times New Roman" pitchFamily="18" charset="0"/>
                      </a:endParaRPr>
                    </a:p>
                    <a:p>
                      <a:endParaRPr lang="en-US" dirty="0"/>
                    </a:p>
                  </a:txBody>
                  <a:tcPr/>
                </a:tc>
              </a:tr>
              <a:tr h="98159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spc="-60" dirty="0" smtClean="0">
                          <a:latin typeface="Times New Roman" pitchFamily="18" charset="0"/>
                          <a:cs typeface="Times New Roman" pitchFamily="18" charset="0"/>
                        </a:rPr>
                        <a:t>SOFTWARE</a:t>
                      </a:r>
                      <a:endParaRPr lang="en-US" sz="1800" dirty="0" smtClean="0">
                        <a:latin typeface="Times New Roman" pitchFamily="18" charset="0"/>
                        <a:cs typeface="Times New Roman" pitchFamily="18" charset="0"/>
                      </a:endParaRPr>
                    </a:p>
                    <a:p>
                      <a:endParaRPr lang="en-US" dirty="0"/>
                    </a:p>
                  </a:txBody>
                  <a:tcPr/>
                </a:tc>
                <a:tc>
                  <a:txBody>
                    <a:bodyPr/>
                    <a:lstStyle/>
                    <a:p>
                      <a:pPr marL="95885">
                        <a:lnSpc>
                          <a:spcPct val="100000"/>
                        </a:lnSpc>
                        <a:spcBef>
                          <a:spcPts val="330"/>
                        </a:spcBef>
                      </a:pPr>
                      <a:r>
                        <a:rPr lang="en-US" sz="1800" spc="10" dirty="0" smtClean="0">
                          <a:latin typeface="Times New Roman" pitchFamily="18" charset="0"/>
                          <a:cs typeface="Times New Roman" pitchFamily="18" charset="0"/>
                        </a:rPr>
                        <a:t>Python</a:t>
                      </a:r>
                      <a:endParaRPr lang="en-US" sz="1800" dirty="0" smtClean="0">
                        <a:latin typeface="Times New Roman" pitchFamily="18" charset="0"/>
                        <a:cs typeface="Times New Roman" pitchFamily="18" charset="0"/>
                      </a:endParaRPr>
                    </a:p>
                    <a:p>
                      <a:pPr marL="95885" marR="1695450">
                        <a:lnSpc>
                          <a:spcPct val="100800"/>
                        </a:lnSpc>
                        <a:spcBef>
                          <a:spcPts val="5"/>
                        </a:spcBef>
                      </a:pPr>
                      <a:r>
                        <a:rPr lang="en-US" sz="1800" spc="-15" dirty="0" smtClean="0">
                          <a:latin typeface="Times New Roman" pitchFamily="18" charset="0"/>
                          <a:cs typeface="Times New Roman" pitchFamily="18" charset="0"/>
                        </a:rPr>
                        <a:t>OS </a:t>
                      </a:r>
                      <a:r>
                        <a:rPr lang="en-US" sz="1800" dirty="0" smtClean="0">
                          <a:latin typeface="Times New Roman" pitchFamily="18" charset="0"/>
                          <a:cs typeface="Times New Roman" pitchFamily="18" charset="0"/>
                        </a:rPr>
                        <a:t>- </a:t>
                      </a:r>
                      <a:r>
                        <a:rPr lang="en-US" sz="1800" spc="-20" dirty="0" smtClean="0">
                          <a:latin typeface="Times New Roman" pitchFamily="18" charset="0"/>
                          <a:cs typeface="Times New Roman" pitchFamily="18" charset="0"/>
                        </a:rPr>
                        <a:t>Windows </a:t>
                      </a:r>
                      <a:r>
                        <a:rPr lang="en-US" sz="1800" spc="-5" dirty="0" smtClean="0">
                          <a:latin typeface="Times New Roman" pitchFamily="18" charset="0"/>
                          <a:cs typeface="Times New Roman" pitchFamily="18" charset="0"/>
                        </a:rPr>
                        <a:t>10  </a:t>
                      </a:r>
                    </a:p>
                    <a:p>
                      <a:pPr marL="95885" marR="1695450">
                        <a:lnSpc>
                          <a:spcPct val="100800"/>
                        </a:lnSpc>
                        <a:spcBef>
                          <a:spcPts val="5"/>
                        </a:spcBef>
                      </a:pPr>
                      <a:r>
                        <a:rPr lang="en-US" sz="1800" spc="-25" dirty="0" smtClean="0">
                          <a:latin typeface="Times New Roman" pitchFamily="18" charset="0"/>
                          <a:cs typeface="Times New Roman" pitchFamily="18" charset="0"/>
                        </a:rPr>
                        <a:t>Google</a:t>
                      </a:r>
                      <a:r>
                        <a:rPr lang="en-US" sz="1800" spc="155" dirty="0" smtClean="0">
                          <a:latin typeface="Times New Roman" pitchFamily="18" charset="0"/>
                          <a:cs typeface="Times New Roman" pitchFamily="18" charset="0"/>
                        </a:rPr>
                        <a:t> </a:t>
                      </a:r>
                      <a:r>
                        <a:rPr lang="en-US" sz="1800" spc="-10" dirty="0" err="1" smtClean="0">
                          <a:latin typeface="Times New Roman" pitchFamily="18" charset="0"/>
                          <a:cs typeface="Times New Roman" pitchFamily="18" charset="0"/>
                        </a:rPr>
                        <a:t>Colab</a:t>
                      </a:r>
                      <a:endParaRPr lang="en-US" sz="1800" dirty="0" smtClean="0">
                        <a:latin typeface="Times New Roman" pitchFamily="18" charset="0"/>
                        <a:cs typeface="Times New Roman" pitchFamily="18" charset="0"/>
                      </a:endParaRPr>
                    </a:p>
                    <a:p>
                      <a:endParaRPr 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smtClean="0">
                <a:latin typeface="Times New Roman" pitchFamily="18" charset="0"/>
                <a:cs typeface="Times New Roman" pitchFamily="18" charset="0"/>
              </a:rPr>
              <a:t>REFERNCES</a:t>
            </a:r>
            <a:endParaRPr lang="en-US" sz="3200" dirty="0"/>
          </a:p>
        </p:txBody>
      </p:sp>
      <p:sp>
        <p:nvSpPr>
          <p:cNvPr id="3" name="Content Placeholder 2"/>
          <p:cNvSpPr>
            <a:spLocks noGrp="1"/>
          </p:cNvSpPr>
          <p:nvPr>
            <p:ph idx="1"/>
          </p:nvPr>
        </p:nvSpPr>
        <p:spPr/>
        <p:txBody>
          <a:bodyPr/>
          <a:lstStyle/>
          <a:p>
            <a:pPr marL="374650" indent="-362585">
              <a:lnSpc>
                <a:spcPct val="100000"/>
              </a:lnSpc>
              <a:spcBef>
                <a:spcPts val="475"/>
              </a:spcBef>
              <a:buAutoNum type="arabicPlain"/>
              <a:tabLst>
                <a:tab pos="375285" algn="l"/>
              </a:tabLst>
            </a:pPr>
            <a:r>
              <a:rPr lang="it-IT" dirty="0" smtClean="0">
                <a:latin typeface="Times New Roman" pitchFamily="18" charset="0"/>
                <a:cs typeface="Times New Roman" pitchFamily="18" charset="0"/>
              </a:rPr>
              <a:t>Base</a:t>
            </a:r>
            <a:r>
              <a:rPr lang="it-IT" spc="-55" dirty="0" smtClean="0">
                <a:latin typeface="Times New Roman" pitchFamily="18" charset="0"/>
                <a:cs typeface="Times New Roman" pitchFamily="18" charset="0"/>
              </a:rPr>
              <a:t> </a:t>
            </a:r>
            <a:r>
              <a:rPr lang="it-IT" spc="20" dirty="0" smtClean="0">
                <a:latin typeface="Times New Roman" pitchFamily="18" charset="0"/>
                <a:cs typeface="Times New Roman" pitchFamily="18" charset="0"/>
              </a:rPr>
              <a:t>paper</a:t>
            </a:r>
            <a:endParaRPr lang="it-IT" dirty="0" smtClean="0">
              <a:latin typeface="Times New Roman" pitchFamily="18" charset="0"/>
              <a:cs typeface="Times New Roman" pitchFamily="18" charset="0"/>
            </a:endParaRPr>
          </a:p>
          <a:p>
            <a:pPr marL="69850">
              <a:lnSpc>
                <a:spcPct val="100000"/>
              </a:lnSpc>
              <a:spcBef>
                <a:spcPts val="380"/>
              </a:spcBef>
            </a:pPr>
            <a:r>
              <a:rPr lang="it-IT" u="heavy" dirty="0" smtClean="0">
                <a:solidFill>
                  <a:srgbClr val="0000FF"/>
                </a:solidFill>
                <a:uFill>
                  <a:solidFill>
                    <a:srgbClr val="0000FF"/>
                  </a:solidFill>
                </a:uFill>
                <a:latin typeface="Times New Roman" pitchFamily="18" charset="0"/>
                <a:cs typeface="Times New Roman" pitchFamily="18" charset="0"/>
                <a:hlinkClick r:id="rId2"/>
              </a:rPr>
              <a:t>https://ieeexplore.ieee.org/document/9104210</a:t>
            </a:r>
            <a:endParaRPr lang="it-IT" dirty="0" smtClean="0">
              <a:latin typeface="Times New Roman" pitchFamily="18" charset="0"/>
              <a:cs typeface="Times New Roman" pitchFamily="18" charset="0"/>
            </a:endParaRPr>
          </a:p>
          <a:p>
            <a:pPr>
              <a:lnSpc>
                <a:spcPct val="100000"/>
              </a:lnSpc>
              <a:spcBef>
                <a:spcPts val="35"/>
              </a:spcBef>
            </a:pPr>
            <a:endParaRPr lang="it-IT" sz="3600" dirty="0" smtClean="0">
              <a:latin typeface="Times New Roman" pitchFamily="18" charset="0"/>
              <a:cs typeface="Times New Roman" pitchFamily="18" charset="0"/>
            </a:endParaRPr>
          </a:p>
          <a:p>
            <a:pPr marL="374650" indent="-362585">
              <a:lnSpc>
                <a:spcPct val="100000"/>
              </a:lnSpc>
              <a:buAutoNum type="arabicPlain" startAt="2"/>
              <a:tabLst>
                <a:tab pos="375285" algn="l"/>
              </a:tabLst>
            </a:pPr>
            <a:r>
              <a:rPr lang="it-IT" spc="10" dirty="0" smtClean="0">
                <a:latin typeface="Times New Roman" pitchFamily="18" charset="0"/>
                <a:cs typeface="Times New Roman" pitchFamily="18" charset="0"/>
              </a:rPr>
              <a:t>Data</a:t>
            </a:r>
            <a:r>
              <a:rPr lang="it-IT" spc="-55" dirty="0" smtClean="0">
                <a:latin typeface="Times New Roman" pitchFamily="18" charset="0"/>
                <a:cs typeface="Times New Roman" pitchFamily="18" charset="0"/>
              </a:rPr>
              <a:t> </a:t>
            </a:r>
            <a:r>
              <a:rPr lang="it-IT" spc="-5" dirty="0" smtClean="0">
                <a:latin typeface="Times New Roman" pitchFamily="18" charset="0"/>
                <a:cs typeface="Times New Roman" pitchFamily="18" charset="0"/>
              </a:rPr>
              <a:t>set</a:t>
            </a:r>
            <a:endParaRPr lang="it-IT" dirty="0" smtClean="0">
              <a:latin typeface="Times New Roman" pitchFamily="18" charset="0"/>
              <a:cs typeface="Times New Roman" pitchFamily="18" charset="0"/>
            </a:endParaRPr>
          </a:p>
          <a:p>
            <a:pPr marL="12700">
              <a:lnSpc>
                <a:spcPct val="100000"/>
              </a:lnSpc>
              <a:spcBef>
                <a:spcPts val="459"/>
              </a:spcBef>
            </a:pPr>
            <a:r>
              <a:rPr lang="it-IT" u="heavy" spc="-5" dirty="0" smtClean="0">
                <a:solidFill>
                  <a:srgbClr val="0000FF"/>
                </a:solidFill>
                <a:uFill>
                  <a:solidFill>
                    <a:srgbClr val="0000FF"/>
                  </a:solidFill>
                </a:uFill>
                <a:latin typeface="Times New Roman" pitchFamily="18" charset="0"/>
                <a:cs typeface="Times New Roman" pitchFamily="18" charset="0"/>
                <a:hlinkClick r:id="rId3"/>
              </a:rPr>
              <a:t>https://www.kaggle.com/amanajmera1/framingham-heart-study-dataset</a:t>
            </a:r>
            <a:endParaRPr lang="it-IT" dirty="0" smtClean="0">
              <a:latin typeface="Times New Roman" pitchFamily="18" charset="0"/>
              <a:cs typeface="Times New Roman" pitchFamily="18" charset="0"/>
            </a:endParaRP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a:extLst>
              <a:ext uri="{FF2B5EF4-FFF2-40B4-BE49-F238E27FC236}">
                <a16:creationId xmlns=""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Thankyou</a:t>
            </a:r>
          </a:p>
        </p:txBody>
      </p:sp>
    </p:spTree>
    <p:extLst>
      <p:ext uri="{BB962C8B-B14F-4D97-AF65-F5344CB8AC3E}">
        <p14:creationId xmlns=""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1424</TotalTime>
  <Words>337</Words>
  <Application>Microsoft Office PowerPoint</Application>
  <PresentationFormat>Custom</PresentationFormat>
  <Paragraphs>54</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DATASET</vt:lpstr>
      <vt:lpstr>SYSTEM SPECIFICATIONS</vt:lpstr>
      <vt:lpstr>REFERNCES</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Anjali Payyavula</cp:lastModifiedBy>
  <cp:revision>179</cp:revision>
  <dcterms:created xsi:type="dcterms:W3CDTF">2020-08-08T03:55:20Z</dcterms:created>
  <dcterms:modified xsi:type="dcterms:W3CDTF">2021-04-15T09:28:34Z</dcterms:modified>
</cp:coreProperties>
</file>