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5" r:id="rId3"/>
    <p:sldId id="277" r:id="rId4"/>
    <p:sldId id="280" r:id="rId5"/>
    <p:sldId id="281" r:id="rId6"/>
    <p:sldId id="278" r:id="rId7"/>
    <p:sldId id="279" r:id="rId8"/>
    <p:sldId id="282" r:id="rId9"/>
    <p:sldId id="276" r:id="rId10"/>
    <p:sldId id="27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3A92B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CF0CD3-7997-4CA3-8B74-26388476E0D6}" type="datetimeFigureOut">
              <a:rPr lang="en-US" smtClean="0"/>
              <a:pPr/>
              <a:t>4/23/2021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D3822A-EF8E-435C-B47D-30EC9DE8728E}" type="slidenum">
              <a:rPr lang="en-US" smtClean="0"/>
              <a:pPr/>
              <a:t>‹#›</a:t>
            </a:fld>
            <a:endParaRPr lang="en-US"/>
          </a:p>
        </p:txBody>
      </p:sp>
    </p:spTree>
    <p:extLst>
      <p:ext uri="{BB962C8B-B14F-4D97-AF65-F5344CB8AC3E}">
        <p14:creationId xmlns:p14="http://schemas.microsoft.com/office/powerpoint/2010/main" xmlns="" val="8186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1D35BD-5840-4ACE-82CD-F1A9B6F2FF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6DE5226C-FE22-4228-BB1C-E7EFB5B8EE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F02FC1E5-1806-490F-A32D-F59D312B7971}"/>
              </a:ext>
            </a:extLst>
          </p:cNvPr>
          <p:cNvSpPr>
            <a:spLocks noGrp="1"/>
          </p:cNvSpPr>
          <p:nvPr>
            <p:ph type="dt" sz="half" idx="10"/>
          </p:nvPr>
        </p:nvSpPr>
        <p:spPr/>
        <p:txBody>
          <a:bodyPr/>
          <a:lstStyle/>
          <a:p>
            <a:fld id="{9F59DDF5-D33F-42CB-8E16-7466BB8DFC27}" type="datetimeFigureOut">
              <a:rPr lang="en-US" smtClean="0"/>
              <a:pPr/>
              <a:t>4/23/2021</a:t>
            </a:fld>
            <a:endParaRPr lang="en-US"/>
          </a:p>
        </p:txBody>
      </p:sp>
      <p:sp>
        <p:nvSpPr>
          <p:cNvPr id="5" name="Footer Placeholder 4">
            <a:extLst>
              <a:ext uri="{FF2B5EF4-FFF2-40B4-BE49-F238E27FC236}">
                <a16:creationId xmlns:a16="http://schemas.microsoft.com/office/drawing/2014/main" xmlns="" id="{CEFDC17C-402E-4C6A-9D91-1E0D68CD91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3D8B9A7-9B40-4604-B62E-CFC932DE797D}"/>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xmlns="" val="223209811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309BF1-23FB-4CEA-8667-062A40577F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54D7D981-FA64-4EF3-A1AE-D39768965A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E9809D3-ADDE-4409-AB15-400904A2D19A}"/>
              </a:ext>
            </a:extLst>
          </p:cNvPr>
          <p:cNvSpPr>
            <a:spLocks noGrp="1"/>
          </p:cNvSpPr>
          <p:nvPr>
            <p:ph type="dt" sz="half" idx="10"/>
          </p:nvPr>
        </p:nvSpPr>
        <p:spPr/>
        <p:txBody>
          <a:bodyPr/>
          <a:lstStyle/>
          <a:p>
            <a:fld id="{9F59DDF5-D33F-42CB-8E16-7466BB8DFC27}" type="datetimeFigureOut">
              <a:rPr lang="en-US" smtClean="0"/>
              <a:pPr/>
              <a:t>4/23/2021</a:t>
            </a:fld>
            <a:endParaRPr lang="en-US"/>
          </a:p>
        </p:txBody>
      </p:sp>
      <p:sp>
        <p:nvSpPr>
          <p:cNvPr id="5" name="Footer Placeholder 4">
            <a:extLst>
              <a:ext uri="{FF2B5EF4-FFF2-40B4-BE49-F238E27FC236}">
                <a16:creationId xmlns:a16="http://schemas.microsoft.com/office/drawing/2014/main" xmlns="" id="{17DE37D2-F7DA-45F4-B780-49E471585C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D20DBCD-47F6-4A78-9B63-890C9B68942C}"/>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xmlns="" val="192988568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9F8A6CA6-76CF-42DB-A89D-147DCAAA31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9012728A-FE79-4274-BF1D-DEB5E9339E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C40F784-B990-4B12-B8E8-644C75318B2E}"/>
              </a:ext>
            </a:extLst>
          </p:cNvPr>
          <p:cNvSpPr>
            <a:spLocks noGrp="1"/>
          </p:cNvSpPr>
          <p:nvPr>
            <p:ph type="dt" sz="half" idx="10"/>
          </p:nvPr>
        </p:nvSpPr>
        <p:spPr/>
        <p:txBody>
          <a:bodyPr/>
          <a:lstStyle/>
          <a:p>
            <a:fld id="{9F59DDF5-D33F-42CB-8E16-7466BB8DFC27}" type="datetimeFigureOut">
              <a:rPr lang="en-US" smtClean="0"/>
              <a:pPr/>
              <a:t>4/23/2021</a:t>
            </a:fld>
            <a:endParaRPr lang="en-US"/>
          </a:p>
        </p:txBody>
      </p:sp>
      <p:sp>
        <p:nvSpPr>
          <p:cNvPr id="5" name="Footer Placeholder 4">
            <a:extLst>
              <a:ext uri="{FF2B5EF4-FFF2-40B4-BE49-F238E27FC236}">
                <a16:creationId xmlns:a16="http://schemas.microsoft.com/office/drawing/2014/main" xmlns="" id="{8CC04032-0D30-41D7-B43E-D6E0D955DE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2933762-5D52-4B1E-AA54-E5539DEBECEF}"/>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xmlns="" val="419744126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125DE0-F2C0-4705-B170-4C1F9FB5D7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F71D7CC-BC1B-41C4-B8B2-4C7FE3535A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E12548D-5787-4208-A3EA-2785B5875303}"/>
              </a:ext>
            </a:extLst>
          </p:cNvPr>
          <p:cNvSpPr>
            <a:spLocks noGrp="1"/>
          </p:cNvSpPr>
          <p:nvPr>
            <p:ph type="dt" sz="half" idx="10"/>
          </p:nvPr>
        </p:nvSpPr>
        <p:spPr/>
        <p:txBody>
          <a:bodyPr/>
          <a:lstStyle/>
          <a:p>
            <a:fld id="{9F59DDF5-D33F-42CB-8E16-7466BB8DFC27}" type="datetimeFigureOut">
              <a:rPr lang="en-US" smtClean="0"/>
              <a:pPr/>
              <a:t>4/23/2021</a:t>
            </a:fld>
            <a:endParaRPr lang="en-US"/>
          </a:p>
        </p:txBody>
      </p:sp>
      <p:sp>
        <p:nvSpPr>
          <p:cNvPr id="5" name="Footer Placeholder 4">
            <a:extLst>
              <a:ext uri="{FF2B5EF4-FFF2-40B4-BE49-F238E27FC236}">
                <a16:creationId xmlns:a16="http://schemas.microsoft.com/office/drawing/2014/main" xmlns="" id="{56A97C58-C114-49DC-9DC8-DA78FDD282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49D818A-4B03-4A7E-9E7C-CDDAE6287824}"/>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xmlns="" val="29599805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8D49B8-F244-4107-AA64-480918A8B7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4B442220-E9BC-4AB9-B17E-1432FCC8C2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C48E3F51-0102-4A10-9615-3BA272B8AF43}"/>
              </a:ext>
            </a:extLst>
          </p:cNvPr>
          <p:cNvSpPr>
            <a:spLocks noGrp="1"/>
          </p:cNvSpPr>
          <p:nvPr>
            <p:ph type="dt" sz="half" idx="10"/>
          </p:nvPr>
        </p:nvSpPr>
        <p:spPr/>
        <p:txBody>
          <a:bodyPr/>
          <a:lstStyle/>
          <a:p>
            <a:fld id="{9F59DDF5-D33F-42CB-8E16-7466BB8DFC27}" type="datetimeFigureOut">
              <a:rPr lang="en-US" smtClean="0"/>
              <a:pPr/>
              <a:t>4/23/2021</a:t>
            </a:fld>
            <a:endParaRPr lang="en-US"/>
          </a:p>
        </p:txBody>
      </p:sp>
      <p:sp>
        <p:nvSpPr>
          <p:cNvPr id="5" name="Footer Placeholder 4">
            <a:extLst>
              <a:ext uri="{FF2B5EF4-FFF2-40B4-BE49-F238E27FC236}">
                <a16:creationId xmlns:a16="http://schemas.microsoft.com/office/drawing/2014/main" xmlns="" id="{696563C4-CBD3-4AC5-B968-CF5EE7395B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359EF2B-E555-423B-A49B-A5BF239B1509}"/>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xmlns="" val="310270022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C854C3-F254-43C0-A84A-DF678D6DA1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35B99CB4-BEA7-46A8-A57D-0C0A607CB8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E474A656-2369-46CA-8396-3D34158CB8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0C75C530-D5B8-47BA-B47D-D56C3D39223E}"/>
              </a:ext>
            </a:extLst>
          </p:cNvPr>
          <p:cNvSpPr>
            <a:spLocks noGrp="1"/>
          </p:cNvSpPr>
          <p:nvPr>
            <p:ph type="dt" sz="half" idx="10"/>
          </p:nvPr>
        </p:nvSpPr>
        <p:spPr/>
        <p:txBody>
          <a:bodyPr/>
          <a:lstStyle/>
          <a:p>
            <a:fld id="{9F59DDF5-D33F-42CB-8E16-7466BB8DFC27}" type="datetimeFigureOut">
              <a:rPr lang="en-US" smtClean="0"/>
              <a:pPr/>
              <a:t>4/23/2021</a:t>
            </a:fld>
            <a:endParaRPr lang="en-US"/>
          </a:p>
        </p:txBody>
      </p:sp>
      <p:sp>
        <p:nvSpPr>
          <p:cNvPr id="6" name="Footer Placeholder 5">
            <a:extLst>
              <a:ext uri="{FF2B5EF4-FFF2-40B4-BE49-F238E27FC236}">
                <a16:creationId xmlns:a16="http://schemas.microsoft.com/office/drawing/2014/main" xmlns="" id="{C7E3DDD1-EA81-4FC7-9CE8-6C58CBAAEA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588E2639-812F-4802-8159-AC491A967B7D}"/>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xmlns="" val="246688912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44A95C-3089-4BBD-BE58-7CDD43DCA5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7683D1BD-8EEE-4108-8CE7-5FF96D81BD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EAE3FB4C-EE8C-4F60-BDAF-95F7AC9DC8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2906AD9D-8E51-4968-B956-552B2E604C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C942085-40EC-4928-912D-A8AAB276F1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85D85C9A-408E-4FF5-B667-7FA2525C0F8D}"/>
              </a:ext>
            </a:extLst>
          </p:cNvPr>
          <p:cNvSpPr>
            <a:spLocks noGrp="1"/>
          </p:cNvSpPr>
          <p:nvPr>
            <p:ph type="dt" sz="half" idx="10"/>
          </p:nvPr>
        </p:nvSpPr>
        <p:spPr/>
        <p:txBody>
          <a:bodyPr/>
          <a:lstStyle/>
          <a:p>
            <a:fld id="{9F59DDF5-D33F-42CB-8E16-7466BB8DFC27}" type="datetimeFigureOut">
              <a:rPr lang="en-US" smtClean="0"/>
              <a:pPr/>
              <a:t>4/23/2021</a:t>
            </a:fld>
            <a:endParaRPr lang="en-US"/>
          </a:p>
        </p:txBody>
      </p:sp>
      <p:sp>
        <p:nvSpPr>
          <p:cNvPr id="8" name="Footer Placeholder 7">
            <a:extLst>
              <a:ext uri="{FF2B5EF4-FFF2-40B4-BE49-F238E27FC236}">
                <a16:creationId xmlns:a16="http://schemas.microsoft.com/office/drawing/2014/main" xmlns="" id="{B057A230-1FF7-4EC7-8FD7-13C009500B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BAA1A9B1-CDFC-497A-9D66-9CCCF46920DD}"/>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xmlns="" val="48675524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4FA51C-126C-4666-903A-1EF2DFF235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62F69193-DB2A-4E12-8817-E6587A66B7FF}"/>
              </a:ext>
            </a:extLst>
          </p:cNvPr>
          <p:cNvSpPr>
            <a:spLocks noGrp="1"/>
          </p:cNvSpPr>
          <p:nvPr>
            <p:ph type="dt" sz="half" idx="10"/>
          </p:nvPr>
        </p:nvSpPr>
        <p:spPr/>
        <p:txBody>
          <a:bodyPr/>
          <a:lstStyle/>
          <a:p>
            <a:fld id="{9F59DDF5-D33F-42CB-8E16-7466BB8DFC27}" type="datetimeFigureOut">
              <a:rPr lang="en-US" smtClean="0"/>
              <a:pPr/>
              <a:t>4/23/2021</a:t>
            </a:fld>
            <a:endParaRPr lang="en-US"/>
          </a:p>
        </p:txBody>
      </p:sp>
      <p:sp>
        <p:nvSpPr>
          <p:cNvPr id="4" name="Footer Placeholder 3">
            <a:extLst>
              <a:ext uri="{FF2B5EF4-FFF2-40B4-BE49-F238E27FC236}">
                <a16:creationId xmlns:a16="http://schemas.microsoft.com/office/drawing/2014/main" xmlns="" id="{B32C1ACD-E937-4FA1-A10E-C2471077B2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D8764E26-4370-433B-95E9-3A5A438AF755}"/>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xmlns="" val="225126190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D14C951E-E7CC-4F01-94D7-EE5B9DD35C3F}"/>
              </a:ext>
            </a:extLst>
          </p:cNvPr>
          <p:cNvSpPr>
            <a:spLocks noGrp="1"/>
          </p:cNvSpPr>
          <p:nvPr>
            <p:ph type="dt" sz="half" idx="10"/>
          </p:nvPr>
        </p:nvSpPr>
        <p:spPr/>
        <p:txBody>
          <a:bodyPr/>
          <a:lstStyle/>
          <a:p>
            <a:fld id="{9F59DDF5-D33F-42CB-8E16-7466BB8DFC27}" type="datetimeFigureOut">
              <a:rPr lang="en-US" smtClean="0"/>
              <a:pPr/>
              <a:t>4/23/2021</a:t>
            </a:fld>
            <a:endParaRPr lang="en-US"/>
          </a:p>
        </p:txBody>
      </p:sp>
      <p:sp>
        <p:nvSpPr>
          <p:cNvPr id="3" name="Footer Placeholder 2">
            <a:extLst>
              <a:ext uri="{FF2B5EF4-FFF2-40B4-BE49-F238E27FC236}">
                <a16:creationId xmlns:a16="http://schemas.microsoft.com/office/drawing/2014/main" xmlns="" id="{B084C1BD-3325-402B-86F2-C90AC69BDA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62C6D064-67D1-4F46-A8E1-08DF4ED5AC67}"/>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xmlns="" val="144335698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DC41FD-59D2-4328-9DC3-43E674E00C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5121CEC8-8010-4503-AD91-9ADBEDAD18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4DD50FAE-0BFD-4A83-8E74-87EB96285E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9ADC5F9-2F54-4533-8CF8-6C43FC1FC0DF}"/>
              </a:ext>
            </a:extLst>
          </p:cNvPr>
          <p:cNvSpPr>
            <a:spLocks noGrp="1"/>
          </p:cNvSpPr>
          <p:nvPr>
            <p:ph type="dt" sz="half" idx="10"/>
          </p:nvPr>
        </p:nvSpPr>
        <p:spPr/>
        <p:txBody>
          <a:bodyPr/>
          <a:lstStyle/>
          <a:p>
            <a:fld id="{9F59DDF5-D33F-42CB-8E16-7466BB8DFC27}" type="datetimeFigureOut">
              <a:rPr lang="en-US" smtClean="0"/>
              <a:pPr/>
              <a:t>4/23/2021</a:t>
            </a:fld>
            <a:endParaRPr lang="en-US"/>
          </a:p>
        </p:txBody>
      </p:sp>
      <p:sp>
        <p:nvSpPr>
          <p:cNvPr id="6" name="Footer Placeholder 5">
            <a:extLst>
              <a:ext uri="{FF2B5EF4-FFF2-40B4-BE49-F238E27FC236}">
                <a16:creationId xmlns:a16="http://schemas.microsoft.com/office/drawing/2014/main" xmlns="" id="{5FC9CE0D-1363-4FA3-B747-B41C32E6EF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E2D8965-9F3A-4F80-85DE-B17DF5F0B221}"/>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xmlns="" val="250185127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6B90D2-7C8E-457F-8EAE-E631FD6236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8E3BCD0F-66B6-49C1-B2D6-EC146B234C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7B08FD95-E878-43DC-9CB4-65C8A548AC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851845E-EEB1-4A14-A776-89D23CDBA86C}"/>
              </a:ext>
            </a:extLst>
          </p:cNvPr>
          <p:cNvSpPr>
            <a:spLocks noGrp="1"/>
          </p:cNvSpPr>
          <p:nvPr>
            <p:ph type="dt" sz="half" idx="10"/>
          </p:nvPr>
        </p:nvSpPr>
        <p:spPr/>
        <p:txBody>
          <a:bodyPr/>
          <a:lstStyle/>
          <a:p>
            <a:fld id="{9F59DDF5-D33F-42CB-8E16-7466BB8DFC27}" type="datetimeFigureOut">
              <a:rPr lang="en-US" smtClean="0"/>
              <a:pPr/>
              <a:t>4/23/2021</a:t>
            </a:fld>
            <a:endParaRPr lang="en-US"/>
          </a:p>
        </p:txBody>
      </p:sp>
      <p:sp>
        <p:nvSpPr>
          <p:cNvPr id="6" name="Footer Placeholder 5">
            <a:extLst>
              <a:ext uri="{FF2B5EF4-FFF2-40B4-BE49-F238E27FC236}">
                <a16:creationId xmlns:a16="http://schemas.microsoft.com/office/drawing/2014/main" xmlns="" id="{4F0E8321-CE00-4D0C-81FE-CC81BB74E9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B955C62-63E1-4B2F-BB4A-0E352271DFDA}"/>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xmlns="" val="42571845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625">
              <a:srgbClr val="B5C7E7"/>
            </a:gs>
            <a:gs pos="6250">
              <a:srgbClr val="BECEEA"/>
            </a:gs>
            <a:gs pos="100000">
              <a:srgbClr val="D1DCF0"/>
            </a:gs>
            <a:gs pos="60000">
              <a:schemeClr val="accent1">
                <a:lumMod val="5000"/>
                <a:lumOff val="95000"/>
              </a:schemeClr>
            </a:gs>
            <a:gs pos="100000">
              <a:schemeClr val="accent1">
                <a:lumMod val="45000"/>
                <a:lumOff val="55000"/>
              </a:schemeClr>
            </a:gs>
            <a:gs pos="35000">
              <a:schemeClr val="bg1"/>
            </a:gs>
            <a:gs pos="100000">
              <a:schemeClr val="accent1">
                <a:lumMod val="30000"/>
                <a:lumOff val="70000"/>
              </a:schemeClr>
            </a:gs>
          </a:gsLst>
          <a:path path="rect">
            <a:fillToRect t="100000" r="100000"/>
          </a:path>
          <a:tileRect l="-100000" b="-100000"/>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A417729-EAAF-49E5-9459-F6986CF6A7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F407D502-8A23-4B1E-87FD-EF6E95C60B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8514BE1-A63A-4E10-ABE1-86AC114AFB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59DDF5-D33F-42CB-8E16-7466BB8DFC27}" type="datetimeFigureOut">
              <a:rPr lang="en-US" smtClean="0"/>
              <a:pPr/>
              <a:t>4/23/2021</a:t>
            </a:fld>
            <a:endParaRPr lang="en-US"/>
          </a:p>
        </p:txBody>
      </p:sp>
      <p:sp>
        <p:nvSpPr>
          <p:cNvPr id="5" name="Footer Placeholder 4">
            <a:extLst>
              <a:ext uri="{FF2B5EF4-FFF2-40B4-BE49-F238E27FC236}">
                <a16:creationId xmlns:a16="http://schemas.microsoft.com/office/drawing/2014/main" xmlns="" id="{780997EC-4EB3-4837-B2A0-1ACF4CCF0B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832BCC0E-AB9B-433E-87A1-D8FEC03770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963275-8587-4EEF-A5E5-8D742DA55544}" type="slidenum">
              <a:rPr lang="en-US" smtClean="0"/>
              <a:pPr/>
              <a:t>‹#›</a:t>
            </a:fld>
            <a:endParaRPr lang="en-US"/>
          </a:p>
        </p:txBody>
      </p:sp>
    </p:spTree>
    <p:extLst>
      <p:ext uri="{BB962C8B-B14F-4D97-AF65-F5344CB8AC3E}">
        <p14:creationId xmlns:p14="http://schemas.microsoft.com/office/powerpoint/2010/main" xmlns="" val="2460740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jetir.or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7" name="Rectangle 6">
            <a:extLst>
              <a:ext uri="{FF2B5EF4-FFF2-40B4-BE49-F238E27FC236}">
                <a16:creationId xmlns:a16="http://schemas.microsoft.com/office/drawing/2014/main" xmlns=""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1028" name="Picture 4">
            <a:extLst>
              <a:ext uri="{FF2B5EF4-FFF2-40B4-BE49-F238E27FC236}">
                <a16:creationId xmlns:a16="http://schemas.microsoft.com/office/drawing/2014/main" xmlns=""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Box 1">
            <a:extLst>
              <a:ext uri="{FF2B5EF4-FFF2-40B4-BE49-F238E27FC236}">
                <a16:creationId xmlns:a16="http://schemas.microsoft.com/office/drawing/2014/main" xmlns="" id="{01A603F7-17A2-4539-A2F5-2D940EAD4BD0}"/>
              </a:ext>
            </a:extLst>
          </p:cNvPr>
          <p:cNvSpPr txBox="1"/>
          <p:nvPr/>
        </p:nvSpPr>
        <p:spPr>
          <a:xfrm>
            <a:off x="110840" y="1802920"/>
            <a:ext cx="11984182" cy="4339650"/>
          </a:xfrm>
          <a:prstGeom prst="rect">
            <a:avLst/>
          </a:prstGeom>
          <a:noFill/>
        </p:spPr>
        <p:txBody>
          <a:bodyPr wrap="square" rtlCol="0">
            <a:spAutoFit/>
          </a:bodyPr>
          <a:lstStyle/>
          <a:p>
            <a:pPr algn="ctr">
              <a:spcBef>
                <a:spcPct val="0"/>
              </a:spcBef>
              <a:defRPr/>
            </a:pPr>
            <a:r>
              <a:rPr lang="en-IN" sz="2400" b="1" dirty="0" smtClean="0">
                <a:solidFill>
                  <a:srgbClr val="0070C0"/>
                </a:solidFill>
                <a:latin typeface="Times New Roman" panose="02020603050405020304" pitchFamily="18" charset="0"/>
                <a:cs typeface="Times New Roman" panose="02020603050405020304" pitchFamily="18" charset="0"/>
              </a:rPr>
              <a:t>PREDICTION ANALYSIS USING SUPPORT VECTOR MACHINE IN CARDIOVASCULAR AILMENTS</a:t>
            </a:r>
            <a:endParaRPr lang="en-US" sz="2400" b="1" dirty="0" smtClean="0">
              <a:solidFill>
                <a:srgbClr val="0070C0"/>
              </a:solidFill>
              <a:latin typeface="Times New Roman" panose="02020603050405020304" pitchFamily="18" charset="0"/>
              <a:cs typeface="Times New Roman" panose="02020603050405020304" pitchFamily="18" charset="0"/>
            </a:endParaRPr>
          </a:p>
          <a:p>
            <a:pPr algn="ctr">
              <a:spcBef>
                <a:spcPct val="0"/>
              </a:spcBef>
              <a:defRPr/>
            </a:pPr>
            <a:endParaRPr lang="en-US" sz="2800" b="1" dirty="0" smtClean="0">
              <a:latin typeface="Times New Roman" panose="02020603050405020304" pitchFamily="18" charset="0"/>
              <a:cs typeface="Times New Roman" panose="02020603050405020304" pitchFamily="18" charset="0"/>
            </a:endParaRPr>
          </a:p>
          <a:p>
            <a:pPr algn="ctr">
              <a:spcBef>
                <a:spcPct val="0"/>
              </a:spcBef>
              <a:defRPr/>
            </a:pPr>
            <a:r>
              <a:rPr lang="en-US" sz="2400" b="1" dirty="0" smtClean="0">
                <a:latin typeface="Times New Roman" pitchFamily="18" charset="0"/>
                <a:cs typeface="Times New Roman" pitchFamily="18" charset="0"/>
              </a:rPr>
              <a:t>Date: 23 April 2021</a:t>
            </a:r>
          </a:p>
          <a:p>
            <a:pPr algn="ctr">
              <a:spcBef>
                <a:spcPct val="0"/>
              </a:spcBef>
              <a:defRPr/>
            </a:pPr>
            <a:endParaRPr lang="en-US" sz="2400" b="1" dirty="0" smtClean="0">
              <a:latin typeface="Times New Roman" pitchFamily="18" charset="0"/>
              <a:cs typeface="Times New Roman" pitchFamily="18" charset="0"/>
            </a:endParaRPr>
          </a:p>
          <a:p>
            <a:r>
              <a:rPr lang="en-IN" sz="2400" b="1" dirty="0" smtClean="0">
                <a:latin typeface="Times New Roman" pitchFamily="18" charset="0"/>
                <a:cs typeface="Times New Roman" pitchFamily="18" charset="0"/>
              </a:rPr>
              <a:t>O.VEDA VARSHITHA : 17WH1A0518</a:t>
            </a:r>
          </a:p>
          <a:p>
            <a:r>
              <a:rPr lang="en-IN" sz="2400" b="1" dirty="0" smtClean="0">
                <a:latin typeface="Times New Roman" pitchFamily="18" charset="0"/>
                <a:cs typeface="Times New Roman" pitchFamily="18" charset="0"/>
              </a:rPr>
              <a:t>G.NAGA LAXMI PRASANNA : 17WH1A0523</a:t>
            </a:r>
          </a:p>
          <a:p>
            <a:r>
              <a:rPr lang="en-IN" sz="2400" b="1" dirty="0" smtClean="0">
                <a:latin typeface="Times New Roman" pitchFamily="18" charset="0"/>
                <a:cs typeface="Times New Roman" pitchFamily="18" charset="0"/>
              </a:rPr>
              <a:t>P.ANJALI : 18WH5A0504</a:t>
            </a:r>
            <a:endParaRPr lang="en-US"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					</a:t>
            </a:r>
          </a:p>
          <a:p>
            <a:r>
              <a:rPr lang="en-US" sz="2400" b="1" dirty="0" smtClean="0">
                <a:latin typeface="Times New Roman" pitchFamily="18" charset="0"/>
                <a:cs typeface="Times New Roman" pitchFamily="18" charset="0"/>
              </a:rPr>
              <a:t>					    	Internal Guide: Ms. M SHANMUGA SUNDARI</a:t>
            </a:r>
          </a:p>
          <a:p>
            <a:pPr algn="ctr"/>
            <a:r>
              <a:rPr lang="en-IN" sz="2400" b="1"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Designation: Assistant Professor</a:t>
            </a:r>
            <a:endParaRPr lang="en-US" sz="3200" b="1" dirty="0" smtClean="0">
              <a:latin typeface="Times New Roman" pitchFamily="18" charset="0"/>
              <a:cs typeface="Times New Roman" pitchFamily="18" charset="0"/>
            </a:endParaRPr>
          </a:p>
        </p:txBody>
      </p:sp>
      <p:sp>
        <p:nvSpPr>
          <p:cNvPr id="6" name="Title 1"/>
          <p:cNvSpPr txBox="1">
            <a:spLocks/>
          </p:cNvSpPr>
          <p:nvPr/>
        </p:nvSpPr>
        <p:spPr>
          <a:xfrm>
            <a:off x="263236" y="3810000"/>
            <a:ext cx="11762509" cy="2590800"/>
          </a:xfrm>
          <a:prstGeom prst="rect">
            <a:avLst/>
          </a:prstGeom>
        </p:spPr>
        <p:txBody>
          <a:bodyPr vert="horz" lIns="91440" tIns="45720" rIns="91440" bIns="45720" rtlCol="0" anchor="t"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r>
              <a:rPr lang="en-US" sz="2000" b="1" dirty="0" smtClean="0">
                <a:latin typeface="Times New Roman" pitchFamily="18" charset="0"/>
                <a:cs typeface="Times New Roman" pitchFamily="18" charset="0"/>
              </a:rPr>
              <a:t>    </a:t>
            </a:r>
          </a:p>
          <a:p>
            <a:endParaRPr kumimoji="0" lang="en-US" sz="20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8" name="Rectangle 7"/>
          <p:cNvSpPr/>
          <p:nvPr/>
        </p:nvSpPr>
        <p:spPr>
          <a:xfrm>
            <a:off x="0" y="6040581"/>
            <a:ext cx="12191999" cy="461665"/>
          </a:xfrm>
          <a:prstGeom prst="rect">
            <a:avLst/>
          </a:prstGeom>
        </p:spPr>
        <p:txBody>
          <a:bodyPr wrap="square">
            <a:spAutoFit/>
          </a:bodyPr>
          <a:lstStyle/>
          <a:p>
            <a:pPr algn="ctr"/>
            <a:r>
              <a:rPr lang="en-US" sz="2400" b="1" dirty="0" smtClean="0">
                <a:latin typeface="Times New Roman" panose="02020603050405020304" pitchFamily="18" charset="0"/>
                <a:cs typeface="Times New Roman" panose="02020603050405020304" pitchFamily="18" charset="0"/>
              </a:rPr>
              <a:t>Department of Computer Science &amp; Engineering</a:t>
            </a:r>
          </a:p>
        </p:txBody>
      </p:sp>
      <p:sp>
        <p:nvSpPr>
          <p:cNvPr id="9" name="TextBox 8"/>
          <p:cNvSpPr txBox="1"/>
          <p:nvPr/>
        </p:nvSpPr>
        <p:spPr>
          <a:xfrm>
            <a:off x="2605177" y="1293962"/>
            <a:ext cx="6081623" cy="400110"/>
          </a:xfrm>
          <a:prstGeom prst="rect">
            <a:avLst/>
          </a:prstGeom>
          <a:noFill/>
        </p:spPr>
        <p:txBody>
          <a:bodyPr wrap="square" rtlCol="0">
            <a:spAutoFit/>
          </a:bodyPr>
          <a:lstStyle/>
          <a:p>
            <a:pPr algn="ctr"/>
            <a:r>
              <a:rPr lang="en-US" sz="2000" b="1" spc="-5" dirty="0" smtClean="0">
                <a:latin typeface="Times New Roman" pitchFamily="18" charset="0"/>
                <a:cs typeface="Times New Roman" pitchFamily="18" charset="0"/>
              </a:rPr>
              <a:t>Department </a:t>
            </a:r>
            <a:r>
              <a:rPr lang="en-US" sz="2000" b="1" dirty="0" smtClean="0">
                <a:latin typeface="Times New Roman" pitchFamily="18" charset="0"/>
                <a:cs typeface="Times New Roman" pitchFamily="18" charset="0"/>
              </a:rPr>
              <a:t>of </a:t>
            </a:r>
            <a:r>
              <a:rPr lang="en-US" sz="2000" b="1" spc="-5" dirty="0" smtClean="0">
                <a:latin typeface="Times New Roman" pitchFamily="18" charset="0"/>
                <a:cs typeface="Times New Roman" pitchFamily="18" charset="0"/>
              </a:rPr>
              <a:t>Computer Science </a:t>
            </a:r>
            <a:r>
              <a:rPr lang="en-US" sz="2000" b="1" dirty="0" smtClean="0">
                <a:latin typeface="Times New Roman" pitchFamily="18" charset="0"/>
                <a:cs typeface="Times New Roman" pitchFamily="18" charset="0"/>
              </a:rPr>
              <a:t>and</a:t>
            </a:r>
            <a:r>
              <a:rPr lang="en-US" sz="2000" b="1" spc="-120" dirty="0" smtClean="0">
                <a:latin typeface="Times New Roman" pitchFamily="18" charset="0"/>
                <a:cs typeface="Times New Roman" pitchFamily="18" charset="0"/>
              </a:rPr>
              <a:t> </a:t>
            </a:r>
            <a:r>
              <a:rPr lang="en-US" sz="2000" b="1" spc="-5" dirty="0" smtClean="0">
                <a:latin typeface="Times New Roman" pitchFamily="18" charset="0"/>
                <a:cs typeface="Times New Roman" pitchFamily="18" charset="0"/>
              </a:rPr>
              <a:t>Engineering</a:t>
            </a:r>
            <a:endParaRPr lang="en-US" sz="2000" b="1" dirty="0">
              <a:latin typeface="Times New Roman" pitchFamily="18" charset="0"/>
              <a:cs typeface="Times New Roman" pitchFamily="18" charset="0"/>
            </a:endParaRPr>
          </a:p>
        </p:txBody>
      </p:sp>
    </p:spTree>
    <p:extLst>
      <p:ext uri="{BB962C8B-B14F-4D97-AF65-F5344CB8AC3E}">
        <p14:creationId xmlns:p14="http://schemas.microsoft.com/office/powerpoint/2010/main" xmlns="" val="382051925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xmlns=""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xmlns="">
                <a:solidFill>
                  <a:srgbClr val="FFFFFF"/>
                </a:solidFill>
              </a14:hiddenFill>
            </a:ext>
          </a:extLst>
        </p:spPr>
      </p:pic>
      <p:sp>
        <p:nvSpPr>
          <p:cNvPr id="8" name="Rectangle 7">
            <a:extLst>
              <a:ext uri="{FF2B5EF4-FFF2-40B4-BE49-F238E27FC236}">
                <a16:creationId xmlns:a16="http://schemas.microsoft.com/office/drawing/2014/main" xmlns=""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xmlns=""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17767876-16B2-4096-AA5A-BEE8532517FB}"/>
              </a:ext>
            </a:extLst>
          </p:cNvPr>
          <p:cNvSpPr txBox="1"/>
          <p:nvPr/>
        </p:nvSpPr>
        <p:spPr>
          <a:xfrm>
            <a:off x="888591" y="2875002"/>
            <a:ext cx="10712567" cy="1107996"/>
          </a:xfrm>
          <a:prstGeom prst="rect">
            <a:avLst/>
          </a:prstGeom>
          <a:noFill/>
        </p:spPr>
        <p:txBody>
          <a:bodyPr wrap="square" rtlCol="0">
            <a:spAutoFit/>
          </a:bodyPr>
          <a:lstStyle/>
          <a:p>
            <a:pPr lvl="0" algn="ctr"/>
            <a:r>
              <a:rPr lang="en-US" sz="6600" b="1" dirty="0">
                <a:latin typeface="Times New Roman" panose="02020603050405020304" pitchFamily="18" charset="0"/>
                <a:cs typeface="Times New Roman" panose="02020603050405020304" pitchFamily="18" charset="0"/>
              </a:rPr>
              <a:t>Thankyou</a:t>
            </a:r>
          </a:p>
        </p:txBody>
      </p:sp>
    </p:spTree>
    <p:extLst>
      <p:ext uri="{BB962C8B-B14F-4D97-AF65-F5344CB8AC3E}">
        <p14:creationId xmlns:p14="http://schemas.microsoft.com/office/powerpoint/2010/main" xmlns="" val="36837017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xmlns=""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object 5">
            <a:extLst>
              <a:ext uri="{FF2B5EF4-FFF2-40B4-BE49-F238E27FC236}">
                <a16:creationId xmlns:a16="http://schemas.microsoft.com/office/drawing/2014/main" xmlns="" id="{AF288278-6600-44E7-A88A-5086B87F447C}"/>
              </a:ext>
            </a:extLst>
          </p:cNvPr>
          <p:cNvSpPr txBox="1">
            <a:spLocks/>
          </p:cNvSpPr>
          <p:nvPr/>
        </p:nvSpPr>
        <p:spPr bwMode="auto">
          <a:xfrm>
            <a:off x="53119" y="92883"/>
            <a:ext cx="9746235" cy="629018"/>
          </a:xfrm>
          <a:prstGeom prst="rect">
            <a:avLst/>
          </a:prstGeom>
          <a:noFill/>
          <a:ln w="9525">
            <a:noFill/>
            <a:miter lim="800000"/>
            <a:headEnd/>
            <a:tailEnd/>
          </a:ln>
        </p:spPr>
        <p:txBody>
          <a:bodyPr vert="horz" wrap="square" lIns="0" tIns="13335"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12700" marR="0" lvl="0" indent="0" algn="l" defTabSz="914400" rtl="0" eaLnBrk="0" fontAlgn="base" latinLnBrk="0" hangingPunct="0">
              <a:lnSpc>
                <a:spcPct val="100000"/>
              </a:lnSpc>
              <a:spcBef>
                <a:spcPts val="105"/>
              </a:spcBef>
              <a:spcAft>
                <a:spcPct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rPr>
              <a:t>Why Should I Study </a:t>
            </a:r>
            <a:r>
              <a:rPr lang="en-US" sz="4000" dirty="0" smtClean="0">
                <a:solidFill>
                  <a:srgbClr val="C00000"/>
                </a:solidFill>
                <a:latin typeface="Times New Roman" panose="02020603050405020304" pitchFamily="18" charset="0"/>
                <a:cs typeface="Times New Roman" panose="02020603050405020304" pitchFamily="18" charset="0"/>
              </a:rPr>
              <a:t>this course?</a:t>
            </a:r>
            <a:endPar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xmlns="" id="{42E61EB3-2F18-4619-AD2A-886155B0A477}"/>
              </a:ext>
            </a:extLst>
          </p:cNvPr>
          <p:cNvSpPr txBox="1"/>
          <p:nvPr/>
        </p:nvSpPr>
        <p:spPr>
          <a:xfrm>
            <a:off x="165517" y="1343854"/>
            <a:ext cx="11862360" cy="492443"/>
          </a:xfrm>
          <a:prstGeom prst="rect">
            <a:avLst/>
          </a:prstGeom>
          <a:noFill/>
        </p:spPr>
        <p:txBody>
          <a:bodyPr wrap="square" rtlCol="0">
            <a:spAutoFit/>
          </a:bodyPr>
          <a:lstStyle/>
          <a:p>
            <a:pPr lvl="0"/>
            <a:r>
              <a:rPr lang="en-US" sz="2600" b="1" dirty="0" smtClean="0">
                <a:latin typeface="Times New Roman" panose="02020603050405020304" pitchFamily="18" charset="0"/>
                <a:cs typeface="Times New Roman" panose="02020603050405020304" pitchFamily="18" charset="0"/>
              </a:rPr>
              <a:t>Examples</a:t>
            </a:r>
            <a:endParaRPr lang="en-US" sz="2600" b="1"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xmlns=""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xmlns=""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0" y="8626"/>
            <a:ext cx="12192000" cy="6858000"/>
          </a:xfrm>
          <a:prstGeom prst="rect">
            <a:avLst/>
          </a:prstGeom>
        </p:spPr>
      </p:pic>
      <p:sp>
        <p:nvSpPr>
          <p:cNvPr id="11" name="TextBox 10"/>
          <p:cNvSpPr txBox="1"/>
          <p:nvPr/>
        </p:nvSpPr>
        <p:spPr>
          <a:xfrm>
            <a:off x="1025243" y="181155"/>
            <a:ext cx="8950036" cy="646331"/>
          </a:xfrm>
          <a:prstGeom prst="rect">
            <a:avLst/>
          </a:prstGeom>
          <a:noFill/>
        </p:spPr>
        <p:txBody>
          <a:bodyPr wrap="square" rtlCol="0">
            <a:spAutoFit/>
          </a:bodyPr>
          <a:lstStyle/>
          <a:p>
            <a:pPr algn="ctr"/>
            <a:r>
              <a:rPr lang="en-IN" sz="3600" b="1" dirty="0" smtClean="0">
                <a:solidFill>
                  <a:schemeClr val="tx1">
                    <a:lumMod val="85000"/>
                    <a:lumOff val="15000"/>
                  </a:schemeClr>
                </a:solidFill>
                <a:latin typeface="Times New Roman" pitchFamily="18" charset="0"/>
                <a:cs typeface="Times New Roman" pitchFamily="18" charset="0"/>
              </a:rPr>
              <a:t>ABSTRACT</a:t>
            </a:r>
            <a:endParaRPr lang="en-US" sz="4000" b="1" dirty="0">
              <a:solidFill>
                <a:schemeClr val="tx1">
                  <a:lumMod val="85000"/>
                  <a:lumOff val="15000"/>
                </a:schemeClr>
              </a:solidFill>
              <a:latin typeface="Times New Roman" pitchFamily="18" charset="0"/>
              <a:cs typeface="Times New Roman" pitchFamily="18" charset="0"/>
            </a:endParaRPr>
          </a:p>
        </p:txBody>
      </p:sp>
      <p:sp>
        <p:nvSpPr>
          <p:cNvPr id="14" name="TextBox 13"/>
          <p:cNvSpPr txBox="1"/>
          <p:nvPr/>
        </p:nvSpPr>
        <p:spPr>
          <a:xfrm>
            <a:off x="1259456" y="1466490"/>
            <a:ext cx="9540816" cy="400110"/>
          </a:xfrm>
          <a:prstGeom prst="rect">
            <a:avLst/>
          </a:prstGeom>
          <a:noFill/>
        </p:spPr>
        <p:txBody>
          <a:bodyPr wrap="square" rtlCol="0">
            <a:spAutoFit/>
          </a:bodyPr>
          <a:lstStyle/>
          <a:p>
            <a:pPr algn="just"/>
            <a:endParaRPr lang="en-US" sz="2000" dirty="0">
              <a:latin typeface="Times New Roman" pitchFamily="18" charset="0"/>
              <a:cs typeface="Times New Roman" pitchFamily="18" charset="0"/>
            </a:endParaRPr>
          </a:p>
        </p:txBody>
      </p:sp>
      <p:sp>
        <p:nvSpPr>
          <p:cNvPr id="12" name="TextBox 11"/>
          <p:cNvSpPr txBox="1"/>
          <p:nvPr/>
        </p:nvSpPr>
        <p:spPr>
          <a:xfrm>
            <a:off x="724619" y="1483743"/>
            <a:ext cx="10118785" cy="4401205"/>
          </a:xfrm>
          <a:prstGeom prst="rect">
            <a:avLst/>
          </a:prstGeom>
          <a:noFill/>
        </p:spPr>
        <p:txBody>
          <a:bodyPr wrap="square" rtlCol="0">
            <a:spAutoFit/>
          </a:bodyPr>
          <a:lstStyle/>
          <a:p>
            <a:pPr algn="just">
              <a:buFont typeface="Wingdings" pitchFamily="2" charset="2"/>
              <a:buChar char="Ø"/>
            </a:pPr>
            <a:r>
              <a:rPr lang="en-IN" sz="2000" b="1" dirty="0" smtClean="0">
                <a:latin typeface="Times New Roman" pitchFamily="18" charset="0"/>
                <a:cs typeface="Times New Roman" pitchFamily="18" charset="0"/>
              </a:rPr>
              <a:t>Problem Statement:</a:t>
            </a:r>
          </a:p>
          <a:p>
            <a:pPr algn="just"/>
            <a:endParaRPr lang="en-IN" sz="2000" b="1"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Heart disease is one of the most significant causes of mortality in today’s world. Heart disease proves to be the leading cause of death for both men and women. Deaths due to heart disease have become very common and medical professionals working in the field of heart disease have their limitations, they cannot predict the chance of getting heart disease up to high accuracy.</a:t>
            </a:r>
          </a:p>
          <a:p>
            <a:pPr algn="just"/>
            <a:endParaRPr lang="en-IN" sz="2000" dirty="0" smtClean="0">
              <a:latin typeface="Times New Roman" pitchFamily="18" charset="0"/>
              <a:cs typeface="Times New Roman" pitchFamily="18" charset="0"/>
            </a:endParaRPr>
          </a:p>
          <a:p>
            <a:pPr algn="just">
              <a:buFont typeface="Wingdings" pitchFamily="2" charset="2"/>
              <a:buChar char="Ø"/>
            </a:pPr>
            <a:r>
              <a:rPr lang="en-IN" sz="2000" b="1" dirty="0" smtClean="0">
                <a:latin typeface="Times New Roman" pitchFamily="18" charset="0"/>
                <a:cs typeface="Times New Roman" pitchFamily="18" charset="0"/>
              </a:rPr>
              <a:t>Project Objective:</a:t>
            </a:r>
          </a:p>
          <a:p>
            <a:pPr algn="just"/>
            <a:endParaRPr lang="en-IN" sz="2000" b="1"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To improve Heart Disease prediction accuracy and predict the 10 years risk of coronary heart disease, bases on the data available. Stochastic gradient descent and SVM algorithms are applied and comparative analysis will be done to get the model with the best accuracy.</a:t>
            </a:r>
            <a:endParaRPr lang="en-IN" sz="2000" dirty="0" smtClean="0">
              <a:latin typeface="Times New Roman" pitchFamily="18" charset="0"/>
              <a:cs typeface="Times New Roman" pitchFamily="18" charset="0"/>
            </a:endParaRPr>
          </a:p>
          <a:p>
            <a:endParaRPr lang="en-IN" sz="2000" dirty="0" smtClean="0"/>
          </a:p>
          <a:p>
            <a:endParaRPr lang="en-US" sz="2000" dirty="0"/>
          </a:p>
        </p:txBody>
      </p:sp>
    </p:spTree>
    <p:extLst>
      <p:ext uri="{BB962C8B-B14F-4D97-AF65-F5344CB8AC3E}">
        <p14:creationId xmlns:p14="http://schemas.microsoft.com/office/powerpoint/2010/main" xmlns="" val="36837017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528"/>
            <a:ext cx="10515600" cy="629729"/>
          </a:xfrm>
        </p:spPr>
        <p:txBody>
          <a:bodyPr>
            <a:normAutofit fontScale="90000"/>
          </a:bodyPr>
          <a:lstStyle/>
          <a:p>
            <a:pPr algn="ctr"/>
            <a:r>
              <a:rPr lang="en-IN" sz="4000" b="1" dirty="0" smtClean="0">
                <a:latin typeface="Times New Roman" pitchFamily="18" charset="0"/>
                <a:cs typeface="Times New Roman" pitchFamily="18" charset="0"/>
              </a:rPr>
              <a:t>DATASET</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838200" y="1017917"/>
            <a:ext cx="10515600" cy="5159046"/>
          </a:xfrm>
        </p:spPr>
        <p:txBody>
          <a:bodyPr>
            <a:noAutofit/>
          </a:bodyPr>
          <a:lstStyle/>
          <a:p>
            <a:pPr>
              <a:buNone/>
            </a:pPr>
            <a:r>
              <a:rPr lang="en-US" sz="2000" b="1" dirty="0" smtClean="0">
                <a:latin typeface="Times New Roman" pitchFamily="18" charset="0"/>
                <a:cs typeface="Times New Roman" pitchFamily="18" charset="0"/>
              </a:rPr>
              <a:t>Dataset Description:</a:t>
            </a:r>
          </a:p>
          <a:p>
            <a:r>
              <a:rPr lang="en-US" sz="2000" dirty="0" smtClean="0">
                <a:latin typeface="Times New Roman" pitchFamily="18" charset="0"/>
                <a:cs typeface="Times New Roman" pitchFamily="18" charset="0"/>
              </a:rPr>
              <a:t>The dataset is about the heart study consists of 16 attributes namely gender, age, education, current smoker, diabetes, glucose, and so on and it contains 4240 records to analyze the data.</a:t>
            </a:r>
          </a:p>
          <a:p>
            <a:pPr>
              <a:buNone/>
            </a:pPr>
            <a:r>
              <a:rPr lang="en-IN" sz="2000" b="1" dirty="0" smtClean="0">
                <a:latin typeface="Times New Roman" pitchFamily="18" charset="0"/>
                <a:cs typeface="Times New Roman" pitchFamily="18" charset="0"/>
              </a:rPr>
              <a:t>Domain: </a:t>
            </a:r>
            <a:r>
              <a:rPr lang="en-IN" sz="2000" dirty="0" smtClean="0">
                <a:latin typeface="Times New Roman" pitchFamily="18" charset="0"/>
                <a:cs typeface="Times New Roman" pitchFamily="18" charset="0"/>
              </a:rPr>
              <a:t>Health</a:t>
            </a:r>
          </a:p>
          <a:p>
            <a:pPr>
              <a:buNone/>
            </a:pPr>
            <a:r>
              <a:rPr lang="en-US" sz="2000" dirty="0" smtClean="0">
                <a:latin typeface="Times New Roman" pitchFamily="18" charset="0"/>
                <a:cs typeface="Times New Roman" pitchFamily="18" charset="0"/>
              </a:rPr>
              <a:t>The information provided by the dataset are:</a:t>
            </a:r>
          </a:p>
          <a:p>
            <a:pPr>
              <a:buFont typeface="Wingdings" pitchFamily="2" charset="2"/>
              <a:buChar char="Ø"/>
            </a:pPr>
            <a:r>
              <a:rPr lang="en-US" sz="2000" b="1" dirty="0" smtClean="0">
                <a:latin typeface="Times New Roman" pitchFamily="18" charset="0"/>
                <a:cs typeface="Times New Roman" pitchFamily="18" charset="0"/>
              </a:rPr>
              <a:t>Demographics:</a:t>
            </a:r>
          </a:p>
          <a:p>
            <a:r>
              <a:rPr lang="en-US" sz="2000" dirty="0" smtClean="0">
                <a:latin typeface="Times New Roman" pitchFamily="18" charset="0"/>
                <a:cs typeface="Times New Roman" pitchFamily="18" charset="0"/>
              </a:rPr>
              <a:t>Gender: Male or female.</a:t>
            </a:r>
          </a:p>
          <a:p>
            <a:r>
              <a:rPr lang="en-US" sz="2000" dirty="0" smtClean="0">
                <a:latin typeface="Times New Roman" pitchFamily="18" charset="0"/>
                <a:cs typeface="Times New Roman" pitchFamily="18" charset="0"/>
              </a:rPr>
              <a:t>Age: the age of the patient at the time of the study.</a:t>
            </a:r>
          </a:p>
          <a:p>
            <a:r>
              <a:rPr lang="en-IN" sz="2000" dirty="0" smtClean="0">
                <a:latin typeface="Times New Roman" pitchFamily="18" charset="0"/>
                <a:cs typeface="Times New Roman" pitchFamily="18" charset="0"/>
              </a:rPr>
              <a:t>Educational level.</a:t>
            </a:r>
            <a:endParaRPr lang="en-US" sz="2000" dirty="0" smtClean="0">
              <a:latin typeface="Times New Roman" pitchFamily="18" charset="0"/>
              <a:cs typeface="Times New Roman" pitchFamily="18" charset="0"/>
            </a:endParaRPr>
          </a:p>
          <a:p>
            <a:pPr>
              <a:buFont typeface="Wingdings" pitchFamily="2" charset="2"/>
              <a:buChar char="Ø"/>
            </a:pPr>
            <a:r>
              <a:rPr lang="en-US" sz="2000" b="1" dirty="0" smtClean="0">
                <a:latin typeface="Times New Roman" pitchFamily="18" charset="0"/>
                <a:cs typeface="Times New Roman" pitchFamily="18" charset="0"/>
              </a:rPr>
              <a:t>Behavioural</a:t>
            </a:r>
            <a:r>
              <a:rPr lang="en-US" sz="2000" b="1"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Current Smoker: whether or not the patient is a current smoker</a:t>
            </a:r>
          </a:p>
          <a:p>
            <a:r>
              <a:rPr lang="en-US" sz="2000" dirty="0" smtClean="0">
                <a:latin typeface="Times New Roman" pitchFamily="18" charset="0"/>
                <a:cs typeface="Times New Roman" pitchFamily="18" charset="0"/>
              </a:rPr>
              <a:t>Cigs Per Day: the number of cigarettes that the person smoked on average in one day</a:t>
            </a:r>
          </a:p>
          <a:p>
            <a:pPr>
              <a:buNone/>
            </a:pP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p:txBody>
      </p:sp>
      <p:sp>
        <p:nvSpPr>
          <p:cNvPr id="4" name="Rectangle 3">
            <a:extLst>
              <a:ext uri="{FF2B5EF4-FFF2-40B4-BE49-F238E27FC236}">
                <a16:creationId xmlns:a16="http://schemas.microsoft.com/office/drawing/2014/main" xmlns=""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pic>
        <p:nvPicPr>
          <p:cNvPr id="5" name="Picture 4">
            <a:extLst>
              <a:ext uri="{FF2B5EF4-FFF2-40B4-BE49-F238E27FC236}">
                <a16:creationId xmlns:a16="http://schemas.microsoft.com/office/drawing/2014/main" xmlns=""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ectangle 5">
            <a:extLst>
              <a:ext uri="{FF2B5EF4-FFF2-40B4-BE49-F238E27FC236}">
                <a16:creationId xmlns:a16="http://schemas.microsoft.com/office/drawing/2014/main" xmlns=""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21432" y="931654"/>
            <a:ext cx="7729270" cy="3477875"/>
          </a:xfrm>
          <a:prstGeom prst="rect">
            <a:avLst/>
          </a:prstGeom>
          <a:noFill/>
        </p:spPr>
        <p:txBody>
          <a:bodyPr wrap="square" rtlCol="0">
            <a:spAutoFit/>
          </a:bodyPr>
          <a:lstStyle/>
          <a:p>
            <a:pPr>
              <a:buFont typeface="Wingdings" pitchFamily="2" charset="2"/>
              <a:buChar char="Ø"/>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Medical History:</a:t>
            </a:r>
          </a:p>
          <a:p>
            <a:endParaRPr lang="en-US" sz="2000" dirty="0" smtClean="0">
              <a:latin typeface="Times New Roman" pitchFamily="18" charset="0"/>
              <a:cs typeface="Times New Roman" pitchFamily="18" charset="0"/>
            </a:endParaRPr>
          </a:p>
          <a:p>
            <a:pPr>
              <a:buFont typeface="Arial" pitchFamily="34" charset="0"/>
              <a:buChar char="•"/>
            </a:pPr>
            <a:r>
              <a:rPr lang="en-US" sz="2000" dirty="0" smtClean="0">
                <a:latin typeface="Times New Roman" pitchFamily="18" charset="0"/>
                <a:cs typeface="Times New Roman" pitchFamily="18" charset="0"/>
              </a:rPr>
              <a:t> BP Meds: whether or not the patient was on blood pressure medication</a:t>
            </a:r>
          </a:p>
          <a:p>
            <a:endParaRPr lang="en-US" sz="2000" dirty="0" smtClean="0">
              <a:latin typeface="Times New Roman" pitchFamily="18" charset="0"/>
              <a:cs typeface="Times New Roman" pitchFamily="18" charset="0"/>
            </a:endParaRPr>
          </a:p>
          <a:p>
            <a:pPr>
              <a:buFont typeface="Arial" pitchFamily="34" charset="0"/>
              <a:buChar char="•"/>
            </a:pPr>
            <a:r>
              <a:rPr lang="en-US" sz="2000" dirty="0" smtClean="0">
                <a:latin typeface="Times New Roman" pitchFamily="18" charset="0"/>
                <a:cs typeface="Times New Roman" pitchFamily="18" charset="0"/>
              </a:rPr>
              <a:t> Prevalent Stroke: whether or not the patient had previously had a stroke</a:t>
            </a:r>
          </a:p>
          <a:p>
            <a:endParaRPr lang="en-US" sz="2000" dirty="0" smtClean="0">
              <a:latin typeface="Times New Roman" pitchFamily="18" charset="0"/>
              <a:cs typeface="Times New Roman" pitchFamily="18" charset="0"/>
            </a:endParaRPr>
          </a:p>
          <a:p>
            <a:pPr>
              <a:buFont typeface="Arial" pitchFamily="34" charset="0"/>
              <a:buChar char="•"/>
            </a:pPr>
            <a:r>
              <a:rPr lang="en-US" sz="2000" dirty="0" smtClean="0">
                <a:latin typeface="Times New Roman" pitchFamily="18" charset="0"/>
                <a:cs typeface="Times New Roman" pitchFamily="18" charset="0"/>
              </a:rPr>
              <a:t> Prevalent Hyp: whether or not the patient was hypertensive</a:t>
            </a:r>
          </a:p>
          <a:p>
            <a:endParaRPr lang="en-US" sz="2000" dirty="0" smtClean="0">
              <a:latin typeface="Times New Roman" pitchFamily="18" charset="0"/>
              <a:cs typeface="Times New Roman" pitchFamily="18" charset="0"/>
            </a:endParaRPr>
          </a:p>
          <a:p>
            <a:pPr>
              <a:buFont typeface="Arial" pitchFamily="34" charset="0"/>
              <a:buChar char="•"/>
            </a:pPr>
            <a:r>
              <a:rPr lang="en-US" sz="2000" dirty="0" smtClean="0">
                <a:latin typeface="Times New Roman" pitchFamily="18" charset="0"/>
                <a:cs typeface="Times New Roman" pitchFamily="18" charset="0"/>
              </a:rPr>
              <a:t> Diabetes: whether or not the patient had diabetes</a:t>
            </a: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
        <p:nvSpPr>
          <p:cNvPr id="3" name="Rectangle 2">
            <a:extLst>
              <a:ext uri="{FF2B5EF4-FFF2-40B4-BE49-F238E27FC236}">
                <a16:creationId xmlns:a16="http://schemas.microsoft.com/office/drawing/2014/main" xmlns=""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pic>
        <p:nvPicPr>
          <p:cNvPr id="4" name="Picture 4">
            <a:extLst>
              <a:ext uri="{FF2B5EF4-FFF2-40B4-BE49-F238E27FC236}">
                <a16:creationId xmlns:a16="http://schemas.microsoft.com/office/drawing/2014/main" xmlns=""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ctangle 4">
            <a:extLst>
              <a:ext uri="{FF2B5EF4-FFF2-40B4-BE49-F238E27FC236}">
                <a16:creationId xmlns:a16="http://schemas.microsoft.com/office/drawing/2014/main" xmlns=""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92104" y="103517"/>
            <a:ext cx="4822167" cy="646331"/>
          </a:xfrm>
          <a:prstGeom prst="rect">
            <a:avLst/>
          </a:prstGeom>
          <a:noFill/>
        </p:spPr>
        <p:txBody>
          <a:bodyPr wrap="square" rtlCol="0">
            <a:spAutoFit/>
          </a:bodyPr>
          <a:lstStyle/>
          <a:p>
            <a:pPr algn="ctr"/>
            <a:r>
              <a:rPr lang="en-IN" sz="3600" b="1" dirty="0" smtClean="0">
                <a:latin typeface="Times New Roman" pitchFamily="18" charset="0"/>
                <a:cs typeface="Times New Roman" pitchFamily="18" charset="0"/>
              </a:rPr>
              <a:t>ARCHITECTURE</a:t>
            </a:r>
            <a:endParaRPr lang="en-US" sz="3200" b="1" dirty="0">
              <a:latin typeface="Times New Roman" pitchFamily="18" charset="0"/>
              <a:cs typeface="Times New Roman" pitchFamily="18" charset="0"/>
            </a:endParaRPr>
          </a:p>
        </p:txBody>
      </p:sp>
      <p:sp>
        <p:nvSpPr>
          <p:cNvPr id="3" name="Rounded Rectangle 2"/>
          <p:cNvSpPr/>
          <p:nvPr/>
        </p:nvSpPr>
        <p:spPr>
          <a:xfrm>
            <a:off x="1250830" y="3450567"/>
            <a:ext cx="1362973" cy="5952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Patient Details</a:t>
            </a:r>
            <a:endParaRPr lang="en-US" dirty="0"/>
          </a:p>
        </p:txBody>
      </p:sp>
      <p:sp>
        <p:nvSpPr>
          <p:cNvPr id="4" name="Can 3"/>
          <p:cNvSpPr/>
          <p:nvPr/>
        </p:nvSpPr>
        <p:spPr>
          <a:xfrm>
            <a:off x="1302588" y="1268084"/>
            <a:ext cx="1293963" cy="11300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Dataset</a:t>
            </a:r>
            <a:endParaRPr lang="en-US" dirty="0"/>
          </a:p>
        </p:txBody>
      </p:sp>
      <p:sp>
        <p:nvSpPr>
          <p:cNvPr id="5" name="Rectangle 4"/>
          <p:cNvSpPr/>
          <p:nvPr/>
        </p:nvSpPr>
        <p:spPr>
          <a:xfrm>
            <a:off x="3786997" y="1578634"/>
            <a:ext cx="1345721" cy="5175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Attribute</a:t>
            </a:r>
          </a:p>
          <a:p>
            <a:pPr algn="ctr"/>
            <a:r>
              <a:rPr lang="en-IN" dirty="0" smtClean="0"/>
              <a:t>Selection</a:t>
            </a:r>
            <a:endParaRPr lang="en-US" dirty="0"/>
          </a:p>
        </p:txBody>
      </p:sp>
      <p:sp>
        <p:nvSpPr>
          <p:cNvPr id="6" name="Rectangle 5"/>
          <p:cNvSpPr/>
          <p:nvPr/>
        </p:nvSpPr>
        <p:spPr>
          <a:xfrm>
            <a:off x="5943600" y="1561381"/>
            <a:ext cx="1578633" cy="5348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Pre-processing on data</a:t>
            </a:r>
            <a:endParaRPr lang="en-US" dirty="0"/>
          </a:p>
        </p:txBody>
      </p:sp>
      <p:sp>
        <p:nvSpPr>
          <p:cNvPr id="7" name="Rectangle 6"/>
          <p:cNvSpPr/>
          <p:nvPr/>
        </p:nvSpPr>
        <p:spPr>
          <a:xfrm>
            <a:off x="8264105" y="1500996"/>
            <a:ext cx="1992703" cy="629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Classification</a:t>
            </a:r>
          </a:p>
          <a:p>
            <a:pPr algn="ctr"/>
            <a:r>
              <a:rPr lang="en-IN" dirty="0" smtClean="0"/>
              <a:t>Algorithm</a:t>
            </a:r>
            <a:endParaRPr lang="en-US" dirty="0"/>
          </a:p>
        </p:txBody>
      </p:sp>
      <p:sp>
        <p:nvSpPr>
          <p:cNvPr id="8" name="Rectangle 7"/>
          <p:cNvSpPr/>
          <p:nvPr/>
        </p:nvSpPr>
        <p:spPr>
          <a:xfrm>
            <a:off x="7806904" y="2924355"/>
            <a:ext cx="1449239" cy="741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Support vector machine</a:t>
            </a:r>
            <a:endParaRPr lang="en-US" dirty="0"/>
          </a:p>
        </p:txBody>
      </p:sp>
      <p:sp>
        <p:nvSpPr>
          <p:cNvPr id="11" name="Rectangle 10"/>
          <p:cNvSpPr/>
          <p:nvPr/>
        </p:nvSpPr>
        <p:spPr>
          <a:xfrm>
            <a:off x="8005313" y="4356340"/>
            <a:ext cx="3131389" cy="431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Disease Prediction</a:t>
            </a:r>
            <a:endParaRPr lang="en-US" dirty="0"/>
          </a:p>
        </p:txBody>
      </p:sp>
      <p:sp>
        <p:nvSpPr>
          <p:cNvPr id="12" name="Rectangle 11"/>
          <p:cNvSpPr/>
          <p:nvPr/>
        </p:nvSpPr>
        <p:spPr>
          <a:xfrm>
            <a:off x="8022567" y="5236234"/>
            <a:ext cx="314001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Accuracy Measure</a:t>
            </a:r>
            <a:endParaRPr lang="en-US" dirty="0"/>
          </a:p>
        </p:txBody>
      </p:sp>
      <p:sp>
        <p:nvSpPr>
          <p:cNvPr id="13" name="Rectangle 12"/>
          <p:cNvSpPr/>
          <p:nvPr/>
        </p:nvSpPr>
        <p:spPr>
          <a:xfrm>
            <a:off x="9572444" y="2955984"/>
            <a:ext cx="1449239" cy="741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Stochastic gradient descent</a:t>
            </a:r>
            <a:endParaRPr lang="en-US" dirty="0"/>
          </a:p>
        </p:txBody>
      </p:sp>
      <p:cxnSp>
        <p:nvCxnSpPr>
          <p:cNvPr id="18" name="Straight Connector 17"/>
          <p:cNvCxnSpPr>
            <a:stCxn id="4" idx="3"/>
            <a:endCxn id="3" idx="0"/>
          </p:cNvCxnSpPr>
          <p:nvPr/>
        </p:nvCxnSpPr>
        <p:spPr>
          <a:xfrm rot="5400000">
            <a:off x="1414733" y="2915729"/>
            <a:ext cx="1052423" cy="172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 idx="4"/>
            <a:endCxn id="5" idx="1"/>
          </p:cNvCxnSpPr>
          <p:nvPr/>
        </p:nvCxnSpPr>
        <p:spPr>
          <a:xfrm>
            <a:off x="2596551" y="1833114"/>
            <a:ext cx="1190446" cy="43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5" idx="3"/>
            <a:endCxn id="6" idx="1"/>
          </p:cNvCxnSpPr>
          <p:nvPr/>
        </p:nvCxnSpPr>
        <p:spPr>
          <a:xfrm flipV="1">
            <a:off x="5132718" y="1828800"/>
            <a:ext cx="810882" cy="8627"/>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6" idx="3"/>
            <a:endCxn id="7" idx="1"/>
          </p:cNvCxnSpPr>
          <p:nvPr/>
        </p:nvCxnSpPr>
        <p:spPr>
          <a:xfrm flipV="1">
            <a:off x="7522233" y="1815861"/>
            <a:ext cx="741872" cy="12939"/>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7" idx="2"/>
            <a:endCxn id="8" idx="0"/>
          </p:cNvCxnSpPr>
          <p:nvPr/>
        </p:nvCxnSpPr>
        <p:spPr>
          <a:xfrm rot="5400000">
            <a:off x="8499176" y="2163074"/>
            <a:ext cx="793630" cy="7289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7" idx="2"/>
            <a:endCxn id="13" idx="0"/>
          </p:cNvCxnSpPr>
          <p:nvPr/>
        </p:nvCxnSpPr>
        <p:spPr>
          <a:xfrm rot="16200000" flipH="1">
            <a:off x="9366131" y="2025050"/>
            <a:ext cx="825259" cy="10366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8" idx="2"/>
          </p:cNvCxnSpPr>
          <p:nvPr/>
        </p:nvCxnSpPr>
        <p:spPr>
          <a:xfrm rot="16200000" flipH="1">
            <a:off x="8195094" y="4002656"/>
            <a:ext cx="67286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13" idx="2"/>
          </p:cNvCxnSpPr>
          <p:nvPr/>
        </p:nvCxnSpPr>
        <p:spPr>
          <a:xfrm rot="16200000" flipH="1">
            <a:off x="9982199" y="4012720"/>
            <a:ext cx="658486" cy="287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9195758" y="5029203"/>
            <a:ext cx="483080" cy="1588"/>
          </a:xfrm>
          <a:prstGeom prst="line">
            <a:avLst/>
          </a:prstGeom>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xmlns=""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pic>
        <p:nvPicPr>
          <p:cNvPr id="61" name="Picture 4">
            <a:extLst>
              <a:ext uri="{FF2B5EF4-FFF2-40B4-BE49-F238E27FC236}">
                <a16:creationId xmlns:a16="http://schemas.microsoft.com/office/drawing/2014/main" xmlns=""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xmlns="">
                <a:solidFill>
                  <a:srgbClr val="FFFFFF"/>
                </a:solidFill>
              </a14:hiddenFill>
            </a:ext>
          </a:extLst>
        </p:spPr>
      </p:pic>
      <p:sp>
        <p:nvSpPr>
          <p:cNvPr id="62" name="Rectangle 61">
            <a:extLst>
              <a:ext uri="{FF2B5EF4-FFF2-40B4-BE49-F238E27FC236}">
                <a16:creationId xmlns:a16="http://schemas.microsoft.com/office/drawing/2014/main" xmlns=""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25283" y="112144"/>
            <a:ext cx="8220974" cy="646331"/>
          </a:xfrm>
          <a:prstGeom prst="rect">
            <a:avLst/>
          </a:prstGeom>
          <a:noFill/>
        </p:spPr>
        <p:txBody>
          <a:bodyPr wrap="square" rtlCol="0">
            <a:spAutoFit/>
          </a:bodyPr>
          <a:lstStyle/>
          <a:p>
            <a:pPr algn="ctr"/>
            <a:r>
              <a:rPr lang="en-IN" sz="3600" b="1" dirty="0" smtClean="0">
                <a:latin typeface="Times New Roman" pitchFamily="18" charset="0"/>
                <a:cs typeface="Times New Roman" pitchFamily="18" charset="0"/>
              </a:rPr>
              <a:t>TECHNOLOGY STACK</a:t>
            </a:r>
            <a:endParaRPr lang="en-US" sz="4400" b="1" dirty="0">
              <a:latin typeface="Times New Roman" pitchFamily="18" charset="0"/>
              <a:cs typeface="Times New Roman" pitchFamily="18" charset="0"/>
            </a:endParaRPr>
          </a:p>
        </p:txBody>
      </p:sp>
      <p:sp>
        <p:nvSpPr>
          <p:cNvPr id="3" name="TextBox 2"/>
          <p:cNvSpPr txBox="1"/>
          <p:nvPr/>
        </p:nvSpPr>
        <p:spPr>
          <a:xfrm>
            <a:off x="1828799" y="1690777"/>
            <a:ext cx="3381555" cy="1015663"/>
          </a:xfrm>
          <a:prstGeom prst="rect">
            <a:avLst/>
          </a:prstGeom>
          <a:noFill/>
        </p:spPr>
        <p:txBody>
          <a:bodyPr wrap="square" rtlCol="0">
            <a:spAutoFit/>
          </a:bodyPr>
          <a:lstStyle/>
          <a:p>
            <a:r>
              <a:rPr lang="en-IN" sz="2000" dirty="0" smtClean="0">
                <a:latin typeface="Times New Roman" pitchFamily="18" charset="0"/>
                <a:cs typeface="Times New Roman" pitchFamily="18" charset="0"/>
              </a:rPr>
              <a:t>Machine Learning</a:t>
            </a:r>
          </a:p>
          <a:p>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Python Language</a:t>
            </a:r>
          </a:p>
        </p:txBody>
      </p:sp>
      <p:sp>
        <p:nvSpPr>
          <p:cNvPr id="4" name="Right Arrow 3"/>
          <p:cNvSpPr/>
          <p:nvPr/>
        </p:nvSpPr>
        <p:spPr>
          <a:xfrm>
            <a:off x="1173193" y="1846052"/>
            <a:ext cx="629727" cy="1984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1178944" y="2403893"/>
            <a:ext cx="623977" cy="1926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181818" y="2794959"/>
            <a:ext cx="9583947" cy="3170099"/>
          </a:xfrm>
          <a:prstGeom prst="rect">
            <a:avLst/>
          </a:prstGeom>
          <a:noFill/>
        </p:spPr>
        <p:txBody>
          <a:bodyPr wrap="square" rtlCol="0">
            <a:spAutoFit/>
          </a:bodyPr>
          <a:lstStyle/>
          <a:p>
            <a:r>
              <a:rPr lang="en-IN" sz="2000" b="1" dirty="0" smtClean="0">
                <a:latin typeface="Times New Roman" pitchFamily="18" charset="0"/>
                <a:cs typeface="Times New Roman" pitchFamily="18" charset="0"/>
              </a:rPr>
              <a:t>Packages used:</a:t>
            </a:r>
          </a:p>
          <a:p>
            <a:endParaRPr lang="en-IN" sz="2000" b="1" dirty="0" smtClean="0">
              <a:latin typeface="Times New Roman" pitchFamily="18" charset="0"/>
              <a:cs typeface="Times New Roman" pitchFamily="18" charset="0"/>
            </a:endParaRPr>
          </a:p>
          <a:p>
            <a:pPr>
              <a:buFont typeface="Wingdings" pitchFamily="2" charset="2"/>
              <a:buChar char="Ø"/>
            </a:pPr>
            <a:r>
              <a:rPr lang="en-IN" sz="2000" b="1"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numPy : To work with arrays.</a:t>
            </a:r>
          </a:p>
          <a:p>
            <a:endParaRPr lang="en-IN" sz="2000" dirty="0" smtClean="0">
              <a:latin typeface="Times New Roman" pitchFamily="18" charset="0"/>
              <a:cs typeface="Times New Roman" pitchFamily="18" charset="0"/>
            </a:endParaRPr>
          </a:p>
          <a:p>
            <a:pPr>
              <a:buFont typeface="Wingdings" pitchFamily="2" charset="2"/>
              <a:buChar char="Ø"/>
            </a:pPr>
            <a:r>
              <a:rPr lang="en-IN" sz="2000" dirty="0" smtClean="0">
                <a:latin typeface="Times New Roman" pitchFamily="18" charset="0"/>
                <a:cs typeface="Times New Roman" pitchFamily="18" charset="0"/>
              </a:rPr>
              <a:t> Pandas : To work with CSV files and data frames.</a:t>
            </a:r>
          </a:p>
          <a:p>
            <a:endParaRPr lang="en-IN" sz="2000" dirty="0" smtClean="0">
              <a:latin typeface="Times New Roman" pitchFamily="18" charset="0"/>
              <a:cs typeface="Times New Roman" pitchFamily="18" charset="0"/>
            </a:endParaRPr>
          </a:p>
          <a:p>
            <a:pPr>
              <a:buFont typeface="Wingdings" pitchFamily="2" charset="2"/>
              <a:buChar char="Ø"/>
            </a:pPr>
            <a:r>
              <a:rPr lang="en-IN" sz="2000" dirty="0" smtClean="0">
                <a:latin typeface="Times New Roman" pitchFamily="18" charset="0"/>
                <a:cs typeface="Times New Roman" pitchFamily="18" charset="0"/>
              </a:rPr>
              <a:t> Matplotlib : To create charts using pyplot.</a:t>
            </a:r>
          </a:p>
          <a:p>
            <a:endParaRPr lang="en-IN" sz="2000" dirty="0" smtClean="0">
              <a:latin typeface="Times New Roman" pitchFamily="18" charset="0"/>
              <a:cs typeface="Times New Roman" pitchFamily="18" charset="0"/>
            </a:endParaRPr>
          </a:p>
          <a:p>
            <a:pPr>
              <a:buFont typeface="Wingdings" pitchFamily="2" charset="2"/>
              <a:buChar char="Ø"/>
            </a:pPr>
            <a:r>
              <a:rPr lang="en-IN" sz="2000" dirty="0" smtClean="0">
                <a:latin typeface="Times New Roman" pitchFamily="18" charset="0"/>
                <a:cs typeface="Times New Roman" pitchFamily="18" charset="0"/>
              </a:rPr>
              <a:t> Train_test_split : To split the dataset into training and testing data.</a:t>
            </a:r>
          </a:p>
          <a:p>
            <a:endParaRPr lang="en-US" sz="2000" dirty="0"/>
          </a:p>
        </p:txBody>
      </p:sp>
      <p:pic>
        <p:nvPicPr>
          <p:cNvPr id="8" name="Picture 4">
            <a:extLst>
              <a:ext uri="{FF2B5EF4-FFF2-40B4-BE49-F238E27FC236}">
                <a16:creationId xmlns:a16="http://schemas.microsoft.com/office/drawing/2014/main" xmlns=""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xmlns="">
                <a:solidFill>
                  <a:srgbClr val="FFFFFF"/>
                </a:solidFill>
              </a14:hiddenFill>
            </a:ext>
          </a:extLst>
        </p:spPr>
      </p:pic>
      <p:sp>
        <p:nvSpPr>
          <p:cNvPr id="9" name="Rectangle 8">
            <a:extLst>
              <a:ext uri="{FF2B5EF4-FFF2-40B4-BE49-F238E27FC236}">
                <a16:creationId xmlns:a16="http://schemas.microsoft.com/office/drawing/2014/main" xmlns=""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8023"/>
            <a:ext cx="10515600" cy="646982"/>
          </a:xfrm>
        </p:spPr>
        <p:txBody>
          <a:bodyPr>
            <a:normAutofit/>
          </a:bodyPr>
          <a:lstStyle/>
          <a:p>
            <a:pPr algn="ctr"/>
            <a:r>
              <a:rPr lang="en-US" sz="3600" b="1" spc="-10" dirty="0" smtClean="0">
                <a:latin typeface="Times New Roman" pitchFamily="18" charset="0"/>
                <a:cs typeface="Times New Roman" pitchFamily="18" charset="0"/>
              </a:rPr>
              <a:t>SYSTEM</a:t>
            </a:r>
            <a:r>
              <a:rPr lang="en-US" sz="3600" b="1" spc="20" dirty="0" smtClean="0">
                <a:latin typeface="Times New Roman" pitchFamily="18" charset="0"/>
                <a:cs typeface="Times New Roman" pitchFamily="18" charset="0"/>
              </a:rPr>
              <a:t> </a:t>
            </a:r>
            <a:r>
              <a:rPr lang="en-US" sz="3600" b="1" spc="-40" dirty="0" smtClean="0">
                <a:latin typeface="Times New Roman" pitchFamily="18" charset="0"/>
                <a:cs typeface="Times New Roman" pitchFamily="18" charset="0"/>
              </a:rPr>
              <a:t>SPECIFICATIONS</a:t>
            </a:r>
            <a:endParaRPr lang="en-US" sz="3600" dirty="0"/>
          </a:p>
        </p:txBody>
      </p:sp>
      <p:graphicFrame>
        <p:nvGraphicFramePr>
          <p:cNvPr id="4" name="Content Placeholder 3"/>
          <p:cNvGraphicFramePr>
            <a:graphicFrameLocks noGrp="1"/>
          </p:cNvGraphicFramePr>
          <p:nvPr>
            <p:ph idx="1"/>
          </p:nvPr>
        </p:nvGraphicFramePr>
        <p:xfrm>
          <a:off x="838200" y="1825624"/>
          <a:ext cx="10515600" cy="4231779"/>
        </p:xfrm>
        <a:graphic>
          <a:graphicData uri="http://schemas.openxmlformats.org/drawingml/2006/table">
            <a:tbl>
              <a:tblPr firstRow="1" bandRow="1">
                <a:tableStyleId>{5C22544A-7EE6-4342-B048-85BDC9FD1C3A}</a:tableStyleId>
              </a:tblPr>
              <a:tblGrid>
                <a:gridCol w="5257800"/>
                <a:gridCol w="5257800"/>
              </a:tblGrid>
              <a:tr h="9815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spc="-20" dirty="0" smtClean="0">
                          <a:solidFill>
                            <a:schemeClr val="tx1"/>
                          </a:solidFill>
                          <a:latin typeface="Times New Roman" pitchFamily="18" charset="0"/>
                          <a:cs typeface="Times New Roman" pitchFamily="18" charset="0"/>
                        </a:rPr>
                        <a:t>ENVIRONMENT</a:t>
                      </a:r>
                      <a:endParaRPr lang="en-US" sz="2000" dirty="0" smtClean="0">
                        <a:solidFill>
                          <a:schemeClr val="tx1"/>
                        </a:solidFill>
                        <a:latin typeface="Times New Roman" pitchFamily="18" charset="0"/>
                        <a:cs typeface="Times New Roman" pitchFamily="18" charset="0"/>
                      </a:endParaRPr>
                    </a:p>
                    <a:p>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spc="-35" dirty="0" smtClean="0">
                          <a:solidFill>
                            <a:schemeClr val="tx1"/>
                          </a:solidFill>
                          <a:latin typeface="Times New Roman" pitchFamily="18" charset="0"/>
                          <a:cs typeface="Times New Roman" pitchFamily="18" charset="0"/>
                        </a:rPr>
                        <a:t>SPECIFICATIONS</a:t>
                      </a:r>
                      <a:endParaRPr lang="en-US" sz="2000" dirty="0" smtClean="0">
                        <a:solidFill>
                          <a:schemeClr val="tx1"/>
                        </a:solidFill>
                        <a:latin typeface="Times New Roman" pitchFamily="18" charset="0"/>
                        <a:cs typeface="Times New Roman" pitchFamily="18" charset="0"/>
                      </a:endParaRPr>
                    </a:p>
                    <a:p>
                      <a:endParaRPr lang="en-US" sz="2000" dirty="0"/>
                    </a:p>
                  </a:txBody>
                  <a:tcPr/>
                </a:tc>
              </a:tr>
              <a:tr h="9815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spc="-40" dirty="0" smtClean="0">
                          <a:latin typeface="Times New Roman" pitchFamily="18" charset="0"/>
                          <a:cs typeface="Times New Roman" pitchFamily="18" charset="0"/>
                        </a:rPr>
                        <a:t>HARDWARE</a:t>
                      </a:r>
                      <a:endParaRPr lang="en-US" sz="2000" dirty="0" smtClean="0">
                        <a:latin typeface="Times New Roman" pitchFamily="18" charset="0"/>
                        <a:cs typeface="Times New Roman" pitchFamily="18" charset="0"/>
                      </a:endParaRPr>
                    </a:p>
                    <a:p>
                      <a:endParaRPr lang="en-US" sz="2000" dirty="0"/>
                    </a:p>
                  </a:txBody>
                  <a:tcPr/>
                </a:tc>
                <a:tc>
                  <a:txBody>
                    <a:bodyPr/>
                    <a:lstStyle/>
                    <a:p>
                      <a:pPr marL="95885">
                        <a:lnSpc>
                          <a:spcPct val="100000"/>
                        </a:lnSpc>
                      </a:pPr>
                      <a:r>
                        <a:rPr lang="en-US" sz="2000" spc="5" dirty="0" smtClean="0">
                          <a:latin typeface="Times New Roman" pitchFamily="18" charset="0"/>
                          <a:cs typeface="Times New Roman" pitchFamily="18" charset="0"/>
                        </a:rPr>
                        <a:t>Processor </a:t>
                      </a:r>
                      <a:r>
                        <a:rPr lang="en-US" sz="2000" dirty="0" smtClean="0">
                          <a:latin typeface="Times New Roman" pitchFamily="18" charset="0"/>
                          <a:cs typeface="Times New Roman" pitchFamily="18" charset="0"/>
                        </a:rPr>
                        <a:t>- </a:t>
                      </a:r>
                      <a:r>
                        <a:rPr lang="en-US" sz="2000" spc="5" dirty="0" smtClean="0">
                          <a:latin typeface="Times New Roman" pitchFamily="18" charset="0"/>
                          <a:cs typeface="Times New Roman" pitchFamily="18" charset="0"/>
                        </a:rPr>
                        <a:t>Intel </a:t>
                      </a:r>
                      <a:r>
                        <a:rPr lang="en-US" sz="2000" dirty="0" smtClean="0">
                          <a:latin typeface="Times New Roman" pitchFamily="18" charset="0"/>
                          <a:cs typeface="Times New Roman" pitchFamily="18" charset="0"/>
                        </a:rPr>
                        <a:t>Core</a:t>
                      </a:r>
                      <a:r>
                        <a:rPr lang="en-US" sz="2000" spc="-135" dirty="0" smtClean="0">
                          <a:latin typeface="Times New Roman" pitchFamily="18" charset="0"/>
                          <a:cs typeface="Times New Roman" pitchFamily="18" charset="0"/>
                        </a:rPr>
                        <a:t> </a:t>
                      </a:r>
                      <a:r>
                        <a:rPr lang="en-US" sz="2000" spc="-30" dirty="0" smtClean="0">
                          <a:latin typeface="Times New Roman" pitchFamily="18" charset="0"/>
                          <a:cs typeface="Times New Roman" pitchFamily="18" charset="0"/>
                        </a:rPr>
                        <a:t>i5</a:t>
                      </a:r>
                      <a:endParaRPr lang="en-US" sz="2000" dirty="0" smtClean="0">
                        <a:latin typeface="Times New Roman" pitchFamily="18" charset="0"/>
                        <a:cs typeface="Times New Roman" pitchFamily="18" charset="0"/>
                      </a:endParaRPr>
                    </a:p>
                    <a:p>
                      <a:pPr marL="95885" marR="1189355">
                        <a:lnSpc>
                          <a:spcPct val="198300"/>
                        </a:lnSpc>
                        <a:spcBef>
                          <a:spcPts val="75"/>
                        </a:spcBef>
                      </a:pPr>
                      <a:r>
                        <a:rPr lang="en-US" sz="2000" spc="-10" dirty="0" smtClean="0">
                          <a:latin typeface="Times New Roman" pitchFamily="18" charset="0"/>
                          <a:cs typeface="Times New Roman" pitchFamily="18" charset="0"/>
                        </a:rPr>
                        <a:t>Memory(RAM) </a:t>
                      </a:r>
                      <a:r>
                        <a:rPr lang="en-US" sz="2000" dirty="0" smtClean="0">
                          <a:latin typeface="Times New Roman" pitchFamily="18" charset="0"/>
                          <a:cs typeface="Times New Roman" pitchFamily="18" charset="0"/>
                        </a:rPr>
                        <a:t>- 8 </a:t>
                      </a:r>
                      <a:r>
                        <a:rPr lang="en-US" sz="2000" spc="-15" dirty="0" smtClean="0">
                          <a:latin typeface="Times New Roman" pitchFamily="18" charset="0"/>
                          <a:cs typeface="Times New Roman" pitchFamily="18" charset="0"/>
                        </a:rPr>
                        <a:t>GB </a:t>
                      </a:r>
                    </a:p>
                    <a:p>
                      <a:pPr marL="95885" marR="1189355">
                        <a:lnSpc>
                          <a:spcPct val="198300"/>
                        </a:lnSpc>
                        <a:spcBef>
                          <a:spcPts val="75"/>
                        </a:spcBef>
                      </a:pPr>
                      <a:r>
                        <a:rPr lang="en-US" sz="2000" spc="-15" dirty="0" smtClean="0">
                          <a:latin typeface="Times New Roman" pitchFamily="18" charset="0"/>
                          <a:cs typeface="Times New Roman" pitchFamily="18" charset="0"/>
                        </a:rPr>
                        <a:t> </a:t>
                      </a:r>
                      <a:r>
                        <a:rPr lang="en-US" sz="2000" spc="-20" dirty="0" smtClean="0">
                          <a:latin typeface="Times New Roman" pitchFamily="18" charset="0"/>
                          <a:cs typeface="Times New Roman" pitchFamily="18" charset="0"/>
                        </a:rPr>
                        <a:t>Storage </a:t>
                      </a:r>
                      <a:r>
                        <a:rPr lang="en-US" sz="2000" dirty="0" smtClean="0">
                          <a:latin typeface="Times New Roman" pitchFamily="18" charset="0"/>
                          <a:cs typeface="Times New Roman" pitchFamily="18" charset="0"/>
                        </a:rPr>
                        <a:t>– I</a:t>
                      </a:r>
                      <a:r>
                        <a:rPr lang="en-US" sz="2000" spc="95" dirty="0" smtClean="0">
                          <a:latin typeface="Times New Roman" pitchFamily="18" charset="0"/>
                          <a:cs typeface="Times New Roman" pitchFamily="18" charset="0"/>
                        </a:rPr>
                        <a:t> </a:t>
                      </a:r>
                      <a:r>
                        <a:rPr lang="en-US" sz="2000" spc="-25" dirty="0" smtClean="0">
                          <a:latin typeface="Times New Roman" pitchFamily="18" charset="0"/>
                          <a:cs typeface="Times New Roman" pitchFamily="18" charset="0"/>
                        </a:rPr>
                        <a:t>TB</a:t>
                      </a:r>
                      <a:endParaRPr lang="en-US" sz="2000" dirty="0" smtClean="0">
                        <a:latin typeface="Times New Roman" pitchFamily="18" charset="0"/>
                        <a:cs typeface="Times New Roman" pitchFamily="18" charset="0"/>
                      </a:endParaRPr>
                    </a:p>
                    <a:p>
                      <a:endParaRPr lang="en-US" sz="2000" dirty="0"/>
                    </a:p>
                  </a:txBody>
                  <a:tcPr/>
                </a:tc>
              </a:tr>
              <a:tr h="9815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spc="-60" dirty="0" smtClean="0">
                          <a:latin typeface="Times New Roman" pitchFamily="18" charset="0"/>
                          <a:cs typeface="Times New Roman" pitchFamily="18" charset="0"/>
                        </a:rPr>
                        <a:t>SOFTWARE</a:t>
                      </a:r>
                      <a:endParaRPr lang="en-US" sz="2000" dirty="0" smtClean="0">
                        <a:latin typeface="Times New Roman" pitchFamily="18" charset="0"/>
                        <a:cs typeface="Times New Roman" pitchFamily="18" charset="0"/>
                      </a:endParaRPr>
                    </a:p>
                    <a:p>
                      <a:endParaRPr lang="en-US" sz="2000" dirty="0"/>
                    </a:p>
                  </a:txBody>
                  <a:tcPr/>
                </a:tc>
                <a:tc>
                  <a:txBody>
                    <a:bodyPr/>
                    <a:lstStyle/>
                    <a:p>
                      <a:pPr marL="95885">
                        <a:lnSpc>
                          <a:spcPct val="100000"/>
                        </a:lnSpc>
                        <a:spcBef>
                          <a:spcPts val="330"/>
                        </a:spcBef>
                      </a:pPr>
                      <a:r>
                        <a:rPr lang="en-US" sz="2000" spc="10" dirty="0" smtClean="0">
                          <a:latin typeface="Times New Roman" pitchFamily="18" charset="0"/>
                          <a:cs typeface="Times New Roman" pitchFamily="18" charset="0"/>
                        </a:rPr>
                        <a:t>Python</a:t>
                      </a:r>
                      <a:endParaRPr lang="en-US" sz="2000" dirty="0" smtClean="0">
                        <a:latin typeface="Times New Roman" pitchFamily="18" charset="0"/>
                        <a:cs typeface="Times New Roman" pitchFamily="18" charset="0"/>
                      </a:endParaRPr>
                    </a:p>
                    <a:p>
                      <a:pPr marL="95885" marR="1695450">
                        <a:lnSpc>
                          <a:spcPct val="100800"/>
                        </a:lnSpc>
                        <a:spcBef>
                          <a:spcPts val="5"/>
                        </a:spcBef>
                      </a:pPr>
                      <a:r>
                        <a:rPr lang="en-US" sz="2000" spc="-15" dirty="0" smtClean="0">
                          <a:latin typeface="Times New Roman" pitchFamily="18" charset="0"/>
                          <a:cs typeface="Times New Roman" pitchFamily="18" charset="0"/>
                        </a:rPr>
                        <a:t>OS </a:t>
                      </a:r>
                      <a:r>
                        <a:rPr lang="en-US" sz="2000" dirty="0" smtClean="0">
                          <a:latin typeface="Times New Roman" pitchFamily="18" charset="0"/>
                          <a:cs typeface="Times New Roman" pitchFamily="18" charset="0"/>
                        </a:rPr>
                        <a:t>- </a:t>
                      </a:r>
                      <a:r>
                        <a:rPr lang="en-US" sz="2000" spc="-20" dirty="0" smtClean="0">
                          <a:latin typeface="Times New Roman" pitchFamily="18" charset="0"/>
                          <a:cs typeface="Times New Roman" pitchFamily="18" charset="0"/>
                        </a:rPr>
                        <a:t>Windows </a:t>
                      </a:r>
                      <a:r>
                        <a:rPr lang="en-US" sz="2000" spc="-5" dirty="0" smtClean="0">
                          <a:latin typeface="Times New Roman" pitchFamily="18" charset="0"/>
                          <a:cs typeface="Times New Roman" pitchFamily="18" charset="0"/>
                        </a:rPr>
                        <a:t>10  </a:t>
                      </a:r>
                    </a:p>
                    <a:p>
                      <a:pPr marL="95885" marR="1695450">
                        <a:lnSpc>
                          <a:spcPct val="100800"/>
                        </a:lnSpc>
                        <a:spcBef>
                          <a:spcPts val="5"/>
                        </a:spcBef>
                      </a:pPr>
                      <a:r>
                        <a:rPr lang="en-US" sz="2000" spc="-25" dirty="0" smtClean="0">
                          <a:latin typeface="Times New Roman" pitchFamily="18" charset="0"/>
                          <a:cs typeface="Times New Roman" pitchFamily="18" charset="0"/>
                        </a:rPr>
                        <a:t>Google</a:t>
                      </a:r>
                      <a:r>
                        <a:rPr lang="en-US" sz="2000" spc="155" dirty="0" smtClean="0">
                          <a:latin typeface="Times New Roman" pitchFamily="18" charset="0"/>
                          <a:cs typeface="Times New Roman" pitchFamily="18" charset="0"/>
                        </a:rPr>
                        <a:t> </a:t>
                      </a:r>
                      <a:r>
                        <a:rPr lang="en-US" sz="2000" spc="-10" dirty="0" smtClean="0">
                          <a:latin typeface="Times New Roman" pitchFamily="18" charset="0"/>
                          <a:cs typeface="Times New Roman" pitchFamily="18" charset="0"/>
                        </a:rPr>
                        <a:t>Colab</a:t>
                      </a:r>
                      <a:endParaRPr lang="en-US" sz="2000" dirty="0" smtClean="0">
                        <a:latin typeface="Times New Roman" pitchFamily="18" charset="0"/>
                        <a:cs typeface="Times New Roman" pitchFamily="18" charset="0"/>
                      </a:endParaRPr>
                    </a:p>
                    <a:p>
                      <a:endParaRPr lang="en-US" sz="2000" dirty="0"/>
                    </a:p>
                  </a:txBody>
                  <a:tcPr/>
                </a:tc>
              </a:tr>
            </a:tbl>
          </a:graphicData>
        </a:graphic>
      </p:graphicFrame>
      <p:sp>
        <p:nvSpPr>
          <p:cNvPr id="5" name="Rectangle 4">
            <a:extLst>
              <a:ext uri="{FF2B5EF4-FFF2-40B4-BE49-F238E27FC236}">
                <a16:creationId xmlns:a16="http://schemas.microsoft.com/office/drawing/2014/main" xmlns=""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pic>
        <p:nvPicPr>
          <p:cNvPr id="6" name="Picture 4">
            <a:extLst>
              <a:ext uri="{FF2B5EF4-FFF2-40B4-BE49-F238E27FC236}">
                <a16:creationId xmlns:a16="http://schemas.microsoft.com/office/drawing/2014/main" xmlns=""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ctangle 6">
            <a:extLst>
              <a:ext uri="{FF2B5EF4-FFF2-40B4-BE49-F238E27FC236}">
                <a16:creationId xmlns:a16="http://schemas.microsoft.com/office/drawing/2014/main" xmlns=""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a:extLst>
              <a:ext uri="{FF2B5EF4-FFF2-40B4-BE49-F238E27FC236}">
                <a16:creationId xmlns:a16="http://schemas.microsoft.com/office/drawing/2014/main" xmlns=""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ctangle 3">
            <a:extLst>
              <a:ext uri="{FF2B5EF4-FFF2-40B4-BE49-F238E27FC236}">
                <a16:creationId xmlns:a16="http://schemas.microsoft.com/office/drawing/2014/main" xmlns=""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5" name="Rectangle 4">
            <a:extLst>
              <a:ext uri="{FF2B5EF4-FFF2-40B4-BE49-F238E27FC236}">
                <a16:creationId xmlns:a16="http://schemas.microsoft.com/office/drawing/2014/main" xmlns=""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3821502" y="310551"/>
            <a:ext cx="4718649" cy="646331"/>
          </a:xfrm>
          <a:prstGeom prst="rect">
            <a:avLst/>
          </a:prstGeom>
          <a:noFill/>
        </p:spPr>
        <p:txBody>
          <a:bodyPr wrap="square" rtlCol="0">
            <a:spAutoFit/>
          </a:bodyPr>
          <a:lstStyle/>
          <a:p>
            <a:pPr algn="ctr"/>
            <a:r>
              <a:rPr lang="en-IN" sz="3600" b="1" dirty="0" smtClean="0">
                <a:latin typeface="Times New Roman" pitchFamily="18" charset="0"/>
                <a:cs typeface="Times New Roman" pitchFamily="18" charset="0"/>
              </a:rPr>
              <a:t>TIMELINE</a:t>
            </a:r>
            <a:endParaRPr lang="en-US" sz="3600" b="1" dirty="0">
              <a:latin typeface="Times New Roman" pitchFamily="18" charset="0"/>
              <a:cs typeface="Times New Roman" pitchFamily="18" charset="0"/>
            </a:endParaRPr>
          </a:p>
        </p:txBody>
      </p:sp>
      <p:graphicFrame>
        <p:nvGraphicFramePr>
          <p:cNvPr id="9" name="Table 8"/>
          <p:cNvGraphicFramePr>
            <a:graphicFrameLocks noGrp="1"/>
          </p:cNvGraphicFramePr>
          <p:nvPr/>
        </p:nvGraphicFramePr>
        <p:xfrm>
          <a:off x="1526875" y="1716657"/>
          <a:ext cx="8885208" cy="4124960"/>
        </p:xfrm>
        <a:graphic>
          <a:graphicData uri="http://schemas.openxmlformats.org/drawingml/2006/table">
            <a:tbl>
              <a:tblPr firstRow="1" bandRow="1">
                <a:tableStyleId>{C083E6E3-FA7D-4D7B-A595-EF9225AFEA82}</a:tableStyleId>
              </a:tblPr>
              <a:tblGrid>
                <a:gridCol w="2550306"/>
                <a:gridCol w="6334902"/>
              </a:tblGrid>
              <a:tr h="97909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spc="-5" dirty="0" smtClean="0">
                          <a:latin typeface="Times New Roman" pitchFamily="18" charset="0"/>
                          <a:cs typeface="Times New Roman" pitchFamily="18" charset="0"/>
                        </a:rPr>
                        <a:t>Review</a:t>
                      </a:r>
                      <a:r>
                        <a:rPr lang="en-US" sz="2000" b="1" spc="-11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0</a:t>
                      </a:r>
                      <a:endParaRPr lang="en-US" sz="2000" dirty="0" smtClean="0">
                        <a:latin typeface="Times New Roman" pitchFamily="18" charset="0"/>
                        <a:cs typeface="Times New Roman" pitchFamily="18" charset="0"/>
                      </a:endParaRPr>
                    </a:p>
                    <a:p>
                      <a:pPr algn="ctr"/>
                      <a:endParaRPr lang="en-US" sz="2000" dirty="0">
                        <a:latin typeface="Times New Roman" pitchFamily="18" charset="0"/>
                        <a:cs typeface="Times New Roman" pitchFamily="18" charset="0"/>
                      </a:endParaRPr>
                    </a:p>
                  </a:txBody>
                  <a:tcPr/>
                </a:tc>
                <a:tc>
                  <a:txBody>
                    <a:bodyPr/>
                    <a:lstStyle/>
                    <a:p>
                      <a:pPr marL="542290" indent="-382270" algn="just">
                        <a:lnSpc>
                          <a:spcPct val="100000"/>
                        </a:lnSpc>
                        <a:spcBef>
                          <a:spcPts val="595"/>
                        </a:spcBef>
                        <a:buFont typeface="Arial"/>
                        <a:buChar char="●"/>
                        <a:tabLst>
                          <a:tab pos="542290" algn="l"/>
                          <a:tab pos="542925" algn="l"/>
                        </a:tabLst>
                      </a:pPr>
                      <a:r>
                        <a:rPr lang="en-US" sz="2000" b="0" spc="5" dirty="0" smtClean="0">
                          <a:latin typeface="Times New Roman" pitchFamily="18" charset="0"/>
                          <a:cs typeface="Times New Roman" pitchFamily="18" charset="0"/>
                        </a:rPr>
                        <a:t>Identifying </a:t>
                      </a:r>
                      <a:r>
                        <a:rPr lang="en-US" sz="2000" b="0" spc="0" dirty="0" smtClean="0">
                          <a:latin typeface="Times New Roman" pitchFamily="18" charset="0"/>
                          <a:cs typeface="Times New Roman" pitchFamily="18" charset="0"/>
                        </a:rPr>
                        <a:t>Problem</a:t>
                      </a:r>
                      <a:r>
                        <a:rPr lang="en-US" sz="2000" b="0" spc="0" baseline="0" dirty="0" smtClean="0">
                          <a:latin typeface="Times New Roman" pitchFamily="18" charset="0"/>
                          <a:cs typeface="Times New Roman" pitchFamily="18" charset="0"/>
                        </a:rPr>
                        <a:t> Statement</a:t>
                      </a:r>
                      <a:endParaRPr lang="en-US" sz="2000" b="0" dirty="0" smtClean="0">
                        <a:latin typeface="Times New Roman" pitchFamily="18" charset="0"/>
                        <a:cs typeface="Times New Roman" pitchFamily="18" charset="0"/>
                      </a:endParaRPr>
                    </a:p>
                    <a:p>
                      <a:pPr marL="542290" indent="-382270" algn="just">
                        <a:lnSpc>
                          <a:spcPct val="100000"/>
                        </a:lnSpc>
                        <a:buFont typeface="Arial"/>
                        <a:buChar char="●"/>
                        <a:tabLst>
                          <a:tab pos="542290" algn="l"/>
                          <a:tab pos="542925" algn="l"/>
                        </a:tabLst>
                      </a:pPr>
                      <a:r>
                        <a:rPr lang="en-US" sz="2000" b="0" spc="10" dirty="0" smtClean="0">
                          <a:latin typeface="Times New Roman" pitchFamily="18" charset="0"/>
                          <a:cs typeface="Times New Roman" pitchFamily="18" charset="0"/>
                        </a:rPr>
                        <a:t>Requirements </a:t>
                      </a:r>
                      <a:r>
                        <a:rPr lang="en-US" sz="2000" b="0" spc="-20" dirty="0" smtClean="0">
                          <a:latin typeface="Times New Roman" pitchFamily="18" charset="0"/>
                          <a:cs typeface="Times New Roman" pitchFamily="18" charset="0"/>
                        </a:rPr>
                        <a:t>&amp;</a:t>
                      </a:r>
                      <a:r>
                        <a:rPr lang="en-US" sz="2000" b="0" spc="-275" dirty="0" smtClean="0">
                          <a:latin typeface="Times New Roman" pitchFamily="18" charset="0"/>
                          <a:cs typeface="Times New Roman" pitchFamily="18" charset="0"/>
                        </a:rPr>
                        <a:t> </a:t>
                      </a:r>
                      <a:r>
                        <a:rPr lang="en-US" sz="2000" b="0" spc="-5" dirty="0" smtClean="0">
                          <a:latin typeface="Times New Roman" pitchFamily="18" charset="0"/>
                          <a:cs typeface="Times New Roman" pitchFamily="18" charset="0"/>
                        </a:rPr>
                        <a:t>Speciﬁcations</a:t>
                      </a:r>
                      <a:endParaRPr lang="en-US" sz="2000" b="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txBody>
                  <a:tcPr/>
                </a:tc>
              </a:tr>
              <a:tr h="89283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spc="-5" dirty="0" smtClean="0">
                          <a:latin typeface="Times New Roman" pitchFamily="18" charset="0"/>
                          <a:cs typeface="Times New Roman" pitchFamily="18" charset="0"/>
                        </a:rPr>
                        <a:t>Review</a:t>
                      </a:r>
                      <a:r>
                        <a:rPr lang="en-US" sz="2000" b="1" spc="-11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1</a:t>
                      </a:r>
                      <a:endParaRPr lang="en-US" sz="2000" dirty="0" smtClean="0">
                        <a:latin typeface="Times New Roman" pitchFamily="18" charset="0"/>
                        <a:cs typeface="Times New Roman" pitchFamily="18" charset="0"/>
                      </a:endParaRPr>
                    </a:p>
                    <a:p>
                      <a:pPr algn="ctr"/>
                      <a:endParaRPr lang="en-US" sz="2000" dirty="0">
                        <a:latin typeface="Times New Roman" pitchFamily="18" charset="0"/>
                        <a:cs typeface="Times New Roman" pitchFamily="18" charset="0"/>
                      </a:endParaRPr>
                    </a:p>
                  </a:txBody>
                  <a:tcPr/>
                </a:tc>
                <a:tc>
                  <a:txBody>
                    <a:bodyPr/>
                    <a:lstStyle/>
                    <a:p>
                      <a:pPr marL="542290" indent="-382270" algn="just">
                        <a:lnSpc>
                          <a:spcPct val="100000"/>
                        </a:lnSpc>
                        <a:spcBef>
                          <a:spcPts val="595"/>
                        </a:spcBef>
                        <a:buFont typeface="Arial"/>
                        <a:buChar char="●"/>
                        <a:tabLst>
                          <a:tab pos="542290" algn="l"/>
                          <a:tab pos="542925" algn="l"/>
                        </a:tabLst>
                      </a:pPr>
                      <a:r>
                        <a:rPr lang="en-IN" sz="2000" spc="10" dirty="0" smtClean="0">
                          <a:latin typeface="Times New Roman" pitchFamily="18" charset="0"/>
                          <a:cs typeface="Times New Roman" pitchFamily="18" charset="0"/>
                        </a:rPr>
                        <a:t>Exploratory</a:t>
                      </a:r>
                      <a:r>
                        <a:rPr lang="en-IN" sz="2000" spc="10" baseline="0" dirty="0" smtClean="0">
                          <a:latin typeface="Times New Roman" pitchFamily="18" charset="0"/>
                          <a:cs typeface="Times New Roman" pitchFamily="18" charset="0"/>
                        </a:rPr>
                        <a:t> Data Analysis</a:t>
                      </a:r>
                      <a:endParaRPr lang="en-IN" sz="2000" dirty="0" smtClean="0">
                        <a:latin typeface="Times New Roman" pitchFamily="18" charset="0"/>
                        <a:cs typeface="Times New Roman" pitchFamily="18" charset="0"/>
                      </a:endParaRPr>
                    </a:p>
                    <a:p>
                      <a:pPr marL="542290" indent="-382270" algn="just">
                        <a:lnSpc>
                          <a:spcPct val="100000"/>
                        </a:lnSpc>
                        <a:buFont typeface="Arial"/>
                        <a:buChar char="●"/>
                        <a:tabLst>
                          <a:tab pos="542290" algn="l"/>
                          <a:tab pos="542925" algn="l"/>
                        </a:tabLst>
                      </a:pPr>
                      <a:r>
                        <a:rPr lang="en-IN" sz="2000" spc="10" dirty="0" smtClean="0">
                          <a:latin typeface="Times New Roman" pitchFamily="18" charset="0"/>
                          <a:cs typeface="Times New Roman" pitchFamily="18" charset="0"/>
                        </a:rPr>
                        <a:t>Data Pre-processing</a:t>
                      </a:r>
                      <a:endParaRPr lang="en-IN"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txBody>
                  <a:tcPr/>
                </a:tc>
              </a:tr>
              <a:tr h="89283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spc="-5" dirty="0" smtClean="0">
                          <a:latin typeface="Times New Roman" pitchFamily="18" charset="0"/>
                          <a:cs typeface="Times New Roman" pitchFamily="18" charset="0"/>
                        </a:rPr>
                        <a:t>Review</a:t>
                      </a:r>
                      <a:r>
                        <a:rPr lang="en-US" sz="2000" b="1" spc="-110" dirty="0" smtClean="0">
                          <a:latin typeface="Times New Roman" pitchFamily="18" charset="0"/>
                          <a:cs typeface="Times New Roman" pitchFamily="18" charset="0"/>
                        </a:rPr>
                        <a:t> 2</a:t>
                      </a:r>
                      <a:endParaRPr lang="en-US" sz="2000" dirty="0" smtClean="0">
                        <a:latin typeface="Times New Roman" pitchFamily="18" charset="0"/>
                        <a:cs typeface="Times New Roman" pitchFamily="18" charset="0"/>
                      </a:endParaRPr>
                    </a:p>
                    <a:p>
                      <a:pPr algn="ctr"/>
                      <a:endParaRPr lang="en-US" sz="2000" dirty="0">
                        <a:latin typeface="Times New Roman" pitchFamily="18" charset="0"/>
                        <a:cs typeface="Times New Roman" pitchFamily="18" charset="0"/>
                      </a:endParaRPr>
                    </a:p>
                  </a:txBody>
                  <a:tcPr/>
                </a:tc>
                <a:tc>
                  <a:txBody>
                    <a:bodyPr/>
                    <a:lstStyle/>
                    <a:p>
                      <a:pPr marL="502920" indent="-342900" algn="just">
                        <a:lnSpc>
                          <a:spcPct val="100000"/>
                        </a:lnSpc>
                        <a:spcBef>
                          <a:spcPts val="595"/>
                        </a:spcBef>
                        <a:buSzPct val="190000"/>
                        <a:buFont typeface="Arial" panose="020B0604020202020204" pitchFamily="34" charset="0"/>
                        <a:buChar char="•"/>
                        <a:tabLst>
                          <a:tab pos="542290" algn="l"/>
                          <a:tab pos="542925" algn="l"/>
                        </a:tabLst>
                      </a:pPr>
                      <a:r>
                        <a:rPr lang="en-IN" sz="2000" dirty="0" smtClean="0">
                          <a:latin typeface="Times New Roman" pitchFamily="18" charset="0"/>
                          <a:cs typeface="Times New Roman" pitchFamily="18" charset="0"/>
                        </a:rPr>
                        <a:t>Classification</a:t>
                      </a:r>
                      <a:r>
                        <a:rPr lang="en-IN" sz="2000" baseline="0" dirty="0" smtClean="0">
                          <a:latin typeface="Times New Roman" pitchFamily="18" charset="0"/>
                          <a:cs typeface="Times New Roman" pitchFamily="18" charset="0"/>
                        </a:rPr>
                        <a:t> </a:t>
                      </a:r>
                      <a:r>
                        <a:rPr lang="en-IN" sz="2000" baseline="0" smtClean="0">
                          <a:latin typeface="Times New Roman" pitchFamily="18" charset="0"/>
                          <a:cs typeface="Times New Roman" pitchFamily="18" charset="0"/>
                        </a:rPr>
                        <a:t>Algorithms will be used</a:t>
                      </a:r>
                      <a:endParaRPr lang="en-IN" sz="2000" dirty="0" smtClean="0">
                        <a:latin typeface="Times New Roman" pitchFamily="18" charset="0"/>
                        <a:cs typeface="Times New Roman" pitchFamily="18" charset="0"/>
                      </a:endParaRPr>
                    </a:p>
                    <a:p>
                      <a:pPr marL="502920" indent="-342900" algn="just">
                        <a:lnSpc>
                          <a:spcPct val="100000"/>
                        </a:lnSpc>
                        <a:spcBef>
                          <a:spcPts val="595"/>
                        </a:spcBef>
                        <a:buSzPct val="190000"/>
                        <a:buFont typeface="Arial" panose="020B0604020202020204" pitchFamily="34" charset="0"/>
                        <a:buChar char="•"/>
                        <a:tabLst>
                          <a:tab pos="542290" algn="l"/>
                          <a:tab pos="542925" algn="l"/>
                        </a:tabLst>
                      </a:pPr>
                      <a:r>
                        <a:rPr lang="en-IN" sz="2000" dirty="0" smtClean="0">
                          <a:latin typeface="Times New Roman" pitchFamily="18" charset="0"/>
                          <a:cs typeface="Times New Roman" pitchFamily="18" charset="0"/>
                        </a:rPr>
                        <a:t>Evaluation</a:t>
                      </a:r>
                      <a:r>
                        <a:rPr lang="en-IN" sz="2000" baseline="0" dirty="0" smtClean="0">
                          <a:latin typeface="Times New Roman" pitchFamily="18" charset="0"/>
                          <a:cs typeface="Times New Roman" pitchFamily="18" charset="0"/>
                        </a:rPr>
                        <a:t> Parameters</a:t>
                      </a:r>
                      <a:endParaRPr lang="en-IN"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txBody>
                  <a:tcPr/>
                </a:tc>
              </a:tr>
              <a:tr h="89283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spc="-5" dirty="0" smtClean="0">
                          <a:latin typeface="Times New Roman" pitchFamily="18" charset="0"/>
                          <a:cs typeface="Times New Roman" pitchFamily="18" charset="0"/>
                        </a:rPr>
                        <a:t>Review</a:t>
                      </a:r>
                      <a:r>
                        <a:rPr lang="en-US" sz="2000" b="1" spc="-110" dirty="0" smtClean="0">
                          <a:latin typeface="Times New Roman" pitchFamily="18" charset="0"/>
                          <a:cs typeface="Times New Roman" pitchFamily="18" charset="0"/>
                        </a:rPr>
                        <a:t> 3</a:t>
                      </a:r>
                      <a:endParaRPr lang="en-US" sz="2000" dirty="0" smtClean="0">
                        <a:latin typeface="Times New Roman" pitchFamily="18" charset="0"/>
                        <a:cs typeface="Times New Roman" pitchFamily="18" charset="0"/>
                      </a:endParaRPr>
                    </a:p>
                    <a:p>
                      <a:pPr algn="ctr"/>
                      <a:endParaRPr lang="en-US" sz="2000" dirty="0">
                        <a:latin typeface="Times New Roman" pitchFamily="18" charset="0"/>
                        <a:cs typeface="Times New Roman" pitchFamily="18" charset="0"/>
                      </a:endParaRPr>
                    </a:p>
                  </a:txBody>
                  <a:tcPr/>
                </a:tc>
                <a:tc>
                  <a:txBody>
                    <a:bodyPr/>
                    <a:lstStyle/>
                    <a:p>
                      <a:pPr marL="542290" indent="-382270" algn="just">
                        <a:lnSpc>
                          <a:spcPts val="2230"/>
                        </a:lnSpc>
                        <a:spcBef>
                          <a:spcPts val="595"/>
                        </a:spcBef>
                        <a:buFont typeface="Arial"/>
                        <a:buChar char="●"/>
                        <a:tabLst>
                          <a:tab pos="542290" algn="l"/>
                          <a:tab pos="542925" algn="l"/>
                        </a:tabLst>
                      </a:pPr>
                      <a:r>
                        <a:rPr lang="en-IN" sz="2000" spc="10" dirty="0" smtClean="0">
                          <a:latin typeface="Times New Roman" pitchFamily="18" charset="0"/>
                          <a:cs typeface="Times New Roman" pitchFamily="18" charset="0"/>
                        </a:rPr>
                        <a:t>Results</a:t>
                      </a:r>
                      <a:r>
                        <a:rPr lang="en-IN" sz="2000" spc="-135"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and </a:t>
                      </a:r>
                      <a:r>
                        <a:rPr lang="en-IN" sz="2000" spc="-130" dirty="0" smtClean="0">
                          <a:latin typeface="Times New Roman" pitchFamily="18" charset="0"/>
                          <a:cs typeface="Times New Roman" pitchFamily="18" charset="0"/>
                        </a:rPr>
                        <a:t> </a:t>
                      </a:r>
                      <a:r>
                        <a:rPr lang="en-IN" sz="2000" spc="20" dirty="0" smtClean="0">
                          <a:latin typeface="Times New Roman" pitchFamily="18" charset="0"/>
                          <a:cs typeface="Times New Roman" pitchFamily="18" charset="0"/>
                        </a:rPr>
                        <a:t>data Prediction</a:t>
                      </a:r>
                    </a:p>
                    <a:p>
                      <a:pPr marL="542290" marR="0" indent="-382270" algn="just" defTabSz="914400" rtl="0" eaLnBrk="1" fontAlgn="auto" latinLnBrk="0" hangingPunct="1">
                        <a:lnSpc>
                          <a:spcPts val="2230"/>
                        </a:lnSpc>
                        <a:spcBef>
                          <a:spcPts val="595"/>
                        </a:spcBef>
                        <a:spcAft>
                          <a:spcPts val="0"/>
                        </a:spcAft>
                        <a:buClrTx/>
                        <a:buSzTx/>
                        <a:buFont typeface="Arial"/>
                        <a:buChar char="●"/>
                        <a:tabLst>
                          <a:tab pos="542290" algn="l"/>
                          <a:tab pos="542925" algn="l"/>
                        </a:tabLst>
                        <a:defRPr/>
                      </a:pPr>
                      <a:r>
                        <a:rPr lang="en-IN" sz="2000" spc="-400" dirty="0" smtClean="0">
                          <a:latin typeface="Times New Roman" pitchFamily="18" charset="0"/>
                          <a:cs typeface="Times New Roman" pitchFamily="18" charset="0"/>
                        </a:rPr>
                        <a:t> </a:t>
                      </a:r>
                      <a:r>
                        <a:rPr lang="en-IN" sz="2000" spc="15" dirty="0" smtClean="0">
                          <a:latin typeface="Times New Roman" pitchFamily="18" charset="0"/>
                          <a:cs typeface="Times New Roman" pitchFamily="18" charset="0"/>
                        </a:rPr>
                        <a:t>Project report</a:t>
                      </a:r>
                      <a:endParaRPr lang="en-IN"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txBody>
                  <a:tcPr/>
                </a:tc>
              </a:tr>
            </a:tbl>
          </a:graphicData>
        </a:graphic>
      </p:graphicFrame>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5660"/>
            <a:ext cx="10515600" cy="569344"/>
          </a:xfrm>
        </p:spPr>
        <p:txBody>
          <a:bodyPr>
            <a:normAutofit/>
          </a:bodyPr>
          <a:lstStyle/>
          <a:p>
            <a:pPr algn="ctr"/>
            <a:r>
              <a:rPr lang="en-IN" sz="3200" b="1" dirty="0" smtClean="0">
                <a:latin typeface="Times New Roman" pitchFamily="18" charset="0"/>
                <a:cs typeface="Times New Roman" pitchFamily="18" charset="0"/>
              </a:rPr>
              <a:t>REFERENCES</a:t>
            </a:r>
            <a:endParaRPr lang="en-US" sz="3200" dirty="0"/>
          </a:p>
        </p:txBody>
      </p:sp>
      <p:sp>
        <p:nvSpPr>
          <p:cNvPr id="3" name="Content Placeholder 2"/>
          <p:cNvSpPr>
            <a:spLocks noGrp="1"/>
          </p:cNvSpPr>
          <p:nvPr>
            <p:ph idx="1"/>
          </p:nvPr>
        </p:nvSpPr>
        <p:spPr>
          <a:xfrm>
            <a:off x="838200" y="1078302"/>
            <a:ext cx="10515600" cy="5098661"/>
          </a:xfrm>
        </p:spPr>
        <p:txBody>
          <a:bodyPr>
            <a:noAutofit/>
          </a:bodyPr>
          <a:lstStyle/>
          <a:p>
            <a:pPr>
              <a:buNone/>
            </a:pPr>
            <a:r>
              <a:rPr lang="en-US" sz="1800" dirty="0" smtClean="0">
                <a:latin typeface="Times New Roman" pitchFamily="18" charset="0"/>
                <a:cs typeface="Times New Roman" pitchFamily="18" charset="0"/>
              </a:rPr>
              <a:t>1. </a:t>
            </a:r>
            <a:r>
              <a:rPr lang="en-US" sz="2000" dirty="0" smtClean="0">
                <a:latin typeface="Times New Roman" pitchFamily="18" charset="0"/>
                <a:cs typeface="Times New Roman" pitchFamily="18" charset="0"/>
              </a:rPr>
              <a:t>Dhai Eddine Salhi, Abdelkamel Tari, M-</a:t>
            </a:r>
            <a:r>
              <a:rPr lang="en-US" sz="2000" dirty="0" err="1" smtClean="0">
                <a:latin typeface="Times New Roman" pitchFamily="18" charset="0"/>
                <a:cs typeface="Times New Roman" pitchFamily="18" charset="0"/>
              </a:rPr>
              <a:t>Tahar</a:t>
            </a:r>
            <a:r>
              <a:rPr lang="en-US" sz="2000" dirty="0" smtClean="0">
                <a:latin typeface="Times New Roman" pitchFamily="18" charset="0"/>
                <a:cs typeface="Times New Roman" pitchFamily="18" charset="0"/>
              </a:rPr>
              <a:t> Kechadi, International Conference on Computing Systems and Applications, CSA 2020: Advances in Computing Systems and Applications pp 70-81.</a:t>
            </a: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2. Galla Siva Sai Bindhika, Munaga Meghana(2020), "Heart Disease Prediction Using Machine Learning Techniques", (IRJET) , Volume: 07 Issue: 04.</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3. " HEART DISEASE PREDICTION USING MACHINE LEARNING", International Journal of Emerging Technologies and Innovative Research (</a:t>
            </a:r>
            <a:r>
              <a:rPr lang="en-US" sz="2000" dirty="0" smtClean="0">
                <a:latin typeface="Times New Roman" pitchFamily="18" charset="0"/>
                <a:cs typeface="Times New Roman" pitchFamily="18" charset="0"/>
                <a:hlinkClick r:id="rId2"/>
              </a:rPr>
              <a:t>www.jetir.org</a:t>
            </a:r>
            <a:r>
              <a:rPr lang="en-US" sz="2000" dirty="0" smtClean="0">
                <a:latin typeface="Times New Roman" pitchFamily="18" charset="0"/>
                <a:cs typeface="Times New Roman" pitchFamily="18" charset="0"/>
              </a:rPr>
              <a:t>), ISSN:2349-5162, Vol.7, Issue 6, page no.2081-2085, June-2020.</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4. Kiranjit Kaur, Munish Saini, "HEART DISEASE PREDICTION USING MACHINE LEARNING TECHNIQUES: A SYSTEMATIC REVIEW", Vol – 15 No -5, May 2020</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5. A. Lakshmanarao, Y.Swathi, P.Sri Sai Sundareswar, INTERNATIONAL JOURNAL OF SCIENTIFIC &amp; TECHNOLOGY RESEARCH VOLUME 8, ISSUE 11, NOVEMBER 2019, Machine Learning Techniques For Heart Disease Prediction.</a:t>
            </a:r>
          </a:p>
          <a:p>
            <a:pPr marL="457200" indent="-457200">
              <a:buNone/>
            </a:pPr>
            <a:endParaRPr lang="en-US" sz="1800" dirty="0">
              <a:latin typeface="Times New Roman" pitchFamily="18" charset="0"/>
              <a:cs typeface="Times New Roman" pitchFamily="18" charset="0"/>
            </a:endParaRPr>
          </a:p>
        </p:txBody>
      </p:sp>
      <p:sp>
        <p:nvSpPr>
          <p:cNvPr id="4" name="Rectangle 3">
            <a:extLst>
              <a:ext uri="{FF2B5EF4-FFF2-40B4-BE49-F238E27FC236}">
                <a16:creationId xmlns:a16="http://schemas.microsoft.com/office/drawing/2014/main" xmlns=""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pic>
        <p:nvPicPr>
          <p:cNvPr id="5" name="Picture 4">
            <a:extLst>
              <a:ext uri="{FF2B5EF4-FFF2-40B4-BE49-F238E27FC236}">
                <a16:creationId xmlns:a16="http://schemas.microsoft.com/office/drawing/2014/main" xmlns="" id="{3EEF54A9-FCDD-4893-B9EF-E07B9B5564CB}"/>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ectangle 5">
            <a:extLst>
              <a:ext uri="{FF2B5EF4-FFF2-40B4-BE49-F238E27FC236}">
                <a16:creationId xmlns:a16="http://schemas.microsoft.com/office/drawing/2014/main" xmlns=""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1725</TotalTime>
  <Words>591</Words>
  <Application>Microsoft Office PowerPoint</Application>
  <PresentationFormat>Custom</PresentationFormat>
  <Paragraphs>113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Slide 2</vt:lpstr>
      <vt:lpstr>DATASET</vt:lpstr>
      <vt:lpstr>Slide 4</vt:lpstr>
      <vt:lpstr>Slide 5</vt:lpstr>
      <vt:lpstr>Slide 6</vt:lpstr>
      <vt:lpstr>SYSTEM SPECIFICATIONS</vt:lpstr>
      <vt:lpstr>Slide 8</vt:lpstr>
      <vt:lpstr>REFERENCES</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 Reddy Konda</dc:creator>
  <cp:lastModifiedBy>Anjali Payyavula</cp:lastModifiedBy>
  <cp:revision>220</cp:revision>
  <dcterms:created xsi:type="dcterms:W3CDTF">2020-08-08T03:55:20Z</dcterms:created>
  <dcterms:modified xsi:type="dcterms:W3CDTF">2021-04-23T03:42:13Z</dcterms:modified>
</cp:coreProperties>
</file>