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5" r:id="rId3"/>
    <p:sldId id="281" r:id="rId4"/>
    <p:sldId id="278" r:id="rId5"/>
    <p:sldId id="279" r:id="rId6"/>
    <p:sldId id="282" r:id="rId7"/>
    <p:sldId id="283" r:id="rId8"/>
    <p:sldId id="284" r:id="rId9"/>
    <p:sldId id="285" r:id="rId10"/>
    <p:sldId id="287" r:id="rId11"/>
    <p:sldId id="288" r:id="rId12"/>
    <p:sldId id="292" r:id="rId13"/>
    <p:sldId id="289" r:id="rId14"/>
    <p:sldId id="291" r:id="rId15"/>
    <p:sldId id="290" r:id="rId16"/>
    <p:sldId id="276"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320981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92988568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19744126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959980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31027002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68891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867552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512619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4433569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501851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2571845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jetir.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802920"/>
            <a:ext cx="11984182" cy="4339650"/>
          </a:xfrm>
          <a:prstGeom prst="rect">
            <a:avLst/>
          </a:prstGeom>
          <a:noFill/>
        </p:spPr>
        <p:txBody>
          <a:bodyPr wrap="square" rtlCol="0">
            <a:spAutoFit/>
          </a:bodyPr>
          <a:lstStyle/>
          <a:p>
            <a:pPr algn="ctr">
              <a:spcBef>
                <a:spcPct val="0"/>
              </a:spcBef>
              <a:defRPr/>
            </a:pPr>
            <a:r>
              <a:rPr lang="en-IN" sz="2400" b="1" dirty="0" smtClean="0">
                <a:solidFill>
                  <a:srgbClr val="0070C0"/>
                </a:solidFill>
                <a:latin typeface="Times New Roman" panose="02020603050405020304" pitchFamily="18" charset="0"/>
                <a:cs typeface="Times New Roman" panose="02020603050405020304" pitchFamily="18" charset="0"/>
              </a:rPr>
              <a:t>PREDICTION ANALYSIS USING SUPPORT VECTOR MACHINE IN CARDIOVASCULAR AILMENTS</a:t>
            </a:r>
            <a:endParaRPr lang="en-US" sz="2400" b="1" dirty="0" smtClean="0">
              <a:solidFill>
                <a:srgbClr val="0070C0"/>
              </a:solidFill>
              <a:latin typeface="Times New Roman" panose="02020603050405020304" pitchFamily="18" charset="0"/>
              <a:cs typeface="Times New Roman" panose="02020603050405020304" pitchFamily="18" charset="0"/>
            </a:endParaRP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29 May 2021</a:t>
            </a:r>
          </a:p>
          <a:p>
            <a:pPr algn="ctr">
              <a:spcBef>
                <a:spcPct val="0"/>
              </a:spcBef>
              <a:defRPr/>
            </a:pPr>
            <a:endParaRPr lang="en-US"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O.VEDA VARSHITHA : 17WH1A0518</a:t>
            </a:r>
          </a:p>
          <a:p>
            <a:r>
              <a:rPr lang="en-IN" sz="2400" b="1" dirty="0" smtClean="0">
                <a:latin typeface="Times New Roman" pitchFamily="18" charset="0"/>
                <a:cs typeface="Times New Roman" pitchFamily="18" charset="0"/>
              </a:rPr>
              <a:t>G.NAGA LAXMI PRASANNA : 17WH1A0523</a:t>
            </a:r>
          </a:p>
          <a:p>
            <a:r>
              <a:rPr lang="en-IN" sz="2400" b="1" dirty="0" smtClean="0">
                <a:latin typeface="Times New Roman" pitchFamily="18" charset="0"/>
                <a:cs typeface="Times New Roman" pitchFamily="18" charset="0"/>
              </a:rPr>
              <a:t>P.ANJALI : 18WH5A0504</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Ms. M SHANMUGA SUNDARI</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
        <p:nvSpPr>
          <p:cNvPr id="9" name="TextBox 8"/>
          <p:cNvSpPr txBox="1"/>
          <p:nvPr/>
        </p:nvSpPr>
        <p:spPr>
          <a:xfrm>
            <a:off x="2605177" y="1293962"/>
            <a:ext cx="6081623" cy="400110"/>
          </a:xfrm>
          <a:prstGeom prst="rect">
            <a:avLst/>
          </a:prstGeom>
          <a:noFill/>
        </p:spPr>
        <p:txBody>
          <a:bodyPr wrap="square" rtlCol="0">
            <a:spAutoFit/>
          </a:bodyPr>
          <a:lstStyle/>
          <a:p>
            <a:pPr algn="ctr"/>
            <a:r>
              <a:rPr lang="en-US" sz="2000" b="1" spc="-5" dirty="0" smtClean="0">
                <a:latin typeface="Times New Roman" pitchFamily="18" charset="0"/>
                <a:cs typeface="Times New Roman" pitchFamily="18" charset="0"/>
              </a:rPr>
              <a:t>Department </a:t>
            </a:r>
            <a:r>
              <a:rPr lang="en-US" sz="2000" b="1" dirty="0" smtClean="0">
                <a:latin typeface="Times New Roman" pitchFamily="18" charset="0"/>
                <a:cs typeface="Times New Roman" pitchFamily="18" charset="0"/>
              </a:rPr>
              <a:t>of </a:t>
            </a:r>
            <a:r>
              <a:rPr lang="en-US" sz="2000" b="1" spc="-5" dirty="0" smtClean="0">
                <a:latin typeface="Times New Roman" pitchFamily="18" charset="0"/>
                <a:cs typeface="Times New Roman" pitchFamily="18" charset="0"/>
              </a:rPr>
              <a:t>Computer Science </a:t>
            </a:r>
            <a:r>
              <a:rPr lang="en-US" sz="2000" b="1" dirty="0" smtClean="0">
                <a:latin typeface="Times New Roman" pitchFamily="18" charset="0"/>
                <a:cs typeface="Times New Roman" pitchFamily="18" charset="0"/>
              </a:rPr>
              <a:t>and</a:t>
            </a:r>
            <a:r>
              <a:rPr lang="en-US" sz="2000" b="1" spc="-120" dirty="0" smtClean="0">
                <a:latin typeface="Times New Roman" pitchFamily="18" charset="0"/>
                <a:cs typeface="Times New Roman" pitchFamily="18" charset="0"/>
              </a:rPr>
              <a:t> </a:t>
            </a:r>
            <a:r>
              <a:rPr lang="en-US" sz="2000" b="1" spc="-5" dirty="0" smtClean="0">
                <a:latin typeface="Times New Roman" pitchFamily="18" charset="0"/>
                <a:cs typeface="Times New Roman" pitchFamily="18" charset="0"/>
              </a:rPr>
              <a:t>Engineering</a:t>
            </a: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8205192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descr="Screenshot (49).png"/>
          <p:cNvPicPr>
            <a:picLocks noChangeAspect="1"/>
          </p:cNvPicPr>
          <p:nvPr/>
        </p:nvPicPr>
        <p:blipFill>
          <a:blip r:embed="rId3"/>
          <a:stretch>
            <a:fillRect/>
          </a:stretch>
        </p:blipFill>
        <p:spPr>
          <a:xfrm>
            <a:off x="0" y="1302414"/>
            <a:ext cx="12192000" cy="4253171"/>
          </a:xfrm>
          <a:prstGeom prst="rect">
            <a:avLst/>
          </a:prstGeom>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descr="Screenshot (51).png"/>
          <p:cNvPicPr>
            <a:picLocks noChangeAspect="1"/>
          </p:cNvPicPr>
          <p:nvPr/>
        </p:nvPicPr>
        <p:blipFill>
          <a:blip r:embed="rId3"/>
          <a:stretch>
            <a:fillRect/>
          </a:stretch>
        </p:blipFill>
        <p:spPr>
          <a:xfrm>
            <a:off x="0" y="1138687"/>
            <a:ext cx="12192000" cy="3486849"/>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0).png"/>
          <p:cNvPicPr/>
          <p:nvPr/>
        </p:nvPicPr>
        <p:blipFill>
          <a:blip r:embed="rId2"/>
          <a:srcRect b="4697"/>
          <a:stretch>
            <a:fillRect/>
          </a:stretch>
        </p:blipFill>
        <p:spPr>
          <a:xfrm>
            <a:off x="2838091" y="1406106"/>
            <a:ext cx="6409426" cy="4727275"/>
          </a:xfrm>
          <a:prstGeom prst="rect">
            <a:avLst/>
          </a:prstGeom>
        </p:spPr>
      </p:pic>
      <p:pic>
        <p:nvPicPr>
          <p:cNvPr id="3" name="Picture 2">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TextBox 5"/>
          <p:cNvSpPr txBox="1"/>
          <p:nvPr/>
        </p:nvSpPr>
        <p:spPr>
          <a:xfrm>
            <a:off x="3209026" y="267419"/>
            <a:ext cx="4796287"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Input</a:t>
            </a:r>
            <a:endParaRPr lang="en-US" sz="36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5" name="TextBox 4"/>
          <p:cNvSpPr txBox="1"/>
          <p:nvPr/>
        </p:nvSpPr>
        <p:spPr>
          <a:xfrm>
            <a:off x="3450566" y="146649"/>
            <a:ext cx="3657600"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Output</a:t>
            </a:r>
            <a:endParaRPr lang="en-US" sz="3600" b="1" dirty="0">
              <a:latin typeface="Times New Roman" pitchFamily="18" charset="0"/>
              <a:cs typeface="Times New Roman" pitchFamily="18" charset="0"/>
            </a:endParaRPr>
          </a:p>
        </p:txBody>
      </p:sp>
      <p:pic>
        <p:nvPicPr>
          <p:cNvPr id="6" name="Picture 5" descr="Screenshot (54).png"/>
          <p:cNvPicPr>
            <a:picLocks noChangeAspect="1"/>
          </p:cNvPicPr>
          <p:nvPr/>
        </p:nvPicPr>
        <p:blipFill>
          <a:blip r:embed="rId3"/>
          <a:stretch>
            <a:fillRect/>
          </a:stretch>
        </p:blipFill>
        <p:spPr>
          <a:xfrm>
            <a:off x="2185286" y="1362974"/>
            <a:ext cx="7459117" cy="4755369"/>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descr="Screenshot (57).png"/>
          <p:cNvPicPr>
            <a:picLocks noChangeAspect="1"/>
          </p:cNvPicPr>
          <p:nvPr/>
        </p:nvPicPr>
        <p:blipFill>
          <a:blip r:embed="rId3"/>
          <a:stretch>
            <a:fillRect/>
          </a:stretch>
        </p:blipFill>
        <p:spPr>
          <a:xfrm>
            <a:off x="2294994" y="1069674"/>
            <a:ext cx="7602011" cy="5393461"/>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4" name="Rectangle 3">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674853" y="293298"/>
            <a:ext cx="2708694"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Graph</a:t>
            </a:r>
            <a:endParaRPr lang="en-US" sz="3600" b="1" dirty="0">
              <a:latin typeface="Times New Roman" pitchFamily="18" charset="0"/>
              <a:cs typeface="Times New Roman" pitchFamily="18" charset="0"/>
            </a:endParaRPr>
          </a:p>
        </p:txBody>
      </p:sp>
      <p:pic>
        <p:nvPicPr>
          <p:cNvPr id="8" name="Picture 7" descr="Screenshot (78).png"/>
          <p:cNvPicPr/>
          <p:nvPr/>
        </p:nvPicPr>
        <p:blipFill>
          <a:blip r:embed="rId3"/>
          <a:stretch>
            <a:fillRect/>
          </a:stretch>
        </p:blipFill>
        <p:spPr>
          <a:xfrm>
            <a:off x="3053751" y="1224951"/>
            <a:ext cx="6185140" cy="4684143"/>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660"/>
            <a:ext cx="10515600" cy="569344"/>
          </a:xfrm>
        </p:spPr>
        <p:txBody>
          <a:bodyPr>
            <a:normAutofit/>
          </a:bodyPr>
          <a:lstStyle/>
          <a:p>
            <a:pPr algn="ctr"/>
            <a:r>
              <a:rPr lang="en-IN" sz="3200" b="1" dirty="0" smtClean="0">
                <a:latin typeface="Times New Roman" pitchFamily="18" charset="0"/>
                <a:cs typeface="Times New Roman" pitchFamily="18" charset="0"/>
              </a:rPr>
              <a:t>REFERENCES</a:t>
            </a:r>
            <a:endParaRPr lang="en-US" sz="3200" dirty="0"/>
          </a:p>
        </p:txBody>
      </p:sp>
      <p:sp>
        <p:nvSpPr>
          <p:cNvPr id="3" name="Content Placeholder 2"/>
          <p:cNvSpPr>
            <a:spLocks noGrp="1"/>
          </p:cNvSpPr>
          <p:nvPr>
            <p:ph idx="1"/>
          </p:nvPr>
        </p:nvSpPr>
        <p:spPr>
          <a:xfrm>
            <a:off x="838200" y="1078302"/>
            <a:ext cx="10515600" cy="5098661"/>
          </a:xfrm>
        </p:spPr>
        <p:txBody>
          <a:bodyPr>
            <a:noAutofit/>
          </a:bodyPr>
          <a:lstStyle/>
          <a:p>
            <a:pPr>
              <a:buNone/>
            </a:pPr>
            <a:r>
              <a:rPr lang="en-US" sz="18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Dhai Eddine Salhi, Abdelkamel Tari, M-</a:t>
            </a:r>
            <a:r>
              <a:rPr lang="en-US" sz="2000" dirty="0" err="1" smtClean="0">
                <a:latin typeface="Times New Roman" pitchFamily="18" charset="0"/>
                <a:cs typeface="Times New Roman" pitchFamily="18" charset="0"/>
              </a:rPr>
              <a:t>Tahar</a:t>
            </a:r>
            <a:r>
              <a:rPr lang="en-US" sz="2000" dirty="0" smtClean="0">
                <a:latin typeface="Times New Roman" pitchFamily="18" charset="0"/>
                <a:cs typeface="Times New Roman" pitchFamily="18" charset="0"/>
              </a:rPr>
              <a:t> Kechadi, International Conference on Computing Systems and Applications, CSA 2020: Advances in Computing Systems and Applications pp 70-81.</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2. Galla Siva Sai Bindhika, Munaga Meghana(2020), "Heart Disease Prediction Using Machine Learning Techniques", (IRJET) , Volume: 07 Issue: 04.</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3. " HEART DISEASE PREDICTION USING MACHINE LEARNING", International Journal of Emerging Technologies and Innovative Research (</a:t>
            </a:r>
            <a:r>
              <a:rPr lang="en-US" sz="2000" dirty="0" smtClean="0">
                <a:latin typeface="Times New Roman" pitchFamily="18" charset="0"/>
                <a:cs typeface="Times New Roman" pitchFamily="18" charset="0"/>
                <a:hlinkClick r:id="rId2"/>
              </a:rPr>
              <a:t>www.jetir.org</a:t>
            </a:r>
            <a:r>
              <a:rPr lang="en-US" sz="2000" dirty="0" smtClean="0">
                <a:latin typeface="Times New Roman" pitchFamily="18" charset="0"/>
                <a:cs typeface="Times New Roman" pitchFamily="18" charset="0"/>
              </a:rPr>
              <a:t>), ISSN:2349-5162, Vol.7, Issue 6, page no.2081-2085, June-2020.</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4. Kiranjit Kaur, Munish Saini, "HEART DISEASE PREDICTION USING MACHINE LEARNING TECHNIQUES: A SYSTEMATIC REVIEW", Vol – 15 No -5, May 2020</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5. A. Lakshmanarao, Y.Swathi, P.Sri Sai Sundareswar, INTERNATIONAL JOURNAL OF SCIENTIFIC &amp; TECHNOLOGY RESEARCH VOLUME 8, ISSUE 11, NOVEMBER 2019, Machine Learning Techniques For Heart Disease Prediction.</a:t>
            </a:r>
          </a:p>
          <a:p>
            <a:pPr marL="457200" indent="-457200">
              <a:buNone/>
            </a:pPr>
            <a:endParaRPr lang="en-US" sz="1800"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 xmlns:p14="http://schemas.microsoft.com/office/powerpoint/2010/main" val="3683701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bject 5">
            <a:extLst>
              <a:ext uri="{FF2B5EF4-FFF2-40B4-BE49-F238E27FC236}">
                <a16:creationId xmlns=""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8626"/>
            <a:ext cx="12192000" cy="6858000"/>
          </a:xfrm>
          <a:prstGeom prst="rect">
            <a:avLst/>
          </a:prstGeom>
        </p:spPr>
      </p:pic>
      <p:sp>
        <p:nvSpPr>
          <p:cNvPr id="11" name="TextBox 10"/>
          <p:cNvSpPr txBox="1"/>
          <p:nvPr/>
        </p:nvSpPr>
        <p:spPr>
          <a:xfrm>
            <a:off x="1025243" y="181155"/>
            <a:ext cx="8950036" cy="646331"/>
          </a:xfrm>
          <a:prstGeom prst="rect">
            <a:avLst/>
          </a:prstGeom>
          <a:noFill/>
        </p:spPr>
        <p:txBody>
          <a:bodyPr wrap="square" rtlCol="0">
            <a:spAutoFit/>
          </a:bodyPr>
          <a:lstStyle/>
          <a:p>
            <a:pPr algn="ctr"/>
            <a:r>
              <a:rPr lang="en-IN" sz="3600" b="1" dirty="0" smtClean="0">
                <a:solidFill>
                  <a:schemeClr val="tx1">
                    <a:lumMod val="85000"/>
                    <a:lumOff val="15000"/>
                  </a:schemeClr>
                </a:solidFill>
                <a:latin typeface="Times New Roman" pitchFamily="18" charset="0"/>
                <a:cs typeface="Times New Roman" pitchFamily="18" charset="0"/>
              </a:rPr>
              <a:t>ABSTRACT</a:t>
            </a:r>
            <a:endParaRPr lang="en-US" sz="4000" b="1" dirty="0">
              <a:solidFill>
                <a:schemeClr val="tx1">
                  <a:lumMod val="85000"/>
                  <a:lumOff val="15000"/>
                </a:schemeClr>
              </a:solidFill>
              <a:latin typeface="Times New Roman" pitchFamily="18" charset="0"/>
              <a:cs typeface="Times New Roman" pitchFamily="18" charset="0"/>
            </a:endParaRPr>
          </a:p>
        </p:txBody>
      </p:sp>
      <p:sp>
        <p:nvSpPr>
          <p:cNvPr id="14" name="TextBox 13"/>
          <p:cNvSpPr txBox="1"/>
          <p:nvPr/>
        </p:nvSpPr>
        <p:spPr>
          <a:xfrm>
            <a:off x="1259456" y="1466490"/>
            <a:ext cx="9540816" cy="400110"/>
          </a:xfrm>
          <a:prstGeom prst="rect">
            <a:avLst/>
          </a:prstGeom>
          <a:noFill/>
        </p:spPr>
        <p:txBody>
          <a:bodyPr wrap="square" rtlCol="0">
            <a:spAutoFit/>
          </a:bodyPr>
          <a:lstStyle/>
          <a:p>
            <a:pPr algn="just"/>
            <a:endParaRPr lang="en-US" sz="2000" dirty="0">
              <a:latin typeface="Times New Roman" pitchFamily="18" charset="0"/>
              <a:cs typeface="Times New Roman" pitchFamily="18" charset="0"/>
            </a:endParaRPr>
          </a:p>
        </p:txBody>
      </p:sp>
      <p:sp>
        <p:nvSpPr>
          <p:cNvPr id="12" name="TextBox 11"/>
          <p:cNvSpPr txBox="1"/>
          <p:nvPr/>
        </p:nvSpPr>
        <p:spPr>
          <a:xfrm>
            <a:off x="724619" y="1483743"/>
            <a:ext cx="10118785" cy="4708981"/>
          </a:xfrm>
          <a:prstGeom prst="rect">
            <a:avLst/>
          </a:prstGeom>
          <a:noFill/>
        </p:spPr>
        <p:txBody>
          <a:bodyPr wrap="square" rtlCol="0">
            <a:spAutoFit/>
          </a:bodyPr>
          <a:lstStyle/>
          <a:p>
            <a:pPr algn="just">
              <a:buFont typeface="Wingdings" pitchFamily="2" charset="2"/>
              <a:buChar char="Ø"/>
            </a:pPr>
            <a:r>
              <a:rPr lang="en-IN" sz="2000" b="1" dirty="0" smtClean="0">
                <a:latin typeface="Times New Roman" pitchFamily="18" charset="0"/>
                <a:cs typeface="Times New Roman" pitchFamily="18" charset="0"/>
              </a:rPr>
              <a:t>Problem Statement:</a:t>
            </a:r>
          </a:p>
          <a:p>
            <a:pPr algn="just"/>
            <a:endParaRPr lang="en-IN"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Heart disease is one of the most significant causes of mortality in today’s world. Heart disease proves to be the leading cause of death for both men and women. Deaths due to heart disease have become very common and medical professionals working in the field of heart disease have their limitations, they cannot predict the chance of getting heart disease up to high accuracy.</a:t>
            </a:r>
          </a:p>
          <a:p>
            <a:pPr algn="just"/>
            <a:endParaRPr lang="en-IN" sz="2000" dirty="0" smtClean="0">
              <a:latin typeface="Times New Roman" pitchFamily="18" charset="0"/>
              <a:cs typeface="Times New Roman" pitchFamily="18" charset="0"/>
            </a:endParaRPr>
          </a:p>
          <a:p>
            <a:pPr algn="just">
              <a:buFont typeface="Wingdings" pitchFamily="2" charset="2"/>
              <a:buChar char="Ø"/>
            </a:pPr>
            <a:r>
              <a:rPr lang="en-IN" sz="2000" b="1" dirty="0" smtClean="0">
                <a:latin typeface="Times New Roman" pitchFamily="18" charset="0"/>
                <a:cs typeface="Times New Roman" pitchFamily="18" charset="0"/>
              </a:rPr>
              <a:t>Project Objective:</a:t>
            </a:r>
          </a:p>
          <a:p>
            <a:pPr algn="just"/>
            <a:endParaRPr lang="en-IN"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improve Heart Disease prediction accuracy and predict the 10 years risk of coronary heart disease, bases on the data available. Stochastic gradient </a:t>
            </a:r>
            <a:r>
              <a:rPr lang="en-US" sz="2000" dirty="0" smtClean="0">
                <a:latin typeface="Times New Roman" pitchFamily="18" charset="0"/>
                <a:cs typeface="Times New Roman" pitchFamily="18" charset="0"/>
              </a:rPr>
              <a:t>descent, Linear regression </a:t>
            </a:r>
            <a:r>
              <a:rPr lang="en-US" sz="2000" dirty="0" smtClean="0">
                <a:latin typeface="Times New Roman" pitchFamily="18" charset="0"/>
                <a:cs typeface="Times New Roman" pitchFamily="18" charset="0"/>
              </a:rPr>
              <a:t>and SVM algorithms are applied and comparative analysis will be done to get the model with the best accuracy.</a:t>
            </a:r>
            <a:endParaRPr lang="en-IN" sz="2000" dirty="0" smtClean="0">
              <a:latin typeface="Times New Roman" pitchFamily="18" charset="0"/>
              <a:cs typeface="Times New Roman" pitchFamily="18" charset="0"/>
            </a:endParaRPr>
          </a:p>
          <a:p>
            <a:endParaRPr lang="en-IN" sz="2000" dirty="0" smtClean="0"/>
          </a:p>
          <a:p>
            <a:endParaRPr lang="en-US" sz="2000" dirty="0"/>
          </a:p>
        </p:txBody>
      </p:sp>
    </p:spTree>
    <p:extLst>
      <p:ext uri="{BB962C8B-B14F-4D97-AF65-F5344CB8AC3E}">
        <p14:creationId xmlns="" xmlns:p14="http://schemas.microsoft.com/office/powerpoint/2010/main" val="3683701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2104" y="103517"/>
            <a:ext cx="4822167"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ARCHITECTURE</a:t>
            </a:r>
            <a:endParaRPr lang="en-US" sz="3200" b="1" dirty="0">
              <a:latin typeface="Times New Roman" pitchFamily="18" charset="0"/>
              <a:cs typeface="Times New Roman" pitchFamily="18" charset="0"/>
            </a:endParaRPr>
          </a:p>
        </p:txBody>
      </p:sp>
      <p:sp>
        <p:nvSpPr>
          <p:cNvPr id="3" name="Rounded Rectangle 2"/>
          <p:cNvSpPr/>
          <p:nvPr/>
        </p:nvSpPr>
        <p:spPr>
          <a:xfrm>
            <a:off x="1250830" y="3450567"/>
            <a:ext cx="1362973" cy="595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Patient Details</a:t>
            </a:r>
            <a:endParaRPr lang="en-US" dirty="0"/>
          </a:p>
        </p:txBody>
      </p:sp>
      <p:sp>
        <p:nvSpPr>
          <p:cNvPr id="4" name="Can 3"/>
          <p:cNvSpPr/>
          <p:nvPr/>
        </p:nvSpPr>
        <p:spPr>
          <a:xfrm>
            <a:off x="1302588" y="1268084"/>
            <a:ext cx="1293963" cy="11300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Dataset</a:t>
            </a:r>
            <a:endParaRPr lang="en-US" dirty="0"/>
          </a:p>
        </p:txBody>
      </p:sp>
      <p:sp>
        <p:nvSpPr>
          <p:cNvPr id="5" name="Rectangle 4"/>
          <p:cNvSpPr/>
          <p:nvPr/>
        </p:nvSpPr>
        <p:spPr>
          <a:xfrm>
            <a:off x="3786997" y="1578634"/>
            <a:ext cx="1345721" cy="517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p>
          <a:p>
            <a:pPr algn="ctr"/>
            <a:r>
              <a:rPr lang="en-IN" dirty="0" smtClean="0"/>
              <a:t>Selection</a:t>
            </a:r>
            <a:endParaRPr lang="en-US" dirty="0"/>
          </a:p>
        </p:txBody>
      </p:sp>
      <p:sp>
        <p:nvSpPr>
          <p:cNvPr id="6" name="Rectangle 5"/>
          <p:cNvSpPr/>
          <p:nvPr/>
        </p:nvSpPr>
        <p:spPr>
          <a:xfrm>
            <a:off x="5943600" y="1561381"/>
            <a:ext cx="1578633" cy="534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Pre-processing on data</a:t>
            </a:r>
            <a:endParaRPr lang="en-US" dirty="0"/>
          </a:p>
        </p:txBody>
      </p:sp>
      <p:sp>
        <p:nvSpPr>
          <p:cNvPr id="7" name="Rectangle 6"/>
          <p:cNvSpPr/>
          <p:nvPr/>
        </p:nvSpPr>
        <p:spPr>
          <a:xfrm>
            <a:off x="8531524" y="1518250"/>
            <a:ext cx="1992703" cy="629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Classification</a:t>
            </a:r>
          </a:p>
          <a:p>
            <a:pPr algn="ctr"/>
            <a:r>
              <a:rPr lang="en-IN" dirty="0" smtClean="0"/>
              <a:t>Algorithm</a:t>
            </a:r>
            <a:endParaRPr lang="en-US" dirty="0"/>
          </a:p>
        </p:txBody>
      </p:sp>
      <p:sp>
        <p:nvSpPr>
          <p:cNvPr id="8" name="Rectangle 7"/>
          <p:cNvSpPr/>
          <p:nvPr/>
        </p:nvSpPr>
        <p:spPr>
          <a:xfrm>
            <a:off x="6978768" y="2932981"/>
            <a:ext cx="1449239"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Support vector machine</a:t>
            </a:r>
            <a:endParaRPr lang="en-US" dirty="0"/>
          </a:p>
        </p:txBody>
      </p:sp>
      <p:sp>
        <p:nvSpPr>
          <p:cNvPr id="11" name="Rectangle 10"/>
          <p:cNvSpPr/>
          <p:nvPr/>
        </p:nvSpPr>
        <p:spPr>
          <a:xfrm>
            <a:off x="7134045" y="4356340"/>
            <a:ext cx="4804913" cy="431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Disease Prediction</a:t>
            </a:r>
            <a:endParaRPr lang="en-US" dirty="0"/>
          </a:p>
        </p:txBody>
      </p:sp>
      <p:sp>
        <p:nvSpPr>
          <p:cNvPr id="12" name="Rectangle 11"/>
          <p:cNvSpPr/>
          <p:nvPr/>
        </p:nvSpPr>
        <p:spPr>
          <a:xfrm>
            <a:off x="8022567" y="5236234"/>
            <a:ext cx="314001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Accuracy Measure</a:t>
            </a:r>
            <a:endParaRPr lang="en-US" dirty="0"/>
          </a:p>
        </p:txBody>
      </p:sp>
      <p:sp>
        <p:nvSpPr>
          <p:cNvPr id="13" name="Rectangle 12"/>
          <p:cNvSpPr/>
          <p:nvPr/>
        </p:nvSpPr>
        <p:spPr>
          <a:xfrm>
            <a:off x="8683923" y="2930105"/>
            <a:ext cx="1449239" cy="74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Stochastic gradient descent</a:t>
            </a:r>
            <a:endParaRPr lang="en-US" dirty="0"/>
          </a:p>
        </p:txBody>
      </p:sp>
      <p:cxnSp>
        <p:nvCxnSpPr>
          <p:cNvPr id="18" name="Straight Connector 17"/>
          <p:cNvCxnSpPr>
            <a:stCxn id="4" idx="3"/>
            <a:endCxn id="3" idx="0"/>
          </p:cNvCxnSpPr>
          <p:nvPr/>
        </p:nvCxnSpPr>
        <p:spPr>
          <a:xfrm rot="5400000">
            <a:off x="1414733" y="2915729"/>
            <a:ext cx="1052423" cy="17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4" idx="4"/>
            <a:endCxn id="5" idx="1"/>
          </p:cNvCxnSpPr>
          <p:nvPr/>
        </p:nvCxnSpPr>
        <p:spPr>
          <a:xfrm>
            <a:off x="2596551" y="1833114"/>
            <a:ext cx="1190446" cy="4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5" idx="3"/>
            <a:endCxn id="6" idx="1"/>
          </p:cNvCxnSpPr>
          <p:nvPr/>
        </p:nvCxnSpPr>
        <p:spPr>
          <a:xfrm flipV="1">
            <a:off x="5132718" y="1828800"/>
            <a:ext cx="810882" cy="8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3"/>
            <a:endCxn id="7" idx="1"/>
          </p:cNvCxnSpPr>
          <p:nvPr/>
        </p:nvCxnSpPr>
        <p:spPr>
          <a:xfrm>
            <a:off x="7522233" y="1828800"/>
            <a:ext cx="1009291" cy="4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2"/>
          </p:cNvCxnSpPr>
          <p:nvPr/>
        </p:nvCxnSpPr>
        <p:spPr>
          <a:xfrm rot="16200000" flipH="1">
            <a:off x="7366958" y="4011282"/>
            <a:ext cx="67286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2"/>
          </p:cNvCxnSpPr>
          <p:nvPr/>
        </p:nvCxnSpPr>
        <p:spPr>
          <a:xfrm rot="16200000" flipH="1">
            <a:off x="9076426" y="4004093"/>
            <a:ext cx="667113" cy="2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9195758" y="5029203"/>
            <a:ext cx="48308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1"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62" name="Rectangle 61">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25" name="Rectangle 24"/>
          <p:cNvSpPr/>
          <p:nvPr/>
        </p:nvSpPr>
        <p:spPr>
          <a:xfrm>
            <a:off x="10472468" y="2924356"/>
            <a:ext cx="1311215" cy="802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Logistic regression</a:t>
            </a:r>
          </a:p>
          <a:p>
            <a:pPr algn="ctr"/>
            <a:endParaRPr lang="en-US" dirty="0"/>
          </a:p>
        </p:txBody>
      </p:sp>
      <p:cxnSp>
        <p:nvCxnSpPr>
          <p:cNvPr id="32" name="Straight Arrow Connector 31"/>
          <p:cNvCxnSpPr>
            <a:stCxn id="7" idx="2"/>
          </p:cNvCxnSpPr>
          <p:nvPr/>
        </p:nvCxnSpPr>
        <p:spPr>
          <a:xfrm rot="16200000" flipH="1">
            <a:off x="9120278" y="2555577"/>
            <a:ext cx="819512" cy="4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p:cNvCxnSpPr>
          <p:nvPr/>
        </p:nvCxnSpPr>
        <p:spPr>
          <a:xfrm rot="5400000">
            <a:off x="8404285" y="1766260"/>
            <a:ext cx="741873" cy="1505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 idx="2"/>
          </p:cNvCxnSpPr>
          <p:nvPr/>
        </p:nvCxnSpPr>
        <p:spPr>
          <a:xfrm rot="16200000" flipH="1">
            <a:off x="9944101" y="1731753"/>
            <a:ext cx="733247" cy="1565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5" idx="2"/>
          </p:cNvCxnSpPr>
          <p:nvPr/>
        </p:nvCxnSpPr>
        <p:spPr>
          <a:xfrm rot="5400000">
            <a:off x="10804585" y="4032851"/>
            <a:ext cx="629731" cy="172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5283" y="112144"/>
            <a:ext cx="8220974" cy="646331"/>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TECHNOLOGY STACK</a:t>
            </a:r>
            <a:endParaRPr lang="en-US" sz="4400" b="1" dirty="0">
              <a:latin typeface="Times New Roman" pitchFamily="18" charset="0"/>
              <a:cs typeface="Times New Roman" pitchFamily="18" charset="0"/>
            </a:endParaRPr>
          </a:p>
        </p:txBody>
      </p:sp>
      <p:sp>
        <p:nvSpPr>
          <p:cNvPr id="3" name="TextBox 2"/>
          <p:cNvSpPr txBox="1"/>
          <p:nvPr/>
        </p:nvSpPr>
        <p:spPr>
          <a:xfrm>
            <a:off x="1828799" y="1690777"/>
            <a:ext cx="3381555" cy="1015663"/>
          </a:xfrm>
          <a:prstGeom prst="rect">
            <a:avLst/>
          </a:prstGeom>
          <a:noFill/>
        </p:spPr>
        <p:txBody>
          <a:bodyPr wrap="square" rtlCol="0">
            <a:spAutoFit/>
          </a:bodyPr>
          <a:lstStyle/>
          <a:p>
            <a:r>
              <a:rPr lang="en-IN" sz="2000" dirty="0" smtClean="0">
                <a:latin typeface="Times New Roman" pitchFamily="18" charset="0"/>
                <a:cs typeface="Times New Roman" pitchFamily="18" charset="0"/>
              </a:rPr>
              <a:t>Machine Learning</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Python Language</a:t>
            </a:r>
          </a:p>
        </p:txBody>
      </p:sp>
      <p:sp>
        <p:nvSpPr>
          <p:cNvPr id="4" name="Right Arrow 3"/>
          <p:cNvSpPr/>
          <p:nvPr/>
        </p:nvSpPr>
        <p:spPr>
          <a:xfrm>
            <a:off x="1173193" y="1846052"/>
            <a:ext cx="629727" cy="19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178944" y="2403893"/>
            <a:ext cx="623977" cy="192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81818" y="2794959"/>
            <a:ext cx="9583947" cy="3170099"/>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Packages used:</a:t>
            </a:r>
          </a:p>
          <a:p>
            <a:endParaRPr lang="en-IN" sz="2000" b="1" dirty="0" smtClean="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numPy : To work with arrays.</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Pandas : To work with CSV files and data frames.</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Matplotlib : To create charts using pyplot.</a:t>
            </a:r>
          </a:p>
          <a:p>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Train_test_split : To split the dataset into training and testing data.</a:t>
            </a:r>
          </a:p>
          <a:p>
            <a:endParaRPr lang="en-US" sz="2000" dirty="0"/>
          </a:p>
        </p:txBody>
      </p:sp>
      <p:pic>
        <p:nvPicPr>
          <p:cNvPr id="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23"/>
            <a:ext cx="10515600" cy="646982"/>
          </a:xfrm>
        </p:spPr>
        <p:txBody>
          <a:bodyPr>
            <a:normAutofit/>
          </a:bodyPr>
          <a:lstStyle/>
          <a:p>
            <a:pPr algn="ctr"/>
            <a:r>
              <a:rPr lang="en-US" sz="3600" b="1" spc="-10" dirty="0" smtClean="0">
                <a:latin typeface="Times New Roman" pitchFamily="18" charset="0"/>
                <a:cs typeface="Times New Roman" pitchFamily="18" charset="0"/>
              </a:rPr>
              <a:t>SYSTEM</a:t>
            </a:r>
            <a:r>
              <a:rPr lang="en-US" sz="3600" b="1" spc="20" dirty="0" smtClean="0">
                <a:latin typeface="Times New Roman" pitchFamily="18" charset="0"/>
                <a:cs typeface="Times New Roman" pitchFamily="18" charset="0"/>
              </a:rPr>
              <a:t> </a:t>
            </a:r>
            <a:r>
              <a:rPr lang="en-US" sz="3600" b="1" spc="-40" dirty="0" smtClean="0">
                <a:latin typeface="Times New Roman" pitchFamily="18" charset="0"/>
                <a:cs typeface="Times New Roman" pitchFamily="18" charset="0"/>
              </a:rPr>
              <a:t>SPECIFICATIONS</a:t>
            </a:r>
            <a:endParaRPr lang="en-US" sz="3600" dirty="0"/>
          </a:p>
        </p:txBody>
      </p:sp>
      <p:graphicFrame>
        <p:nvGraphicFramePr>
          <p:cNvPr id="4" name="Content Placeholder 3"/>
          <p:cNvGraphicFramePr>
            <a:graphicFrameLocks noGrp="1"/>
          </p:cNvGraphicFramePr>
          <p:nvPr>
            <p:ph idx="1"/>
          </p:nvPr>
        </p:nvGraphicFramePr>
        <p:xfrm>
          <a:off x="838200" y="1825624"/>
          <a:ext cx="10515600" cy="4231779"/>
        </p:xfrm>
        <a:graphic>
          <a:graphicData uri="http://schemas.openxmlformats.org/drawingml/2006/table">
            <a:tbl>
              <a:tblPr firstRow="1" bandRow="1">
                <a:tableStyleId>{5C22544A-7EE6-4342-B048-85BDC9FD1C3A}</a:tableStyleId>
              </a:tblPr>
              <a:tblGrid>
                <a:gridCol w="5257800"/>
                <a:gridCol w="5257800"/>
              </a:tblGrid>
              <a:tr h="9815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20" dirty="0" smtClean="0">
                          <a:solidFill>
                            <a:schemeClr val="tx1"/>
                          </a:solidFill>
                          <a:latin typeface="Times New Roman" pitchFamily="18" charset="0"/>
                          <a:cs typeface="Times New Roman" pitchFamily="18" charset="0"/>
                        </a:rPr>
                        <a:t>ENVIRONMENT</a:t>
                      </a:r>
                      <a:endParaRPr lang="en-US" sz="2000" dirty="0" smtClean="0">
                        <a:solidFill>
                          <a:schemeClr val="tx1"/>
                        </a:solidFill>
                        <a:latin typeface="Times New Roman" pitchFamily="18" charset="0"/>
                        <a:cs typeface="Times New Roman" pitchFamily="18" charset="0"/>
                      </a:endParaRPr>
                    </a:p>
                    <a:p>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35" dirty="0" smtClean="0">
                          <a:solidFill>
                            <a:schemeClr val="tx1"/>
                          </a:solidFill>
                          <a:latin typeface="Times New Roman" pitchFamily="18" charset="0"/>
                          <a:cs typeface="Times New Roman" pitchFamily="18" charset="0"/>
                        </a:rPr>
                        <a:t>SPECIFICATIONS</a:t>
                      </a:r>
                      <a:endParaRPr lang="en-US" sz="2000" dirty="0" smtClean="0">
                        <a:solidFill>
                          <a:schemeClr val="tx1"/>
                        </a:solidFill>
                        <a:latin typeface="Times New Roman" pitchFamily="18" charset="0"/>
                        <a:cs typeface="Times New Roman" pitchFamily="18" charset="0"/>
                      </a:endParaRPr>
                    </a:p>
                    <a:p>
                      <a:endParaRPr lang="en-US" sz="2000" dirty="0"/>
                    </a:p>
                  </a:txBody>
                  <a:tcPr/>
                </a:tc>
              </a:tr>
              <a:tr h="981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pc="-40" dirty="0" smtClean="0">
                          <a:latin typeface="Times New Roman" pitchFamily="18" charset="0"/>
                          <a:cs typeface="Times New Roman" pitchFamily="18" charset="0"/>
                        </a:rPr>
                        <a:t>HARDWARE</a:t>
                      </a:r>
                      <a:endParaRPr lang="en-US" sz="2000" dirty="0" smtClean="0">
                        <a:latin typeface="Times New Roman" pitchFamily="18" charset="0"/>
                        <a:cs typeface="Times New Roman" pitchFamily="18" charset="0"/>
                      </a:endParaRPr>
                    </a:p>
                    <a:p>
                      <a:endParaRPr lang="en-US" sz="2000" dirty="0"/>
                    </a:p>
                  </a:txBody>
                  <a:tcPr/>
                </a:tc>
                <a:tc>
                  <a:txBody>
                    <a:bodyPr/>
                    <a:lstStyle/>
                    <a:p>
                      <a:pPr marL="95885">
                        <a:lnSpc>
                          <a:spcPct val="100000"/>
                        </a:lnSpc>
                      </a:pPr>
                      <a:r>
                        <a:rPr lang="en-US" sz="2000" spc="5" dirty="0" smtClean="0">
                          <a:latin typeface="Times New Roman" pitchFamily="18" charset="0"/>
                          <a:cs typeface="Times New Roman" pitchFamily="18" charset="0"/>
                        </a:rPr>
                        <a:t>Processor </a:t>
                      </a:r>
                      <a:r>
                        <a:rPr lang="en-US" sz="2000" dirty="0" smtClean="0">
                          <a:latin typeface="Times New Roman" pitchFamily="18" charset="0"/>
                          <a:cs typeface="Times New Roman" pitchFamily="18" charset="0"/>
                        </a:rPr>
                        <a:t>- </a:t>
                      </a:r>
                      <a:r>
                        <a:rPr lang="en-US" sz="2000" spc="5" dirty="0" smtClean="0">
                          <a:latin typeface="Times New Roman" pitchFamily="18" charset="0"/>
                          <a:cs typeface="Times New Roman" pitchFamily="18" charset="0"/>
                        </a:rPr>
                        <a:t>Intel </a:t>
                      </a:r>
                      <a:r>
                        <a:rPr lang="en-US" sz="2000" dirty="0" smtClean="0">
                          <a:latin typeface="Times New Roman" pitchFamily="18" charset="0"/>
                          <a:cs typeface="Times New Roman" pitchFamily="18" charset="0"/>
                        </a:rPr>
                        <a:t>Core</a:t>
                      </a:r>
                      <a:r>
                        <a:rPr lang="en-US" sz="2000" spc="-135" dirty="0" smtClean="0">
                          <a:latin typeface="Times New Roman" pitchFamily="18" charset="0"/>
                          <a:cs typeface="Times New Roman" pitchFamily="18" charset="0"/>
                        </a:rPr>
                        <a:t> </a:t>
                      </a:r>
                      <a:r>
                        <a:rPr lang="en-US" sz="2000" spc="-30" dirty="0" smtClean="0">
                          <a:latin typeface="Times New Roman" pitchFamily="18" charset="0"/>
                          <a:cs typeface="Times New Roman" pitchFamily="18" charset="0"/>
                        </a:rPr>
                        <a:t>i5</a:t>
                      </a:r>
                      <a:endParaRPr lang="en-US" sz="2000" dirty="0" smtClean="0">
                        <a:latin typeface="Times New Roman" pitchFamily="18" charset="0"/>
                        <a:cs typeface="Times New Roman" pitchFamily="18" charset="0"/>
                      </a:endParaRPr>
                    </a:p>
                    <a:p>
                      <a:pPr marL="95885" marR="1189355">
                        <a:lnSpc>
                          <a:spcPct val="198300"/>
                        </a:lnSpc>
                        <a:spcBef>
                          <a:spcPts val="75"/>
                        </a:spcBef>
                      </a:pPr>
                      <a:r>
                        <a:rPr lang="en-US" sz="2000" spc="-10" dirty="0" smtClean="0">
                          <a:latin typeface="Times New Roman" pitchFamily="18" charset="0"/>
                          <a:cs typeface="Times New Roman" pitchFamily="18" charset="0"/>
                        </a:rPr>
                        <a:t>Memory(RAM) </a:t>
                      </a:r>
                      <a:r>
                        <a:rPr lang="en-US" sz="2000" dirty="0" smtClean="0">
                          <a:latin typeface="Times New Roman" pitchFamily="18" charset="0"/>
                          <a:cs typeface="Times New Roman" pitchFamily="18" charset="0"/>
                        </a:rPr>
                        <a:t>- 8 </a:t>
                      </a:r>
                      <a:r>
                        <a:rPr lang="en-US" sz="2000" spc="-15" dirty="0" smtClean="0">
                          <a:latin typeface="Times New Roman" pitchFamily="18" charset="0"/>
                          <a:cs typeface="Times New Roman" pitchFamily="18" charset="0"/>
                        </a:rPr>
                        <a:t>GB </a:t>
                      </a:r>
                    </a:p>
                    <a:p>
                      <a:pPr marL="95885" marR="1189355">
                        <a:lnSpc>
                          <a:spcPct val="198300"/>
                        </a:lnSpc>
                        <a:spcBef>
                          <a:spcPts val="75"/>
                        </a:spcBef>
                      </a:pPr>
                      <a:r>
                        <a:rPr lang="en-US" sz="2000" spc="-15" dirty="0" smtClean="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Storage </a:t>
                      </a:r>
                      <a:r>
                        <a:rPr lang="en-US" sz="2000" dirty="0" smtClean="0">
                          <a:latin typeface="Times New Roman" pitchFamily="18" charset="0"/>
                          <a:cs typeface="Times New Roman" pitchFamily="18" charset="0"/>
                        </a:rPr>
                        <a:t>– I</a:t>
                      </a:r>
                      <a:r>
                        <a:rPr lang="en-US" sz="2000" spc="95" dirty="0" smtClean="0">
                          <a:latin typeface="Times New Roman" pitchFamily="18" charset="0"/>
                          <a:cs typeface="Times New Roman" pitchFamily="18" charset="0"/>
                        </a:rPr>
                        <a:t> </a:t>
                      </a:r>
                      <a:r>
                        <a:rPr lang="en-US" sz="2000" spc="-25" dirty="0" smtClean="0">
                          <a:latin typeface="Times New Roman" pitchFamily="18" charset="0"/>
                          <a:cs typeface="Times New Roman" pitchFamily="18" charset="0"/>
                        </a:rPr>
                        <a:t>TB</a:t>
                      </a:r>
                      <a:endParaRPr lang="en-US" sz="2000" dirty="0" smtClean="0">
                        <a:latin typeface="Times New Roman" pitchFamily="18" charset="0"/>
                        <a:cs typeface="Times New Roman" pitchFamily="18" charset="0"/>
                      </a:endParaRPr>
                    </a:p>
                    <a:p>
                      <a:endParaRPr lang="en-US" sz="2000" dirty="0"/>
                    </a:p>
                  </a:txBody>
                  <a:tcPr/>
                </a:tc>
              </a:tr>
              <a:tr h="981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spc="-60" dirty="0" smtClean="0">
                          <a:latin typeface="Times New Roman" pitchFamily="18" charset="0"/>
                          <a:cs typeface="Times New Roman" pitchFamily="18" charset="0"/>
                        </a:rPr>
                        <a:t>SOFTWARE</a:t>
                      </a:r>
                      <a:endParaRPr lang="en-US" sz="2000" dirty="0" smtClean="0">
                        <a:latin typeface="Times New Roman" pitchFamily="18" charset="0"/>
                        <a:cs typeface="Times New Roman" pitchFamily="18" charset="0"/>
                      </a:endParaRPr>
                    </a:p>
                    <a:p>
                      <a:endParaRPr lang="en-US" sz="2000" dirty="0"/>
                    </a:p>
                  </a:txBody>
                  <a:tcPr/>
                </a:tc>
                <a:tc>
                  <a:txBody>
                    <a:bodyPr/>
                    <a:lstStyle/>
                    <a:p>
                      <a:pPr marL="95885">
                        <a:lnSpc>
                          <a:spcPct val="100000"/>
                        </a:lnSpc>
                        <a:spcBef>
                          <a:spcPts val="330"/>
                        </a:spcBef>
                      </a:pPr>
                      <a:r>
                        <a:rPr lang="en-US" sz="2000" spc="10" dirty="0" smtClean="0">
                          <a:latin typeface="Times New Roman" pitchFamily="18" charset="0"/>
                          <a:cs typeface="Times New Roman" pitchFamily="18" charset="0"/>
                        </a:rPr>
                        <a:t>Python</a:t>
                      </a:r>
                      <a:endParaRPr lang="en-US" sz="2000" dirty="0" smtClean="0">
                        <a:latin typeface="Times New Roman" pitchFamily="18" charset="0"/>
                        <a:cs typeface="Times New Roman" pitchFamily="18" charset="0"/>
                      </a:endParaRPr>
                    </a:p>
                    <a:p>
                      <a:pPr marL="95885" marR="1695450">
                        <a:lnSpc>
                          <a:spcPct val="100800"/>
                        </a:lnSpc>
                        <a:spcBef>
                          <a:spcPts val="5"/>
                        </a:spcBef>
                      </a:pPr>
                      <a:r>
                        <a:rPr lang="en-US" sz="2000" spc="-15" dirty="0" smtClean="0">
                          <a:latin typeface="Times New Roman" pitchFamily="18" charset="0"/>
                          <a:cs typeface="Times New Roman" pitchFamily="18" charset="0"/>
                        </a:rPr>
                        <a:t>OS </a:t>
                      </a:r>
                      <a:r>
                        <a:rPr lang="en-US" sz="2000" dirty="0" smtClean="0">
                          <a:latin typeface="Times New Roman" pitchFamily="18" charset="0"/>
                          <a:cs typeface="Times New Roman" pitchFamily="18" charset="0"/>
                        </a:rPr>
                        <a:t>- </a:t>
                      </a:r>
                      <a:r>
                        <a:rPr lang="en-US" sz="2000" spc="-20" dirty="0" smtClean="0">
                          <a:latin typeface="Times New Roman" pitchFamily="18" charset="0"/>
                          <a:cs typeface="Times New Roman" pitchFamily="18" charset="0"/>
                        </a:rPr>
                        <a:t>Windows </a:t>
                      </a:r>
                      <a:r>
                        <a:rPr lang="en-US" sz="2000" spc="-5" dirty="0" smtClean="0">
                          <a:latin typeface="Times New Roman" pitchFamily="18" charset="0"/>
                          <a:cs typeface="Times New Roman" pitchFamily="18" charset="0"/>
                        </a:rPr>
                        <a:t>10  </a:t>
                      </a:r>
                    </a:p>
                    <a:p>
                      <a:pPr marL="95885" marR="1695450">
                        <a:lnSpc>
                          <a:spcPct val="100800"/>
                        </a:lnSpc>
                        <a:spcBef>
                          <a:spcPts val="5"/>
                        </a:spcBef>
                      </a:pPr>
                      <a:r>
                        <a:rPr lang="en-US" sz="2000" spc="-25" dirty="0" smtClean="0">
                          <a:latin typeface="Times New Roman" pitchFamily="18" charset="0"/>
                          <a:cs typeface="Times New Roman" pitchFamily="18" charset="0"/>
                        </a:rPr>
                        <a:t>Google</a:t>
                      </a:r>
                      <a:r>
                        <a:rPr lang="en-US" sz="2000" spc="155" dirty="0" smtClean="0">
                          <a:latin typeface="Times New Roman" pitchFamily="18" charset="0"/>
                          <a:cs typeface="Times New Roman" pitchFamily="18" charset="0"/>
                        </a:rPr>
                        <a:t> </a:t>
                      </a:r>
                      <a:r>
                        <a:rPr lang="en-US" sz="2000" spc="-10" dirty="0" smtClean="0">
                          <a:latin typeface="Times New Roman" pitchFamily="18" charset="0"/>
                          <a:cs typeface="Times New Roman" pitchFamily="18" charset="0"/>
                        </a:rPr>
                        <a:t>Colab</a:t>
                      </a:r>
                      <a:endParaRPr lang="en-US" sz="2000" dirty="0" smtClean="0">
                        <a:latin typeface="Times New Roman" pitchFamily="18" charset="0"/>
                        <a:cs typeface="Times New Roman" pitchFamily="18" charset="0"/>
                      </a:endParaRPr>
                    </a:p>
                    <a:p>
                      <a:endParaRPr lang="en-US" sz="2000" dirty="0"/>
                    </a:p>
                  </a:txBody>
                  <a:tcPr/>
                </a:tc>
              </a:tr>
            </a:tbl>
          </a:graphicData>
        </a:graphic>
      </p:graphicFrame>
      <p:sp>
        <p:nvSpPr>
          <p:cNvPr id="5" name="Rectangle 4">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5" name="TextBox 4"/>
          <p:cNvSpPr txBox="1"/>
          <p:nvPr/>
        </p:nvSpPr>
        <p:spPr>
          <a:xfrm>
            <a:off x="4468483" y="198408"/>
            <a:ext cx="2285999"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Models</a:t>
            </a:r>
            <a:endParaRPr lang="en-US" sz="4000" b="1" dirty="0">
              <a:latin typeface="Times New Roman" pitchFamily="18" charset="0"/>
              <a:cs typeface="Times New Roman" pitchFamily="18" charset="0"/>
            </a:endParaRPr>
          </a:p>
        </p:txBody>
      </p:sp>
      <p:pic>
        <p:nvPicPr>
          <p:cNvPr id="8" name="Picture 7" descr="Screenshot (40).png"/>
          <p:cNvPicPr>
            <a:picLocks noChangeAspect="1"/>
          </p:cNvPicPr>
          <p:nvPr/>
        </p:nvPicPr>
        <p:blipFill>
          <a:blip r:embed="rId3"/>
          <a:stretch>
            <a:fillRect/>
          </a:stretch>
        </p:blipFill>
        <p:spPr>
          <a:xfrm>
            <a:off x="0" y="1208475"/>
            <a:ext cx="12192000" cy="444105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descr="Screenshot (43).png"/>
          <p:cNvPicPr>
            <a:picLocks noChangeAspect="1"/>
          </p:cNvPicPr>
          <p:nvPr/>
        </p:nvPicPr>
        <p:blipFill>
          <a:blip r:embed="rId3"/>
          <a:stretch>
            <a:fillRect/>
          </a:stretch>
        </p:blipFill>
        <p:spPr>
          <a:xfrm>
            <a:off x="0" y="1604513"/>
            <a:ext cx="12192000" cy="3269412"/>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7" name="Picture 6" descr="Screenshot (45).png"/>
          <p:cNvPicPr>
            <a:picLocks noChangeAspect="1"/>
          </p:cNvPicPr>
          <p:nvPr/>
        </p:nvPicPr>
        <p:blipFill>
          <a:blip r:embed="rId3"/>
          <a:stretch>
            <a:fillRect/>
          </a:stretch>
        </p:blipFill>
        <p:spPr>
          <a:xfrm>
            <a:off x="0" y="1357199"/>
            <a:ext cx="12192000" cy="4143602"/>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descr="Screenshot (47).png"/>
          <p:cNvPicPr>
            <a:picLocks noChangeAspect="1"/>
          </p:cNvPicPr>
          <p:nvPr/>
        </p:nvPicPr>
        <p:blipFill>
          <a:blip r:embed="rId3"/>
          <a:stretch>
            <a:fillRect/>
          </a:stretch>
        </p:blipFill>
        <p:spPr>
          <a:xfrm>
            <a:off x="0" y="1587260"/>
            <a:ext cx="12192000" cy="3001925"/>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2127</TotalTime>
  <Words>453</Words>
  <Application>Microsoft Office PowerPoint</Application>
  <PresentationFormat>Custom</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SYSTEM SPECIFICATIONS</vt:lpstr>
      <vt:lpstr>Slide 6</vt:lpstr>
      <vt:lpstr>Slide 7</vt:lpstr>
      <vt:lpstr>Slide 8</vt:lpstr>
      <vt:lpstr>Slide 9</vt:lpstr>
      <vt:lpstr>Slide 10</vt:lpstr>
      <vt:lpstr>Slide 11</vt:lpstr>
      <vt:lpstr>Slide 12</vt:lpstr>
      <vt:lpstr>Slide 13</vt:lpstr>
      <vt:lpstr>Slide 14</vt:lpstr>
      <vt:lpstr>Slide 15</vt:lpstr>
      <vt:lpstr>REFERENCES</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Anjali Payyavula</cp:lastModifiedBy>
  <cp:revision>242</cp:revision>
  <dcterms:created xsi:type="dcterms:W3CDTF">2020-08-08T03:55:20Z</dcterms:created>
  <dcterms:modified xsi:type="dcterms:W3CDTF">2021-05-30T15:33:00Z</dcterms:modified>
</cp:coreProperties>
</file>