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75" r:id="rId4"/>
    <p:sldId id="279" r:id="rId5"/>
    <p:sldId id="280" r:id="rId6"/>
    <p:sldId id="281" r:id="rId7"/>
    <p:sldId id="278" r:id="rId8"/>
    <p:sldId id="277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35BD-5840-4ACE-82CD-F1A9B6F2F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226C-FE22-4228-BB1C-E7EFB5B8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C1E5-1806-490F-A32D-F59D312B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C17C-402E-4C6A-9D91-1E0D68CD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B9A7-9B40-4604-B62E-CFC932DE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9BF1-23FB-4CEA-8667-062A405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7D981-FA64-4EF3-A1AE-D39768965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09D3-ADDE-4409-AB15-400904A2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7D2-F7DA-45F4-B780-49E47158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BCD-47F6-4A78-9B63-890C9B68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A6CA6-76CF-42DB-A89D-147DCAAA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2728A-FE79-4274-BF1D-DEB5E933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F784-B990-4B12-B8E8-644C753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4032-0D30-41D7-B43E-D6E0D95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3762-5D52-4B1E-AA54-E5539DEB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5DE0-F2C0-4705-B170-4C1F9FB5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D7CC-BC1B-41C4-B8B2-4C7FE353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48D-5787-4208-A3EA-2785B58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97C58-C114-49DC-9DC8-DA78FDD2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818A-4B03-4A7E-9E7C-CDDAE628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49B8-F244-4107-AA64-480918A8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2220-E9BC-4AB9-B17E-1432FCC8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3F51-0102-4A10-9615-3BA272B8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3C4-CBD3-4AC5-B968-CF5EE739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F2B-E555-423B-A49B-A5BF239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54C3-F254-43C0-A84A-DF678D6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9CB4-BEA7-46A8-A57D-0C0A607C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A656-2369-46CA-8396-3D34158CB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C530-D5B8-47BA-B47D-D56C3D39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DDD1-EA81-4FC7-9CE8-6C58CBAA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2639-812F-4802-8159-AC491A96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95C-3089-4BBD-BE58-7CDD43DC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D1BD-8EEE-4108-8CE7-5FF96D81B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FB4C-EE8C-4F60-BDAF-95F7AC9D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AD9D-8E51-4968-B956-552B2E604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42085-40EC-4928-912D-A8AAB276F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85C9A-408E-4FF5-B667-7FA2525C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7A230-1FF7-4EC7-8FD7-13C0095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9B1-CDFC-497A-9D66-9CCCF469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A51C-126C-4666-903A-1EF2DFF2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69193-DB2A-4E12-8817-E6587A66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1ACD-E937-4FA1-A10E-C2471077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4E26-4370-433B-95E9-3A5A438A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C951E-E7CC-4F01-94D7-EE5B9DD35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4C1BD-3325-402B-86F2-C90AC69B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D064-67D1-4F46-A8E1-08DF4ED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41FD-59D2-4328-9DC3-43E674E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CEC8-8010-4503-AD91-9ADBEDAD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0FAE-0BFD-4A83-8E74-87EB9628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C5F9-2F54-4533-8CF8-6C43FC1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9CE0D-1363-4FA3-B747-B41C32E6E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D8965-9F3A-4F80-85DE-B17DF5F0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90D2-7C8E-457F-8EAE-E631FD62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BCD0F-66B6-49C1-B2D6-EC146B23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FD95-E878-43DC-9CB4-65C8A54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845E-EEB1-4A14-A776-89D23CDB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8321-CE00-4D0C-81FE-CC81BB74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55C62-63E1-4B2F-BB4A-0E352271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625">
              <a:srgbClr val="B5C7E7"/>
            </a:gs>
            <a:gs pos="6250">
              <a:srgbClr val="BECEEA"/>
            </a:gs>
            <a:gs pos="100000">
              <a:srgbClr val="D1DCF0"/>
            </a:gs>
            <a:gs pos="60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35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17729-EAAF-49E5-9459-F6986CF6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7D502-8A23-4B1E-87FD-EF6E95C6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4BE1-A63A-4E10-ABE1-86AC114AF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97EC-4EB3-4837-B2A0-1ACF4CCF0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CC0E-AB9B-433E-87A1-D8FEC037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A603F7-17A2-4539-A2F5-2D940EAD4BD0}"/>
              </a:ext>
            </a:extLst>
          </p:cNvPr>
          <p:cNvSpPr txBox="1"/>
          <p:nvPr/>
        </p:nvSpPr>
        <p:spPr>
          <a:xfrm>
            <a:off x="110840" y="1567586"/>
            <a:ext cx="119841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ML TECHNIQUES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11 May 2021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T.HARIPRIYA:17WH1A0585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M.SRAVANTHI: 18WH5A0512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M.MEGHANA:17WH1A05B1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	    		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Guide: Mr.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C.Naga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Raju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				    			          	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Designation: Assistant Professor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63236" y="3810000"/>
            <a:ext cx="11762509" cy="2590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040581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382051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56700" y="153896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3771" y="1288870"/>
            <a:ext cx="10485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product recommendation is basically a filtering system that seeks to predict and show the items that a user would like to purchase. Recommender system have become increasingly popular in recent years, and are utilized in a variety of areas including movies, music, news, books, research articles, search queries, social tags, and products in general.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Along with the continuous scale expansion of web services, it provides a wide variety of goods as well as choices for the users. The consequent " information overload " is causing information producers to worry about how to make their products stand out, while also worrying information consumers about how to get the information they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project, we developed a recommendation system which enables bidirectional communication between the user and system using recommendation models in order to provide more dynamic and personalized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Recommendation models consist of Popularity based recommendation model and Collaborative filtering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Collaborative filtering model will be developed using singular value decomposition(SVD).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92883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58491" y="1337973"/>
            <a:ext cx="3344092" cy="56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58491" y="2490651"/>
            <a:ext cx="3344092" cy="60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37120" y="3680491"/>
            <a:ext cx="3405052" cy="640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21038" y="3694676"/>
            <a:ext cx="3381294" cy="695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Popularity Recommendation model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08513" y="5282070"/>
            <a:ext cx="3230880" cy="64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48604" y="1928629"/>
            <a:ext cx="0" cy="56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95749" y="3091543"/>
            <a:ext cx="1930487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7257" y="3091543"/>
            <a:ext cx="2351314" cy="58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357257" y="4320939"/>
            <a:ext cx="2638697" cy="96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811685" y="4384157"/>
            <a:ext cx="2811685" cy="8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05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92882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for null </a:t>
            </a:r>
            <a:r>
              <a:rPr lang="en-US" dirty="0" err="1"/>
              <a:t>values:With</a:t>
            </a:r>
            <a:r>
              <a:rPr lang="en-US" dirty="0"/>
              <a:t> the help of info() we found total number of entries as well as count of non-null values with datatype of all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used </a:t>
            </a:r>
            <a:r>
              <a:rPr lang="en-US" dirty="0" err="1"/>
              <a:t>dataset.isna</a:t>
            </a:r>
            <a:r>
              <a:rPr lang="en-US" dirty="0"/>
              <a:t>() to see the of null values in 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Null </a:t>
            </a:r>
            <a:r>
              <a:rPr lang="en-US" dirty="0" err="1"/>
              <a:t>values:Pandas</a:t>
            </a:r>
            <a:r>
              <a:rPr lang="en-US" dirty="0"/>
              <a:t> provides a </a:t>
            </a:r>
            <a:r>
              <a:rPr lang="en-US" dirty="0" err="1"/>
              <a:t>dropna</a:t>
            </a:r>
            <a:r>
              <a:rPr lang="en-US" dirty="0"/>
              <a:t>() function that can be used to drop either row or columns with missing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used </a:t>
            </a:r>
            <a:r>
              <a:rPr lang="en-US" dirty="0" err="1"/>
              <a:t>dropna</a:t>
            </a:r>
            <a:r>
              <a:rPr lang="en-US" dirty="0"/>
              <a:t>() to remove all the rows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36239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creating the Popularity Recommender model in two ways. </a:t>
            </a:r>
          </a:p>
          <a:p>
            <a:r>
              <a:rPr lang="en-US" dirty="0"/>
              <a:t>     Using mean of product rating</a:t>
            </a:r>
          </a:p>
          <a:p>
            <a:r>
              <a:rPr lang="en-US" dirty="0"/>
              <a:t>     Using Ranking Based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5 popular products(B0088CJT4U, B003ES5ZUU, B000N99BBC, B007WTAJTO, B00829TIEK).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Since this is a popularity-based recommender model, recommendations remain the same for all users. We predict the products based on the popularity. It is not personalized to particular user.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131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 Collaborative filtering is a family of algorithms where there are multiple ways to find similar users or items and multiple ways to calculate rating based on ratings of similar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model recommend products to a user that similar users have liked. For measuring the similarity between two users we have cosine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is dependent on the relation between users which implies that it is content-</a:t>
            </a:r>
            <a:r>
              <a:rPr lang="en-US" dirty="0" err="1"/>
              <a:t>independent.A</a:t>
            </a:r>
            <a:r>
              <a:rPr lang="en-US" dirty="0"/>
              <a:t> distance metric commonly used in recommender systems is cosine similarity, where the ratings are seen as vectors in n-dimensional space and the similarity is calculated based on the angle between these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2" descr="https://camo.githubusercontent.com/b0cf687ca0b5f33036f26c3fd713601d916bf5e6/68747470733a2f2f6c617465782e636f6465636f67732e636f6d2f6769662e6c617465783f5c6861747b787d5f7b6b2c6d7d2673706163653b3d2673706163653b5c6261727b787d5f7b6b7d2673706163653b26706c75733b2673706163653b5c667261637b5c73756d5c6c696d6974735f7b755f617d2673706163653b73696d5f7528755f6b2c2673706163653b755f61292673706163653b28785f7b612c6d7d2673706163653b2d2673706163653b5c6261727b785f7b755f617d7d297d7b5c73756d5c6c696d6974735f7b755f617d7c73696d5f7528755f6b2c2673706163653b755f61297c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261" y="3877732"/>
            <a:ext cx="2971800" cy="65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2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Recommendation Model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95" y="2302857"/>
            <a:ext cx="5144218" cy="24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7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53119" y="92883"/>
            <a:ext cx="9746235" cy="62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</a:t>
            </a: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course?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E61EB3-2F18-4619-AD2A-886155B0A477}"/>
              </a:ext>
            </a:extLst>
          </p:cNvPr>
          <p:cNvSpPr txBox="1"/>
          <p:nvPr/>
        </p:nvSpPr>
        <p:spPr>
          <a:xfrm>
            <a:off x="165517" y="1343854"/>
            <a:ext cx="118623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3586" y="139635"/>
            <a:ext cx="895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>
              <a:spcBef>
                <a:spcPct val="0"/>
              </a:spcBef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017" y="1343854"/>
            <a:ext cx="10489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771" y="1295637"/>
            <a:ext cx="10485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Mohana,Ayush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Jain-</a:t>
            </a:r>
            <a:r>
              <a:rPr lang="en-US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Product Recommendation Engine By Collaborative Filtering and Association Rule Mining Using Machine Learning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,2020(Base-Paper)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BardulSarwar</a:t>
            </a:r>
            <a:r>
              <a:rPr lang="en-IN" dirty="0"/>
              <a:t> et.al., “Item-based Collaborative Filtering Recommendation Algorithms”, in proceedings of the 10th International Conference on World Wide Web, Hong Kong, pp. 285-295, 2001.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-Yueh Shih et all., “Product Recommendation Approaches: Collaborative Filtering via Customer Lifetime Value and Customer Demands”, Journal of Expert Systems, vol.35(1), pp. 350-360, 2008.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F.O. </a:t>
            </a:r>
            <a:r>
              <a:rPr lang="en-IN" dirty="0" err="1"/>
              <a:t>Isinkaye</a:t>
            </a:r>
            <a:r>
              <a:rPr lang="en-IN" dirty="0"/>
              <a:t> et.al., “Recommendation Systems: Principles, Methods and evaluation”, Journal of Egyptian Informatics, vol. 16(3), pp. 261- 273, August 2015.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Masupha</a:t>
            </a:r>
            <a:r>
              <a:rPr lang="en-IN" dirty="0"/>
              <a:t> Lerato et.al., “A Survey of Recommender System Feedback Techniques, Comparison and Evaluation Metrics”, in proceedings of IEEE International Conference on Computing, Communication and Security, Mauritius, pp.1-4, December 2015.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https://www.kaggle.com/pritech/ratings-electronics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3435" y="-63218"/>
            <a:ext cx="1075446" cy="10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B1A7F4-10E9-4679-8443-2185CAB50292}"/>
              </a:ext>
            </a:extLst>
          </p:cNvPr>
          <p:cNvSpPr/>
          <p:nvPr/>
        </p:nvSpPr>
        <p:spPr>
          <a:xfrm>
            <a:off x="0" y="6580909"/>
            <a:ext cx="12192000" cy="2770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8F91-3261-41D8-94CB-22FBE8683557}"/>
              </a:ext>
            </a:extLst>
          </p:cNvPr>
          <p:cNvSpPr/>
          <p:nvPr/>
        </p:nvSpPr>
        <p:spPr>
          <a:xfrm>
            <a:off x="0" y="878002"/>
            <a:ext cx="12192000" cy="6410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767876-16B2-4096-AA5A-BEE8532517FB}"/>
              </a:ext>
            </a:extLst>
          </p:cNvPr>
          <p:cNvSpPr txBox="1"/>
          <p:nvPr/>
        </p:nvSpPr>
        <p:spPr>
          <a:xfrm>
            <a:off x="888591" y="2875002"/>
            <a:ext cx="107125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507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Lenovo</cp:lastModifiedBy>
  <cp:revision>218</cp:revision>
  <dcterms:created xsi:type="dcterms:W3CDTF">2020-08-08T03:55:20Z</dcterms:created>
  <dcterms:modified xsi:type="dcterms:W3CDTF">2021-05-30T16:28:35Z</dcterms:modified>
</cp:coreProperties>
</file>