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75" r:id="rId2"/>
    <p:sldId id="265" r:id="rId3"/>
    <p:sldId id="280" r:id="rId4"/>
    <p:sldId id="276" r:id="rId5"/>
    <p:sldId id="278" r:id="rId6"/>
    <p:sldId id="279"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A92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07389D-40BD-44C8-8CC2-34A013DFBBC8}" v="86" dt="2021-04-08T04:57:15.486"/>
    <p1510:client id="{2DCD8C59-8234-4C24-99D1-E4C3F250EA91}" v="414" dt="2021-04-07T17:23:15.191"/>
    <p1510:client id="{856E6F6D-D802-47BA-BCA2-5B6C60AECE20}" v="325" dt="2021-05-31T15:26:15.056"/>
    <p1510:client id="{86E813E5-B1FF-4486-A1E0-19EA434B5B5B}" v="146" dt="2021-04-07T17:49:34.666"/>
    <p1510:client id="{9B5DB73D-3B27-45F6-8CCB-42F9980BAAE9}" v="170" dt="2021-05-31T16:06:43.413"/>
  </p1510:revLst>
</p1510:revInfo>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1382"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CF0CD3-7997-4CA3-8B74-26388476E0D6}" type="datetimeFigureOut">
              <a:rPr lang="en-US" smtClean="0"/>
              <a:pPr/>
              <a:t>5/31/2021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D3822A-EF8E-435C-B47D-30EC9DE8728E}" type="slidenum">
              <a:rPr lang="en-US" smtClean="0"/>
              <a:pPr/>
              <a:t>‹#›</a:t>
            </a:fld>
            <a:endParaRPr lang="en-US"/>
          </a:p>
        </p:txBody>
      </p:sp>
    </p:spTree>
    <p:extLst>
      <p:ext uri="{BB962C8B-B14F-4D97-AF65-F5344CB8AC3E}">
        <p14:creationId xmlns:p14="http://schemas.microsoft.com/office/powerpoint/2010/main" val="8186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076434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109732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1930328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848987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59DDF5-D33F-42CB-8E16-7466BB8DFC27}" type="datetimeFigureOut">
              <a:rPr lang="en-US" smtClean="0"/>
              <a:pPr/>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738515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59DDF5-D33F-42CB-8E16-7466BB8DFC27}" type="datetimeFigureOut">
              <a:rPr lang="en-US" smtClean="0"/>
              <a:pPr/>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1950189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59DDF5-D33F-42CB-8E16-7466BB8DFC27}" type="datetimeFigureOut">
              <a:rPr lang="en-US" smtClean="0"/>
              <a:pPr/>
              <a:t>5/31/2021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283152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59DDF5-D33F-42CB-8E16-7466BB8DFC27}" type="datetimeFigureOut">
              <a:rPr lang="en-US" smtClean="0"/>
              <a:pPr/>
              <a:t>5/31/2021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784920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59DDF5-D33F-42CB-8E16-7466BB8DFC27}" type="datetimeFigureOut">
              <a:rPr lang="en-US" smtClean="0"/>
              <a:pPr/>
              <a:t>5/31/2021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919472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59DDF5-D33F-42CB-8E16-7466BB8DFC27}" type="datetimeFigureOut">
              <a:rPr lang="en-US" smtClean="0"/>
              <a:pPr/>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481300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59DDF5-D33F-42CB-8E16-7466BB8DFC27}" type="datetimeFigureOut">
              <a:rPr lang="en-US" smtClean="0"/>
              <a:pPr/>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102411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59DDF5-D33F-42CB-8E16-7466BB8DFC27}" type="datetimeFigureOut">
              <a:rPr lang="en-US" smtClean="0"/>
              <a:pPr/>
              <a:t>5/31/2021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963275-8587-4EEF-A5E5-8D742DA55544}" type="slidenum">
              <a:rPr lang="en-US" smtClean="0"/>
              <a:pPr/>
              <a:t>‹#›</a:t>
            </a:fld>
            <a:endParaRPr lang="en-US"/>
          </a:p>
        </p:txBody>
      </p:sp>
    </p:spTree>
    <p:extLst>
      <p:ext uri="{BB962C8B-B14F-4D97-AF65-F5344CB8AC3E}">
        <p14:creationId xmlns:p14="http://schemas.microsoft.com/office/powerpoint/2010/main" val="3069830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www.shutterstock.com/video/search/cctv-shopping-mal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1111020" y="104884"/>
            <a:ext cx="6712527" cy="769441"/>
          </a:xfrm>
          <a:prstGeom prst="rect">
            <a:avLst/>
          </a:prstGeom>
          <a:noFill/>
        </p:spPr>
        <p:txBody>
          <a:bodyPr wrap="square" lIns="91440" tIns="45720" rIns="91440" bIns="45720" rtlCol="0" anchor="t">
            <a:spAutoFit/>
          </a:bodyPr>
          <a:lstStyle/>
          <a:p>
            <a:pPr algn="ctr"/>
            <a:endParaRPr lang="en-US" sz="4400" b="1" dirty="0">
              <a:latin typeface="Times New Roman" pitchFamily="18" charset="0"/>
              <a:cs typeface="Times New Roman" pitchFamily="18" charset="0"/>
            </a:endParaRPr>
          </a:p>
        </p:txBody>
      </p:sp>
      <p:sp>
        <p:nvSpPr>
          <p:cNvPr id="13" name="TextBox 12"/>
          <p:cNvSpPr txBox="1"/>
          <p:nvPr/>
        </p:nvSpPr>
        <p:spPr>
          <a:xfrm>
            <a:off x="485726" y="3776665"/>
            <a:ext cx="5463035" cy="1015663"/>
          </a:xfrm>
          <a:prstGeom prst="rect">
            <a:avLst/>
          </a:prstGeom>
          <a:noFill/>
        </p:spPr>
        <p:txBody>
          <a:bodyPr wrap="square" lIns="91440" tIns="45720" rIns="91440" bIns="45720" rtlCol="0" anchor="t">
            <a:spAutoFit/>
          </a:bodyPr>
          <a:lstStyle/>
          <a:p>
            <a:pPr rtl="0"/>
            <a:r>
              <a:rPr lang="en-US" sz="2000" dirty="0">
                <a:latin typeface="Times New Roman"/>
                <a:ea typeface="Segoe UI"/>
                <a:cs typeface="Segoe UI"/>
              </a:rPr>
              <a:t>​</a:t>
            </a:r>
            <a:r>
              <a:rPr lang="en-US" sz="2000" b="1" dirty="0">
                <a:latin typeface="Times New Roman"/>
                <a:ea typeface="Segoe UI"/>
                <a:cs typeface="Segoe UI"/>
              </a:rPr>
              <a:t>G. NIKHITHA  : 17WH1A0565</a:t>
            </a:r>
            <a:r>
              <a:rPr lang="en-US" sz="2000" dirty="0">
                <a:latin typeface="Times New Roman"/>
                <a:ea typeface="Segoe UI"/>
                <a:cs typeface="Segoe UI"/>
              </a:rPr>
              <a:t>​</a:t>
            </a:r>
            <a:endParaRPr lang="en-US" sz="2000" dirty="0">
              <a:latin typeface="Times New Roman"/>
              <a:cs typeface="Times New Roman"/>
            </a:endParaRPr>
          </a:p>
          <a:p>
            <a:pPr rtl="0"/>
            <a:r>
              <a:rPr lang="en-US" sz="2000" b="1" dirty="0">
                <a:latin typeface="Times New Roman"/>
                <a:ea typeface="Segoe UI"/>
                <a:cs typeface="Segoe UI"/>
              </a:rPr>
              <a:t>CH. MANASA  : 17WH1A0575</a:t>
            </a:r>
          </a:p>
          <a:p>
            <a:pPr rtl="0"/>
            <a:r>
              <a:rPr lang="en-US" sz="2000" b="1" dirty="0">
                <a:latin typeface="Times New Roman"/>
                <a:ea typeface="Segoe UI"/>
                <a:cs typeface="Segoe UI"/>
              </a:rPr>
              <a:t>K. SRAVANI     : 17WH1A05C0</a:t>
            </a:r>
            <a:endParaRPr lang="en-US" sz="2000" b="1" dirty="0">
              <a:solidFill>
                <a:srgbClr val="FF0000"/>
              </a:solidFill>
              <a:latin typeface="Times New Roman"/>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342903" y="1917734"/>
            <a:ext cx="8558213" cy="3534143"/>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IN" sz="1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07F0E4A-93C4-44C1-98AD-5D861A51204A}"/>
              </a:ext>
            </a:extLst>
          </p:cNvPr>
          <p:cNvSpPr txBox="1"/>
          <p:nvPr/>
        </p:nvSpPr>
        <p:spPr>
          <a:xfrm>
            <a:off x="488438" y="1265103"/>
            <a:ext cx="8507894" cy="17851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600" b="1" dirty="0">
                <a:latin typeface="Times New Roman"/>
                <a:cs typeface="Times New Roman"/>
              </a:rPr>
              <a:t>  Department of Computer Science and Engineering</a:t>
            </a:r>
            <a:endParaRPr lang="en-US" sz="2600" dirty="0">
              <a:latin typeface="Times New Roman"/>
              <a:cs typeface="Times New Roman"/>
            </a:endParaRPr>
          </a:p>
          <a:p>
            <a:endParaRPr lang="en-US" sz="2800" b="1" dirty="0">
              <a:latin typeface="Times New Roman"/>
              <a:cs typeface="Times New Roman"/>
            </a:endParaRPr>
          </a:p>
          <a:p>
            <a:r>
              <a:rPr lang="en-US" sz="2800" b="1" dirty="0">
                <a:latin typeface="Times New Roman"/>
                <a:cs typeface="Times New Roman"/>
              </a:rPr>
              <a:t>            People Count From Surveillance Video</a:t>
            </a:r>
            <a:endParaRPr lang="en-US" dirty="0"/>
          </a:p>
          <a:p>
            <a:r>
              <a:rPr lang="en-US" sz="2800" b="1" dirty="0">
                <a:latin typeface="Times New Roman"/>
                <a:cs typeface="Times New Roman"/>
              </a:rPr>
              <a:t>      </a:t>
            </a:r>
            <a:endParaRPr lang="en-US" sz="2800" dirty="0">
              <a:latin typeface="Times New Roman"/>
              <a:cs typeface="Times New Roman"/>
            </a:endParaRPr>
          </a:p>
        </p:txBody>
      </p:sp>
      <p:sp>
        <p:nvSpPr>
          <p:cNvPr id="6" name="TextBox 5">
            <a:extLst>
              <a:ext uri="{FF2B5EF4-FFF2-40B4-BE49-F238E27FC236}">
                <a16:creationId xmlns:a16="http://schemas.microsoft.com/office/drawing/2014/main" id="{4495DA07-B8C8-4BA9-98A0-EBC56BC1F93D}"/>
              </a:ext>
            </a:extLst>
          </p:cNvPr>
          <p:cNvSpPr txBox="1"/>
          <p:nvPr/>
        </p:nvSpPr>
        <p:spPr>
          <a:xfrm>
            <a:off x="2660848" y="2945233"/>
            <a:ext cx="4432851"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b="1" dirty="0">
                <a:latin typeface="Times New Roman"/>
              </a:rPr>
              <a:t>Date: 08 April 2021</a:t>
            </a:r>
            <a:endParaRPr lang="en-US" sz="2200" dirty="0"/>
          </a:p>
        </p:txBody>
      </p:sp>
      <p:sp>
        <p:nvSpPr>
          <p:cNvPr id="7" name="TextBox 6">
            <a:extLst>
              <a:ext uri="{FF2B5EF4-FFF2-40B4-BE49-F238E27FC236}">
                <a16:creationId xmlns:a16="http://schemas.microsoft.com/office/drawing/2014/main" id="{F8B961F9-818D-4D97-9936-0AA62E7C1180}"/>
              </a:ext>
            </a:extLst>
          </p:cNvPr>
          <p:cNvSpPr txBox="1"/>
          <p:nvPr/>
        </p:nvSpPr>
        <p:spPr>
          <a:xfrm>
            <a:off x="3697357" y="5088967"/>
            <a:ext cx="529897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Times New Roman"/>
                <a:cs typeface="Segoe UI"/>
              </a:rPr>
              <a:t>Internal Guide: Dr. L. LAKSHMI</a:t>
            </a:r>
            <a:r>
              <a:rPr lang="en-US" sz="2400" dirty="0">
                <a:latin typeface="Times New Roman"/>
                <a:cs typeface="Segoe UI"/>
              </a:rPr>
              <a:t>​</a:t>
            </a:r>
          </a:p>
          <a:p>
            <a:r>
              <a:rPr lang="en-US" sz="2400" b="1" dirty="0">
                <a:latin typeface="Times New Roman"/>
                <a:cs typeface="Segoe UI"/>
              </a:rPr>
              <a:t>Designation:  Professor</a:t>
            </a:r>
            <a:r>
              <a:rPr lang="en-US" sz="2400" dirty="0">
                <a:latin typeface="Times New Roman"/>
                <a:cs typeface="Segoe UI"/>
              </a:rPr>
              <a:t>​</a:t>
            </a:r>
          </a:p>
        </p:txBody>
      </p:sp>
    </p:spTree>
    <p:extLst>
      <p:ext uri="{BB962C8B-B14F-4D97-AF65-F5344CB8AC3E}">
        <p14:creationId xmlns:p14="http://schemas.microsoft.com/office/powerpoint/2010/main" val="2240826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791" y="-70994"/>
            <a:ext cx="9200795" cy="6858000"/>
          </a:xfrm>
          <a:prstGeom prst="rect">
            <a:avLst/>
          </a:prstGeom>
        </p:spPr>
      </p:pic>
      <p:sp>
        <p:nvSpPr>
          <p:cNvPr id="11" name="TextBox 10"/>
          <p:cNvSpPr txBox="1"/>
          <p:nvPr/>
        </p:nvSpPr>
        <p:spPr>
          <a:xfrm>
            <a:off x="792525" y="193409"/>
            <a:ext cx="7223682" cy="646331"/>
          </a:xfrm>
          <a:prstGeom prst="rect">
            <a:avLst/>
          </a:prstGeom>
          <a:noFill/>
        </p:spPr>
        <p:txBody>
          <a:bodyPr wrap="square" lIns="91440" tIns="45720" rIns="91440" bIns="45720" rtlCol="0" anchor="t">
            <a:spAutoFit/>
          </a:bodyPr>
          <a:lstStyle/>
          <a:p>
            <a:pPr algn="ctr"/>
            <a:r>
              <a:rPr lang="en-US" sz="3600" b="1">
                <a:latin typeface="Times New Roman"/>
                <a:cs typeface="Calibri"/>
              </a:rPr>
              <a:t>ABSTRACT</a:t>
            </a:r>
            <a:endParaRPr lang="en-US" sz="3600" b="1" dirty="0">
              <a:latin typeface="Times New Roman"/>
              <a:cs typeface="Calibri"/>
            </a:endParaRP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342903" y="1917734"/>
            <a:ext cx="8558213" cy="3534143"/>
          </a:xfrm>
          <a:prstGeom prst="rect">
            <a:avLst/>
          </a:prstGeom>
        </p:spPr>
        <p:txBody>
          <a:bodyPr vert="horz" lIns="68580" tIns="34290" rIns="68580" bIns="3429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US" sz="1800" dirty="0">
              <a:solidFill>
                <a:srgbClr val="333333"/>
              </a:solidFill>
              <a:latin typeface="Times New Roman"/>
              <a:cs typeface="Times New Roman"/>
            </a:endParaRPr>
          </a:p>
        </p:txBody>
      </p:sp>
      <p:sp>
        <p:nvSpPr>
          <p:cNvPr id="3" name="TextBox 2">
            <a:extLst>
              <a:ext uri="{FF2B5EF4-FFF2-40B4-BE49-F238E27FC236}">
                <a16:creationId xmlns:a16="http://schemas.microsoft.com/office/drawing/2014/main" id="{E03B17A7-B65D-45A7-95F9-DF4CB43E3EEC}"/>
              </a:ext>
            </a:extLst>
          </p:cNvPr>
          <p:cNvSpPr txBox="1"/>
          <p:nvPr/>
        </p:nvSpPr>
        <p:spPr>
          <a:xfrm>
            <a:off x="133471" y="1070589"/>
            <a:ext cx="8820265" cy="4708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dirty="0">
                <a:solidFill>
                  <a:srgbClr val="24292E"/>
                </a:solidFill>
                <a:latin typeface="Times New Roman"/>
                <a:cs typeface="Times New Roman"/>
              </a:rPr>
              <a:t>People Counting is a technique used to count the number of objects in a picture. People counting is not an easy task if it is done manually by our hand because we can lost count in the middle of doing this laborious task, especially when dealing with object that intersects with each other or dense crowd. This project automates the counting process by building a machine learning system that can convert a video into frames, then the model will output number of objects in a particular frame. We build the model using </a:t>
            </a:r>
            <a:r>
              <a:rPr lang="en-US" sz="2000" b="1" dirty="0">
                <a:solidFill>
                  <a:srgbClr val="24292E"/>
                </a:solidFill>
                <a:latin typeface="Times New Roman"/>
                <a:cs typeface="Times New Roman"/>
              </a:rPr>
              <a:t>Convolutional Neural Network (CNN)</a:t>
            </a:r>
            <a:r>
              <a:rPr lang="en-US" sz="2000" dirty="0">
                <a:solidFill>
                  <a:srgbClr val="24292E"/>
                </a:solidFill>
                <a:latin typeface="Times New Roman"/>
                <a:cs typeface="Times New Roman"/>
              </a:rPr>
              <a:t> technique. The system that we build is capable of counting pedestrians in a mall. The images are generated from CCTV that is placed somewhere in the mall. From those images, the system will tell us how many pedestrians at that particular place in the mall. </a:t>
            </a:r>
            <a:r>
              <a:rPr lang="en-US" sz="2000" b="1" dirty="0">
                <a:solidFill>
                  <a:srgbClr val="24292E"/>
                </a:solidFill>
                <a:latin typeface="Times New Roman"/>
                <a:cs typeface="Times New Roman"/>
              </a:rPr>
              <a:t>VGG16</a:t>
            </a:r>
            <a:r>
              <a:rPr lang="en-US" sz="2000" dirty="0">
                <a:solidFill>
                  <a:srgbClr val="24292E"/>
                </a:solidFill>
                <a:latin typeface="Times New Roman"/>
                <a:cs typeface="Times New Roman"/>
              </a:rPr>
              <a:t> is used to extract the features of the image and Structural Similarity Index</a:t>
            </a:r>
            <a:r>
              <a:rPr lang="en-IN" sz="2000" b="1" dirty="0">
                <a:solidFill>
                  <a:srgbClr val="24292E"/>
                </a:solidFill>
                <a:latin typeface="Times New Roman"/>
                <a:cs typeface="Times New Roman"/>
              </a:rPr>
              <a:t> (SSIM)</a:t>
            </a:r>
            <a:r>
              <a:rPr lang="en-US" sz="2000" dirty="0">
                <a:solidFill>
                  <a:srgbClr val="24292E"/>
                </a:solidFill>
                <a:latin typeface="Times New Roman"/>
                <a:cs typeface="Times New Roman"/>
              </a:rPr>
              <a:t> to measure the similarity between 2 images. T</a:t>
            </a:r>
            <a:r>
              <a:rPr lang="en-US" sz="2000" dirty="0">
                <a:latin typeface="Times New Roman"/>
                <a:cs typeface="Times New Roman"/>
              </a:rPr>
              <a:t>he experimental results show the predicted number of people and exact number of people in the image.</a:t>
            </a:r>
            <a:endParaRPr lang="en-US" sz="2000" dirty="0">
              <a:latin typeface="Times New Roman"/>
              <a:ea typeface="+mn-lt"/>
              <a:cs typeface="+mn-lt"/>
            </a:endParaRPr>
          </a:p>
          <a:p>
            <a:pPr algn="just"/>
            <a:endParaRPr lang="en-US" sz="2000" dirty="0">
              <a:latin typeface="Times New Roman"/>
              <a:cs typeface="Calibri"/>
            </a:endParaRPr>
          </a:p>
        </p:txBody>
      </p:sp>
    </p:spTree>
    <p:extLst>
      <p:ext uri="{BB962C8B-B14F-4D97-AF65-F5344CB8AC3E}">
        <p14:creationId xmlns:p14="http://schemas.microsoft.com/office/powerpoint/2010/main" val="3683701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791" y="-70994"/>
            <a:ext cx="9200795" cy="6858000"/>
          </a:xfrm>
          <a:prstGeom prst="rect">
            <a:avLst/>
          </a:prstGeom>
        </p:spPr>
      </p:pic>
      <p:sp>
        <p:nvSpPr>
          <p:cNvPr id="11" name="TextBox 10"/>
          <p:cNvSpPr txBox="1"/>
          <p:nvPr/>
        </p:nvSpPr>
        <p:spPr>
          <a:xfrm>
            <a:off x="792525" y="193409"/>
            <a:ext cx="7223682" cy="646331"/>
          </a:xfrm>
          <a:prstGeom prst="rect">
            <a:avLst/>
          </a:prstGeom>
          <a:noFill/>
        </p:spPr>
        <p:txBody>
          <a:bodyPr wrap="square" lIns="91440" tIns="45720" rIns="91440" bIns="45720" rtlCol="0" anchor="t">
            <a:spAutoFit/>
          </a:bodyPr>
          <a:lstStyle/>
          <a:p>
            <a:pPr algn="ctr"/>
            <a:r>
              <a:rPr lang="en-US" sz="3600" b="1">
                <a:latin typeface="Times New Roman"/>
                <a:cs typeface="Times New Roman"/>
              </a:rPr>
              <a:t>SYSTEM SPECIFICATIONS</a:t>
            </a:r>
            <a:endParaRPr lang="en-US"/>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342903" y="1917734"/>
            <a:ext cx="8558213" cy="3534143"/>
          </a:xfrm>
          <a:prstGeom prst="rect">
            <a:avLst/>
          </a:prstGeom>
        </p:spPr>
        <p:txBody>
          <a:bodyPr vert="horz" lIns="68580" tIns="34290" rIns="68580" bIns="3429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US" sz="1800" dirty="0">
              <a:solidFill>
                <a:srgbClr val="333333"/>
              </a:solidFill>
              <a:latin typeface="Times New Roman"/>
              <a:cs typeface="Times New Roman"/>
            </a:endParaRPr>
          </a:p>
        </p:txBody>
      </p:sp>
      <p:sp>
        <p:nvSpPr>
          <p:cNvPr id="3" name="TextBox 2">
            <a:extLst>
              <a:ext uri="{FF2B5EF4-FFF2-40B4-BE49-F238E27FC236}">
                <a16:creationId xmlns:a16="http://schemas.microsoft.com/office/drawing/2014/main" id="{E03B17A7-B65D-45A7-95F9-DF4CB43E3EEC}"/>
              </a:ext>
            </a:extLst>
          </p:cNvPr>
          <p:cNvSpPr txBox="1"/>
          <p:nvPr/>
        </p:nvSpPr>
        <p:spPr>
          <a:xfrm>
            <a:off x="133471" y="1070589"/>
            <a:ext cx="882026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n-US" sz="2000" dirty="0">
              <a:latin typeface="Times New Roman"/>
              <a:cs typeface="Calibri"/>
            </a:endParaRPr>
          </a:p>
        </p:txBody>
      </p:sp>
      <p:graphicFrame>
        <p:nvGraphicFramePr>
          <p:cNvPr id="5" name="Table 4">
            <a:extLst>
              <a:ext uri="{FF2B5EF4-FFF2-40B4-BE49-F238E27FC236}">
                <a16:creationId xmlns:a16="http://schemas.microsoft.com/office/drawing/2014/main" id="{6C3140E4-FB33-457D-A9ED-24DC2678F763}"/>
              </a:ext>
            </a:extLst>
          </p:cNvPr>
          <p:cNvGraphicFramePr>
            <a:graphicFrameLocks noGrp="1"/>
          </p:cNvGraphicFramePr>
          <p:nvPr>
            <p:extLst>
              <p:ext uri="{D42A27DB-BD31-4B8C-83A1-F6EECF244321}">
                <p14:modId xmlns:p14="http://schemas.microsoft.com/office/powerpoint/2010/main" val="2931750631"/>
              </p:ext>
            </p:extLst>
          </p:nvPr>
        </p:nvGraphicFramePr>
        <p:xfrm>
          <a:off x="385762" y="1190625"/>
          <a:ext cx="8372475" cy="4476750"/>
        </p:xfrm>
        <a:graphic>
          <a:graphicData uri="http://schemas.openxmlformats.org/drawingml/2006/table">
            <a:tbl>
              <a:tblPr firstRow="1" bandRow="1">
                <a:tableStyleId>{5C22544A-7EE6-4342-B048-85BDC9FD1C3A}</a:tableStyleId>
              </a:tblPr>
              <a:tblGrid>
                <a:gridCol w="4057650">
                  <a:extLst>
                    <a:ext uri="{9D8B030D-6E8A-4147-A177-3AD203B41FA5}">
                      <a16:colId xmlns:a16="http://schemas.microsoft.com/office/drawing/2014/main" val="2133322240"/>
                    </a:ext>
                  </a:extLst>
                </a:gridCol>
                <a:gridCol w="4314825">
                  <a:extLst>
                    <a:ext uri="{9D8B030D-6E8A-4147-A177-3AD203B41FA5}">
                      <a16:colId xmlns:a16="http://schemas.microsoft.com/office/drawing/2014/main" val="2766727956"/>
                    </a:ext>
                  </a:extLst>
                </a:gridCol>
              </a:tblGrid>
              <a:tr h="1133475">
                <a:tc>
                  <a:txBody>
                    <a:bodyPr/>
                    <a:lstStyle/>
                    <a:p>
                      <a:pPr algn="ctr" fontAlgn="base"/>
                      <a:r>
                        <a:rPr lang="en-US" sz="1800">
                          <a:effectLst/>
                        </a:rPr>
                        <a:t>​​​</a:t>
                      </a:r>
                      <a:endParaRPr lang="en-US">
                        <a:effectLst/>
                      </a:endParaRPr>
                    </a:p>
                    <a:p>
                      <a:pPr algn="ctr" fontAlgn="base"/>
                      <a:r>
                        <a:rPr lang="en-US" sz="2000">
                          <a:effectLst/>
                        </a:rPr>
                        <a:t>ENVIRONMENT​​​</a:t>
                      </a:r>
                      <a:endParaRPr lang="en-US" b="1" i="0">
                        <a:solidFill>
                          <a:srgbClr val="FFFFFF"/>
                        </a:solidFill>
                        <a:effectLst/>
                      </a:endParaRPr>
                    </a:p>
                  </a:txBody>
                  <a:tcPr/>
                </a:tc>
                <a:tc>
                  <a:txBody>
                    <a:bodyPr/>
                    <a:lstStyle/>
                    <a:p>
                      <a:pPr algn="ctr" fontAlgn="base"/>
                      <a:r>
                        <a:rPr lang="en-US" sz="1800">
                          <a:effectLst/>
                        </a:rPr>
                        <a:t>​​​</a:t>
                      </a:r>
                      <a:endParaRPr lang="en-US">
                        <a:effectLst/>
                      </a:endParaRPr>
                    </a:p>
                    <a:p>
                      <a:pPr algn="ctr" fontAlgn="base"/>
                      <a:r>
                        <a:rPr lang="en-US" sz="2000">
                          <a:effectLst/>
                        </a:rPr>
                        <a:t>SPECIFICATIONS​​​</a:t>
                      </a:r>
                      <a:endParaRPr lang="en-US">
                        <a:effectLst/>
                      </a:endParaRPr>
                    </a:p>
                    <a:p>
                      <a:pPr algn="l" fontAlgn="base"/>
                      <a:r>
                        <a:rPr lang="en-US" sz="2000">
                          <a:effectLst/>
                        </a:rPr>
                        <a:t>​​​</a:t>
                      </a:r>
                      <a:endParaRPr lang="en-US" b="1" i="0">
                        <a:solidFill>
                          <a:srgbClr val="FFFFFF"/>
                        </a:solidFill>
                        <a:effectLst/>
                      </a:endParaRPr>
                    </a:p>
                  </a:txBody>
                  <a:tcPr/>
                </a:tc>
                <a:extLst>
                  <a:ext uri="{0D108BD9-81ED-4DB2-BD59-A6C34878D82A}">
                    <a16:rowId xmlns:a16="http://schemas.microsoft.com/office/drawing/2014/main" val="327684480"/>
                  </a:ext>
                </a:extLst>
              </a:tr>
              <a:tr h="1533525">
                <a:tc>
                  <a:txBody>
                    <a:bodyPr/>
                    <a:lstStyle/>
                    <a:p>
                      <a:pPr algn="l" fontAlgn="base"/>
                      <a:r>
                        <a:rPr lang="en-US" sz="1800">
                          <a:effectLst/>
                        </a:rPr>
                        <a:t>​​​</a:t>
                      </a:r>
                      <a:endParaRPr lang="en-US">
                        <a:effectLst/>
                      </a:endParaRPr>
                    </a:p>
                    <a:p>
                      <a:pPr algn="l" fontAlgn="base"/>
                      <a:r>
                        <a:rPr lang="en-US" sz="1800">
                          <a:effectLst/>
                        </a:rPr>
                        <a:t>​​​</a:t>
                      </a:r>
                      <a:endParaRPr lang="en-US">
                        <a:effectLst/>
                      </a:endParaRPr>
                    </a:p>
                    <a:p>
                      <a:pPr algn="l" fontAlgn="base"/>
                      <a:r>
                        <a:rPr lang="en-US" sz="1800">
                          <a:effectLst/>
                        </a:rPr>
                        <a:t>          ​​​</a:t>
                      </a:r>
                      <a:endParaRPr lang="en-US">
                        <a:effectLst/>
                      </a:endParaRPr>
                    </a:p>
                    <a:p>
                      <a:pPr algn="l" fontAlgn="base"/>
                      <a:r>
                        <a:rPr lang="en-US" sz="1800">
                          <a:effectLst/>
                        </a:rPr>
                        <a:t>               HARDWARE​​​</a:t>
                      </a:r>
                      <a:endParaRPr lang="en-US" b="0" i="0">
                        <a:solidFill>
                          <a:srgbClr val="000000"/>
                        </a:solidFill>
                        <a:effectLst/>
                      </a:endParaRPr>
                    </a:p>
                  </a:txBody>
                  <a:tcPr/>
                </a:tc>
                <a:tc>
                  <a:txBody>
                    <a:bodyPr/>
                    <a:lstStyle/>
                    <a:p>
                      <a:pPr algn="l" fontAlgn="base"/>
                      <a:r>
                        <a:rPr lang="en-IN" sz="1800" dirty="0">
                          <a:effectLst/>
                        </a:rPr>
                        <a:t>Processor - Intel Core i3</a:t>
                      </a:r>
                      <a:endParaRPr lang="en-IN" dirty="0">
                        <a:effectLst/>
                      </a:endParaRPr>
                    </a:p>
                    <a:p>
                      <a:pPr algn="l" fontAlgn="base"/>
                      <a:r>
                        <a:rPr lang="en-IN" sz="1800" dirty="0">
                          <a:effectLst/>
                        </a:rPr>
                        <a:t>RAM  4 GB​​​</a:t>
                      </a:r>
                      <a:endParaRPr lang="en-IN" dirty="0">
                        <a:effectLst/>
                      </a:endParaRPr>
                    </a:p>
                    <a:p>
                      <a:pPr algn="l" fontAlgn="base"/>
                      <a:r>
                        <a:rPr lang="en-IN" sz="1800" dirty="0">
                          <a:effectLst/>
                        </a:rPr>
                        <a:t>Hard Disk 1 TB​​​</a:t>
                      </a:r>
                      <a:endParaRPr lang="en-IN" b="0" i="0" dirty="0">
                        <a:solidFill>
                          <a:srgbClr val="000000"/>
                        </a:solidFill>
                        <a:effectLst/>
                      </a:endParaRPr>
                    </a:p>
                  </a:txBody>
                  <a:tcPr/>
                </a:tc>
                <a:extLst>
                  <a:ext uri="{0D108BD9-81ED-4DB2-BD59-A6C34878D82A}">
                    <a16:rowId xmlns:a16="http://schemas.microsoft.com/office/drawing/2014/main" val="418464903"/>
                  </a:ext>
                </a:extLst>
              </a:tr>
              <a:tr h="1809750">
                <a:tc>
                  <a:txBody>
                    <a:bodyPr/>
                    <a:lstStyle/>
                    <a:p>
                      <a:pPr algn="l" fontAlgn="base"/>
                      <a:r>
                        <a:rPr lang="en-US" sz="1800">
                          <a:effectLst/>
                        </a:rPr>
                        <a:t>             ​</a:t>
                      </a:r>
                      <a:endParaRPr lang="en-US">
                        <a:effectLst/>
                      </a:endParaRPr>
                    </a:p>
                    <a:p>
                      <a:pPr algn="l" fontAlgn="base"/>
                      <a:r>
                        <a:rPr lang="en-US" sz="1800">
                          <a:effectLst/>
                        </a:rPr>
                        <a:t>   ​</a:t>
                      </a:r>
                      <a:endParaRPr lang="en-US">
                        <a:effectLst/>
                      </a:endParaRPr>
                    </a:p>
                    <a:p>
                      <a:pPr algn="l" fontAlgn="base"/>
                      <a:r>
                        <a:rPr lang="en-US" sz="1800">
                          <a:effectLst/>
                        </a:rPr>
                        <a:t>               SOFTWARE ​​​</a:t>
                      </a:r>
                      <a:endParaRPr lang="en-US" b="0" i="0">
                        <a:solidFill>
                          <a:srgbClr val="000000"/>
                        </a:solidFill>
                        <a:effectLst/>
                      </a:endParaRPr>
                    </a:p>
                  </a:txBody>
                  <a:tcPr/>
                </a:tc>
                <a:tc>
                  <a:txBody>
                    <a:bodyPr/>
                    <a:lstStyle/>
                    <a:p>
                      <a:pPr algn="l" fontAlgn="base"/>
                      <a:r>
                        <a:rPr lang="en-IN" sz="1800" dirty="0">
                          <a:effectLst/>
                        </a:rPr>
                        <a:t>OS - Windows 10​​​</a:t>
                      </a:r>
                      <a:endParaRPr lang="en-IN" dirty="0">
                        <a:effectLst/>
                      </a:endParaRPr>
                    </a:p>
                    <a:p>
                      <a:pPr algn="l" fontAlgn="base"/>
                      <a:r>
                        <a:rPr lang="en-IN" sz="1800" dirty="0">
                          <a:effectLst/>
                        </a:rPr>
                        <a:t>Python 3.7​​​</a:t>
                      </a:r>
                      <a:endParaRPr lang="en-IN" dirty="0">
                        <a:effectLst/>
                      </a:endParaRPr>
                    </a:p>
                    <a:p>
                      <a:pPr algn="l" fontAlgn="base"/>
                      <a:r>
                        <a:rPr lang="en-IN" sz="1800" dirty="0">
                          <a:effectLst/>
                        </a:rPr>
                        <a:t>Google Collaboratory or </a:t>
                      </a:r>
                      <a:r>
                        <a:rPr lang="en-IN" sz="1800" dirty="0" err="1">
                          <a:effectLst/>
                        </a:rPr>
                        <a:t>Jupyter</a:t>
                      </a:r>
                      <a:r>
                        <a:rPr lang="en-IN" sz="1800" dirty="0">
                          <a:effectLst/>
                        </a:rPr>
                        <a:t> Notebook​​​</a:t>
                      </a:r>
                      <a:endParaRPr lang="en-IN" dirty="0">
                        <a:effectLst/>
                      </a:endParaRPr>
                    </a:p>
                    <a:p>
                      <a:pPr algn="l" fontAlgn="base"/>
                      <a:r>
                        <a:rPr lang="en-IN" sz="1800" dirty="0">
                          <a:effectLst/>
                        </a:rPr>
                        <a:t>Dataset ​- Video from Mall CCTV.​</a:t>
                      </a:r>
                      <a:endParaRPr lang="en-IN" b="0" i="0" dirty="0">
                        <a:solidFill>
                          <a:srgbClr val="000000"/>
                        </a:solidFill>
                        <a:effectLst/>
                      </a:endParaRPr>
                    </a:p>
                  </a:txBody>
                  <a:tcPr/>
                </a:tc>
                <a:extLst>
                  <a:ext uri="{0D108BD9-81ED-4DB2-BD59-A6C34878D82A}">
                    <a16:rowId xmlns:a16="http://schemas.microsoft.com/office/drawing/2014/main" val="83026291"/>
                  </a:ext>
                </a:extLst>
              </a:tr>
            </a:tbl>
          </a:graphicData>
        </a:graphic>
      </p:graphicFrame>
    </p:spTree>
    <p:extLst>
      <p:ext uri="{BB962C8B-B14F-4D97-AF65-F5344CB8AC3E}">
        <p14:creationId xmlns:p14="http://schemas.microsoft.com/office/powerpoint/2010/main" val="2424682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1111020" y="104884"/>
            <a:ext cx="6712527" cy="646331"/>
          </a:xfrm>
          <a:prstGeom prst="rect">
            <a:avLst/>
          </a:prstGeom>
          <a:noFill/>
        </p:spPr>
        <p:txBody>
          <a:bodyPr wrap="square" lIns="91440" tIns="45720" rIns="91440" bIns="45720" rtlCol="0" anchor="t">
            <a:spAutoFit/>
          </a:bodyPr>
          <a:lstStyle/>
          <a:p>
            <a:pPr algn="ctr"/>
            <a:r>
              <a:rPr lang="en-US" sz="3600" b="1">
                <a:latin typeface="Times New Roman"/>
                <a:cs typeface="Times New Roman"/>
              </a:rPr>
              <a:t>PROJECT PLAN</a:t>
            </a:r>
            <a:endParaRPr lang="en-US" sz="3600" b="1" dirty="0">
              <a:latin typeface="Times New Roman" pitchFamily="18" charset="0"/>
              <a:cs typeface="Times New Roman" pitchFamily="18" charset="0"/>
            </a:endParaRP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342903" y="1917734"/>
            <a:ext cx="8558213" cy="3534143"/>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IN" sz="1800"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538E4BA4-2ABD-41CF-BD62-3A6AD11CBD38}"/>
              </a:ext>
            </a:extLst>
          </p:cNvPr>
          <p:cNvGraphicFramePr>
            <a:graphicFrameLocks noGrp="1"/>
          </p:cNvGraphicFramePr>
          <p:nvPr>
            <p:extLst>
              <p:ext uri="{D42A27DB-BD31-4B8C-83A1-F6EECF244321}">
                <p14:modId xmlns:p14="http://schemas.microsoft.com/office/powerpoint/2010/main" val="3187448967"/>
              </p:ext>
            </p:extLst>
          </p:nvPr>
        </p:nvGraphicFramePr>
        <p:xfrm>
          <a:off x="0" y="888573"/>
          <a:ext cx="9144000" cy="5974418"/>
        </p:xfrm>
        <a:graphic>
          <a:graphicData uri="http://schemas.openxmlformats.org/drawingml/2006/table">
            <a:tbl>
              <a:tblPr firstRow="1" bandRow="1">
                <a:tableStyleId>{69C7853C-536D-4A76-A0AE-DD22124D55A5}</a:tableStyleId>
              </a:tblPr>
              <a:tblGrid>
                <a:gridCol w="4572000">
                  <a:extLst>
                    <a:ext uri="{9D8B030D-6E8A-4147-A177-3AD203B41FA5}">
                      <a16:colId xmlns:a16="http://schemas.microsoft.com/office/drawing/2014/main" val="3058426626"/>
                    </a:ext>
                  </a:extLst>
                </a:gridCol>
                <a:gridCol w="4572000">
                  <a:extLst>
                    <a:ext uri="{9D8B030D-6E8A-4147-A177-3AD203B41FA5}">
                      <a16:colId xmlns:a16="http://schemas.microsoft.com/office/drawing/2014/main" val="131585980"/>
                    </a:ext>
                  </a:extLst>
                </a:gridCol>
              </a:tblGrid>
              <a:tr h="457459">
                <a:tc>
                  <a:txBody>
                    <a:bodyPr/>
                    <a:lstStyle/>
                    <a:p>
                      <a:pPr algn="ctr"/>
                      <a:r>
                        <a:rPr lang="en-US" sz="2400" dirty="0"/>
                        <a:t>Review </a:t>
                      </a:r>
                      <a:endParaRPr lang="en-IN" sz="2400"/>
                    </a:p>
                  </a:txBody>
                  <a:tcPr anchor="ctr"/>
                </a:tc>
                <a:tc>
                  <a:txBody>
                    <a:bodyPr/>
                    <a:lstStyle/>
                    <a:p>
                      <a:pPr algn="ctr"/>
                      <a:r>
                        <a:rPr lang="en-US" sz="2400" dirty="0"/>
                        <a:t>Excepted Completion</a:t>
                      </a:r>
                      <a:endParaRPr lang="en-IN" sz="2400"/>
                    </a:p>
                  </a:txBody>
                  <a:tcPr anchor="ctr"/>
                </a:tc>
                <a:extLst>
                  <a:ext uri="{0D108BD9-81ED-4DB2-BD59-A6C34878D82A}">
                    <a16:rowId xmlns:a16="http://schemas.microsoft.com/office/drawing/2014/main" val="3908244620"/>
                  </a:ext>
                </a:extLst>
              </a:tr>
              <a:tr h="2331518">
                <a:tc>
                  <a:txBody>
                    <a:bodyPr/>
                    <a:lstStyle/>
                    <a:p>
                      <a:pPr algn="ctr"/>
                      <a:r>
                        <a:rPr lang="en-US" sz="2000" dirty="0"/>
                        <a:t> Review 1</a:t>
                      </a:r>
                      <a:endParaRPr lang="en-IN" sz="2000" dirty="0"/>
                    </a:p>
                  </a:txBody>
                  <a:tcPr anchor="ctr"/>
                </a:tc>
                <a:tc>
                  <a:txBody>
                    <a:bodyPr/>
                    <a:lstStyle/>
                    <a:p>
                      <a:pPr marL="800100" indent="-342900" algn="l">
                        <a:lnSpc>
                          <a:spcPct val="150000"/>
                        </a:lnSpc>
                        <a:spcAft>
                          <a:spcPts val="0"/>
                        </a:spcAft>
                        <a:buFont typeface="Arial" panose="020B0604020202020204" pitchFamily="34" charset="0"/>
                        <a:buChar char="•"/>
                      </a:pPr>
                      <a:r>
                        <a:rPr lang="en-US" sz="2000" dirty="0"/>
                        <a:t>Requirements </a:t>
                      </a:r>
                    </a:p>
                    <a:p>
                      <a:pPr marL="800100" indent="-342900" algn="l">
                        <a:lnSpc>
                          <a:spcPct val="150000"/>
                        </a:lnSpc>
                        <a:spcAft>
                          <a:spcPts val="0"/>
                        </a:spcAft>
                        <a:buFont typeface="Arial" panose="020B0604020202020204" pitchFamily="34" charset="0"/>
                        <a:buChar char="•"/>
                      </a:pPr>
                      <a:r>
                        <a:rPr lang="en-US" sz="2000" dirty="0"/>
                        <a:t>Specification</a:t>
                      </a:r>
                    </a:p>
                    <a:p>
                      <a:pPr marL="800100" indent="-342900" algn="l">
                        <a:lnSpc>
                          <a:spcPct val="150000"/>
                        </a:lnSpc>
                        <a:spcAft>
                          <a:spcPts val="0"/>
                        </a:spcAft>
                        <a:buFont typeface="Arial" panose="020B0604020202020204" pitchFamily="34" charset="0"/>
                        <a:buChar char="•"/>
                      </a:pPr>
                      <a:r>
                        <a:rPr lang="en-US" sz="2000" dirty="0"/>
                        <a:t>Details</a:t>
                      </a:r>
                      <a:r>
                        <a:rPr lang="en-US" sz="2000" baseline="0" dirty="0"/>
                        <a:t> </a:t>
                      </a:r>
                      <a:r>
                        <a:rPr lang="en-US" sz="2000" dirty="0"/>
                        <a:t>of Features</a:t>
                      </a:r>
                    </a:p>
                    <a:p>
                      <a:pPr marL="800100" lvl="0" indent="-342900" algn="l">
                        <a:lnSpc>
                          <a:spcPct val="150000"/>
                        </a:lnSpc>
                        <a:spcAft>
                          <a:spcPts val="0"/>
                        </a:spcAft>
                        <a:buFont typeface="Arial" panose="020B0604020202020204" pitchFamily="34" charset="0"/>
                        <a:buChar char="•"/>
                      </a:pPr>
                      <a:r>
                        <a:rPr lang="en-US" sz="2000" dirty="0"/>
                        <a:t>Architecture</a:t>
                      </a:r>
                    </a:p>
                    <a:p>
                      <a:pPr marL="800100" indent="-342900" algn="l">
                        <a:lnSpc>
                          <a:spcPct val="150000"/>
                        </a:lnSpc>
                        <a:spcAft>
                          <a:spcPts val="0"/>
                        </a:spcAft>
                        <a:buFont typeface="Arial" panose="020B0604020202020204" pitchFamily="34" charset="0"/>
                        <a:buChar char="•"/>
                      </a:pPr>
                      <a:r>
                        <a:rPr lang="en-US" sz="2000" dirty="0"/>
                        <a:t>Base paper and references</a:t>
                      </a:r>
                    </a:p>
                  </a:txBody>
                  <a:tcPr anchor="ctr"/>
                </a:tc>
                <a:extLst>
                  <a:ext uri="{0D108BD9-81ED-4DB2-BD59-A6C34878D82A}">
                    <a16:rowId xmlns:a16="http://schemas.microsoft.com/office/drawing/2014/main" val="240514561"/>
                  </a:ext>
                </a:extLst>
              </a:tr>
              <a:tr h="1874058">
                <a:tc>
                  <a:txBody>
                    <a:bodyPr/>
                    <a:lstStyle/>
                    <a:p>
                      <a:pPr algn="ctr"/>
                      <a:r>
                        <a:rPr lang="en-US" sz="2000" dirty="0"/>
                        <a:t>Review 2</a:t>
                      </a:r>
                      <a:endParaRPr lang="en-IN" sz="2000" dirty="0"/>
                    </a:p>
                  </a:txBody>
                  <a:tcPr anchor="ctr"/>
                </a:tc>
                <a:tc>
                  <a:txBody>
                    <a:bodyPr/>
                    <a:lstStyle/>
                    <a:p>
                      <a:pPr marL="800100" indent="-342900" algn="l">
                        <a:lnSpc>
                          <a:spcPct val="150000"/>
                        </a:lnSpc>
                        <a:spcAft>
                          <a:spcPts val="0"/>
                        </a:spcAft>
                        <a:buFont typeface="Arial" panose="020B0604020202020204" pitchFamily="34" charset="0"/>
                        <a:buChar char="•"/>
                      </a:pPr>
                      <a:r>
                        <a:rPr lang="en-US" sz="2000" dirty="0"/>
                        <a:t>Data</a:t>
                      </a:r>
                      <a:r>
                        <a:rPr lang="en-US" sz="2000" baseline="0" dirty="0"/>
                        <a:t> preprocessing </a:t>
                      </a:r>
                    </a:p>
                    <a:p>
                      <a:pPr marL="800100" indent="-342900" algn="l">
                        <a:lnSpc>
                          <a:spcPct val="150000"/>
                        </a:lnSpc>
                        <a:spcAft>
                          <a:spcPts val="0"/>
                        </a:spcAft>
                        <a:buFont typeface="Arial" panose="020B0604020202020204" pitchFamily="34" charset="0"/>
                        <a:buChar char="•"/>
                      </a:pPr>
                      <a:r>
                        <a:rPr lang="en-US" sz="2000" baseline="0" dirty="0"/>
                        <a:t>Video Analysis</a:t>
                      </a:r>
                    </a:p>
                    <a:p>
                      <a:pPr marL="800100" indent="-342900" algn="l">
                        <a:lnSpc>
                          <a:spcPct val="150000"/>
                        </a:lnSpc>
                        <a:spcAft>
                          <a:spcPts val="0"/>
                        </a:spcAft>
                        <a:buFont typeface="Arial" panose="020B0604020202020204" pitchFamily="34" charset="0"/>
                        <a:buChar char="•"/>
                      </a:pPr>
                      <a:r>
                        <a:rPr lang="en-US" sz="2000" baseline="0" dirty="0"/>
                        <a:t>Machine Learning Model</a:t>
                      </a:r>
                    </a:p>
                    <a:p>
                      <a:pPr marL="800100" lvl="0" indent="-342900" algn="l">
                        <a:lnSpc>
                          <a:spcPct val="150000"/>
                        </a:lnSpc>
                        <a:spcAft>
                          <a:spcPts val="0"/>
                        </a:spcAft>
                        <a:buFont typeface="Arial" panose="020B0604020202020204" pitchFamily="34" charset="0"/>
                        <a:buChar char="•"/>
                      </a:pPr>
                      <a:r>
                        <a:rPr lang="en-US" sz="2000" baseline="0" dirty="0"/>
                        <a:t>Partial Implementation</a:t>
                      </a:r>
                    </a:p>
                  </a:txBody>
                  <a:tcPr/>
                </a:tc>
                <a:extLst>
                  <a:ext uri="{0D108BD9-81ED-4DB2-BD59-A6C34878D82A}">
                    <a16:rowId xmlns:a16="http://schemas.microsoft.com/office/drawing/2014/main" val="2983204517"/>
                  </a:ext>
                </a:extLst>
              </a:tr>
              <a:tr h="1311383">
                <a:tc>
                  <a:txBody>
                    <a:bodyPr/>
                    <a:lstStyle/>
                    <a:p>
                      <a:pPr algn="ctr"/>
                      <a:r>
                        <a:rPr lang="en-US" sz="2000" dirty="0"/>
                        <a:t>Review 3</a:t>
                      </a:r>
                      <a:endParaRPr lang="en-IN" sz="2000" dirty="0"/>
                    </a:p>
                  </a:txBody>
                  <a:tcPr anchor="ctr"/>
                </a:tc>
                <a:tc>
                  <a:txBody>
                    <a:bodyPr/>
                    <a:lstStyle/>
                    <a:p>
                      <a:pPr marL="800100" lvl="1" indent="-342900">
                        <a:buFont typeface="Arial" panose="020B0604020202020204" pitchFamily="34" charset="0"/>
                        <a:buChar char="•"/>
                      </a:pPr>
                      <a:r>
                        <a:rPr lang="en-US" sz="2000" dirty="0"/>
                        <a:t>Complete Implementation</a:t>
                      </a:r>
                    </a:p>
                    <a:p>
                      <a:pPr marL="800100" lvl="1" indent="-342900">
                        <a:buFont typeface="Arial" panose="020B0604020202020204" pitchFamily="34" charset="0"/>
                        <a:buChar char="•"/>
                      </a:pPr>
                      <a:r>
                        <a:rPr lang="en-US" sz="2000" dirty="0"/>
                        <a:t>Scope of working with video dataset</a:t>
                      </a:r>
                    </a:p>
                    <a:p>
                      <a:pPr marL="800100" lvl="1" indent="-342900">
                        <a:buFont typeface="Arial" panose="020B0604020202020204" pitchFamily="34" charset="0"/>
                        <a:buChar char="•"/>
                      </a:pPr>
                      <a:r>
                        <a:rPr lang="en-US" sz="2000" dirty="0"/>
                        <a:t>Report for the Project</a:t>
                      </a:r>
                      <a:endParaRPr lang="en-IN" sz="2000" dirty="0"/>
                    </a:p>
                  </a:txBody>
                  <a:tcPr/>
                </a:tc>
                <a:extLst>
                  <a:ext uri="{0D108BD9-81ED-4DB2-BD59-A6C34878D82A}">
                    <a16:rowId xmlns:a16="http://schemas.microsoft.com/office/drawing/2014/main" val="1961945627"/>
                  </a:ext>
                </a:extLst>
              </a:tr>
            </a:tbl>
          </a:graphicData>
        </a:graphic>
      </p:graphicFrame>
    </p:spTree>
    <p:extLst>
      <p:ext uri="{BB962C8B-B14F-4D97-AF65-F5344CB8AC3E}">
        <p14:creationId xmlns:p14="http://schemas.microsoft.com/office/powerpoint/2010/main" val="1693653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500" b="1" dirty="0">
                <a:solidFill>
                  <a:srgbClr val="FFFFFF"/>
                </a:solidFill>
                <a:latin typeface="Times New Roman"/>
                <a:cs typeface="Times New Roman"/>
              </a:rPr>
              <a:t>[1</a:t>
            </a: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1111020" y="104884"/>
            <a:ext cx="7110092" cy="646331"/>
          </a:xfrm>
          <a:prstGeom prst="rect">
            <a:avLst/>
          </a:prstGeom>
          <a:noFill/>
        </p:spPr>
        <p:txBody>
          <a:bodyPr wrap="square" lIns="91440" tIns="45720" rIns="91440" bIns="45720" rtlCol="0" anchor="t">
            <a:spAutoFit/>
          </a:bodyPr>
          <a:lstStyle/>
          <a:p>
            <a:pPr algn="ctr"/>
            <a:r>
              <a:rPr lang="en-US" sz="3600" b="1">
                <a:latin typeface="Times New Roman"/>
                <a:cs typeface="Times New Roman"/>
              </a:rPr>
              <a:t>REFERENCES</a:t>
            </a:r>
            <a:endParaRPr lang="en-US" sz="3600"/>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342903" y="2173311"/>
            <a:ext cx="8558213" cy="3278566"/>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IN" sz="1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80CEDAA-1391-4309-B00A-406768C27C34}"/>
              </a:ext>
            </a:extLst>
          </p:cNvPr>
          <p:cNvSpPr txBox="1"/>
          <p:nvPr/>
        </p:nvSpPr>
        <p:spPr>
          <a:xfrm>
            <a:off x="289521" y="1539796"/>
            <a:ext cx="8558214"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000" dirty="0">
                <a:latin typeface="Times New Roman" panose="02020603050405020304" pitchFamily="18" charset="0"/>
                <a:ea typeface="+mn-lt"/>
                <a:cs typeface="Times New Roman" panose="02020603050405020304" pitchFamily="18" charset="0"/>
              </a:rPr>
              <a:t>[1] </a:t>
            </a:r>
            <a:r>
              <a:rPr lang="en-IN" sz="2000" dirty="0" err="1">
                <a:latin typeface="Times New Roman" panose="02020603050405020304" pitchFamily="18" charset="0"/>
                <a:ea typeface="+mn-lt"/>
                <a:cs typeface="Times New Roman" panose="02020603050405020304" pitchFamily="18" charset="0"/>
              </a:rPr>
              <a:t>K</a:t>
            </a:r>
            <a:r>
              <a:rPr lang="en-IN" sz="2000" dirty="0" err="1">
                <a:latin typeface="Times New Roman" panose="02020603050405020304" pitchFamily="18" charset="0"/>
                <a:cs typeface="Times New Roman" panose="02020603050405020304" pitchFamily="18" charset="0"/>
              </a:rPr>
              <a:t>owcika</a:t>
            </a:r>
            <a:r>
              <a:rPr lang="en-IN" sz="2000" dirty="0">
                <a:latin typeface="Times New Roman" panose="02020603050405020304" pitchFamily="18" charset="0"/>
                <a:cs typeface="Times New Roman" panose="02020603050405020304" pitchFamily="18" charset="0"/>
              </a:rPr>
              <a:t> A, </a:t>
            </a:r>
            <a:r>
              <a:rPr lang="en-US" sz="2000" dirty="0">
                <a:solidFill>
                  <a:srgbClr val="24292E"/>
                </a:solidFill>
                <a:latin typeface="Times New Roman" panose="02020603050405020304" pitchFamily="18" charset="0"/>
                <a:ea typeface="+mn-lt"/>
                <a:cs typeface="Times New Roman" panose="02020603050405020304" pitchFamily="18" charset="0"/>
              </a:rPr>
              <a:t>“</a:t>
            </a:r>
            <a:r>
              <a:rPr lang="en-US" sz="2000" dirty="0">
                <a:solidFill>
                  <a:srgbClr val="24292E"/>
                </a:solidFill>
                <a:latin typeface="Times New Roman" panose="02020603050405020304" pitchFamily="18" charset="0"/>
                <a:cs typeface="Times New Roman" panose="02020603050405020304" pitchFamily="18" charset="0"/>
              </a:rPr>
              <a:t>People Count </a:t>
            </a:r>
            <a:r>
              <a:rPr lang="en-IN" sz="2000" dirty="0">
                <a:latin typeface="Times New Roman" panose="02020603050405020304" pitchFamily="18" charset="0"/>
                <a:cs typeface="Times New Roman" panose="02020603050405020304" pitchFamily="18" charset="0"/>
              </a:rPr>
              <a:t>from the Crowd in Surveillance Videos</a:t>
            </a:r>
            <a:r>
              <a:rPr lang="en-US" sz="2000" dirty="0">
                <a:solidFill>
                  <a:srgbClr val="24292E"/>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International Conference on Energy, Communication, Data Analytics and Soft Computing (ICECDS-2017).</a:t>
            </a:r>
          </a:p>
          <a:p>
            <a:pPr algn="just"/>
            <a:endParaRPr lang="en-US" sz="2000" dirty="0">
              <a:solidFill>
                <a:srgbClr val="24292E"/>
              </a:solidFill>
              <a:latin typeface="Times New Roman" panose="02020603050405020304" pitchFamily="18" charset="0"/>
              <a:cs typeface="Times New Roman" panose="02020603050405020304" pitchFamily="18" charset="0"/>
            </a:endParaRPr>
          </a:p>
          <a:p>
            <a:pPr algn="just"/>
            <a:r>
              <a:rPr lang="en-US" sz="2000" dirty="0">
                <a:solidFill>
                  <a:srgbClr val="24292E"/>
                </a:solidFill>
                <a:latin typeface="Times New Roman" panose="02020603050405020304" pitchFamily="18" charset="0"/>
                <a:cs typeface="Times New Roman" panose="02020603050405020304" pitchFamily="18" charset="0"/>
              </a:rPr>
              <a:t>[2] </a:t>
            </a:r>
            <a:r>
              <a:rPr lang="en-IN" sz="2000" b="0" dirty="0" err="1">
                <a:solidFill>
                  <a:srgbClr val="333333"/>
                </a:solidFill>
                <a:effectLst/>
                <a:latin typeface="Times New Roman" panose="02020603050405020304" pitchFamily="18" charset="0"/>
                <a:cs typeface="Times New Roman" panose="02020603050405020304" pitchFamily="18" charset="0"/>
              </a:rPr>
              <a:t>LokeshBoominathan</a:t>
            </a:r>
            <a:r>
              <a:rPr lang="en-IN" sz="2000" b="0" dirty="0">
                <a:solidFill>
                  <a:srgbClr val="333333"/>
                </a:solidFill>
                <a:effectLst/>
                <a:latin typeface="Times New Roman" panose="02020603050405020304" pitchFamily="18" charset="0"/>
                <a:cs typeface="Times New Roman" panose="02020603050405020304" pitchFamily="18" charset="0"/>
              </a:rPr>
              <a:t>, Srinivas S </a:t>
            </a:r>
            <a:r>
              <a:rPr lang="en-IN" sz="2000" b="0" dirty="0" err="1">
                <a:solidFill>
                  <a:srgbClr val="333333"/>
                </a:solidFill>
                <a:effectLst/>
                <a:latin typeface="Times New Roman" panose="02020603050405020304" pitchFamily="18" charset="0"/>
                <a:cs typeface="Times New Roman" panose="02020603050405020304" pitchFamily="18" charset="0"/>
              </a:rPr>
              <a:t>Skruthiventi</a:t>
            </a:r>
            <a:r>
              <a:rPr lang="en-IN" sz="2000" b="0" dirty="0">
                <a:solidFill>
                  <a:srgbClr val="333333"/>
                </a:solidFill>
                <a:effectLst/>
                <a:latin typeface="Times New Roman" panose="02020603050405020304" pitchFamily="18" charset="0"/>
                <a:cs typeface="Times New Roman" panose="02020603050405020304" pitchFamily="18" charset="0"/>
              </a:rPr>
              <a:t>, "A Deep Convolution Network for Dense Crowd Counting", Cornell University Library, 2016.</a:t>
            </a:r>
          </a:p>
          <a:p>
            <a:pPr algn="just"/>
            <a:endParaRPr lang="en-IN" sz="2000" dirty="0">
              <a:solidFill>
                <a:srgbClr val="333333"/>
              </a:solidFill>
              <a:latin typeface="Times New Roman" panose="02020603050405020304" pitchFamily="18" charset="0"/>
              <a:cs typeface="Times New Roman" panose="02020603050405020304" pitchFamily="18" charset="0"/>
            </a:endParaRPr>
          </a:p>
          <a:p>
            <a:pPr algn="just"/>
            <a:r>
              <a:rPr lang="en-IN" sz="2000" dirty="0">
                <a:solidFill>
                  <a:srgbClr val="333333"/>
                </a:solidFill>
                <a:latin typeface="Times New Roman" panose="02020603050405020304" pitchFamily="18" charset="0"/>
                <a:cs typeface="Times New Roman" panose="02020603050405020304" pitchFamily="18" charset="0"/>
              </a:rPr>
              <a:t>[3] </a:t>
            </a:r>
            <a:r>
              <a:rPr lang="en-US" sz="2000" dirty="0">
                <a:solidFill>
                  <a:srgbClr val="333333"/>
                </a:solidFill>
                <a:latin typeface="Times New Roman" panose="02020603050405020304" pitchFamily="18" charset="0"/>
                <a:cs typeface="Times New Roman" panose="02020603050405020304" pitchFamily="18" charset="0"/>
                <a:hlinkClick r:id="rId4"/>
              </a:rPr>
              <a:t>CCTV footage from shopping mall from shuttershock.com</a:t>
            </a:r>
            <a:r>
              <a:rPr lang="en-IN" sz="2000" dirty="0">
                <a:solidFill>
                  <a:srgbClr val="333333"/>
                </a:solidFill>
                <a:latin typeface="Times New Roman" panose="02020603050405020304" pitchFamily="18" charset="0"/>
                <a:cs typeface="Times New Roman" panose="02020603050405020304" pitchFamily="18" charset="0"/>
              </a:rPr>
              <a:t>.</a:t>
            </a:r>
          </a:p>
          <a:p>
            <a:pPr algn="just"/>
            <a:endParaRPr lang="en-US" dirty="0">
              <a:ea typeface="+mn-lt"/>
              <a:cs typeface="+mn-lt"/>
            </a:endParaRPr>
          </a:p>
          <a:p>
            <a:pPr algn="just"/>
            <a:endParaRPr lang="en-US" dirty="0">
              <a:cs typeface="Calibri"/>
            </a:endParaRPr>
          </a:p>
        </p:txBody>
      </p:sp>
    </p:spTree>
    <p:extLst>
      <p:ext uri="{BB962C8B-B14F-4D97-AF65-F5344CB8AC3E}">
        <p14:creationId xmlns:p14="http://schemas.microsoft.com/office/powerpoint/2010/main" val="3313661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1111020" y="104884"/>
            <a:ext cx="7110092" cy="615553"/>
          </a:xfrm>
          <a:prstGeom prst="rect">
            <a:avLst/>
          </a:prstGeom>
          <a:noFill/>
        </p:spPr>
        <p:txBody>
          <a:bodyPr wrap="square" lIns="91440" tIns="45720" rIns="91440" bIns="45720" rtlCol="0" anchor="t">
            <a:spAutoFit/>
          </a:bodyPr>
          <a:lstStyle/>
          <a:p>
            <a:pPr algn="ctr"/>
            <a:endParaRPr lang="en-US" sz="3400" b="1" dirty="0">
              <a:latin typeface="Times New Roman"/>
              <a:cs typeface="Times New Roman"/>
            </a:endParaRP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342903" y="2173311"/>
            <a:ext cx="8558213" cy="3278566"/>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IN" sz="1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10254C9-2DAB-45C4-B8BA-E3D3FD34C3E9}"/>
              </a:ext>
            </a:extLst>
          </p:cNvPr>
          <p:cNvSpPr txBox="1"/>
          <p:nvPr/>
        </p:nvSpPr>
        <p:spPr>
          <a:xfrm>
            <a:off x="228684" y="1336187"/>
            <a:ext cx="8783800" cy="2299091"/>
          </a:xfrm>
          <a:prstGeom prst="rect">
            <a:avLst/>
          </a:prstGeom>
          <a:noFill/>
        </p:spPr>
        <p:txBody>
          <a:bodyPr wrap="square" lIns="91440" tIns="45720" rIns="91440" bIns="45720" rtlCol="0" anchor="ctr">
            <a:spAutoFit/>
          </a:bodyPr>
          <a:lstStyle/>
          <a:p>
            <a:pPr algn="just"/>
            <a:endParaRPr lang="en-IN" sz="2000" dirty="0">
              <a:latin typeface="Times New Roman"/>
              <a:cs typeface="Times New Roman"/>
            </a:endParaRPr>
          </a:p>
          <a:p>
            <a:pPr algn="just"/>
            <a:endParaRPr lang="en-IN" sz="2000" dirty="0">
              <a:latin typeface="Times New Roman"/>
              <a:cs typeface="Times New Roman"/>
            </a:endParaRPr>
          </a:p>
          <a:p>
            <a:pPr algn="just"/>
            <a:endParaRPr lang="en-IN" sz="2000" dirty="0">
              <a:latin typeface="Times New Roman"/>
              <a:cs typeface="Times New Roman"/>
            </a:endParaRPr>
          </a:p>
          <a:p>
            <a:pPr marL="342900" indent="-342900" algn="just">
              <a:spcBef>
                <a:spcPct val="20000"/>
              </a:spcBef>
            </a:pPr>
            <a:r>
              <a:rPr lang="en-US" sz="2000" dirty="0">
                <a:latin typeface="Times New Roman"/>
                <a:cs typeface="Calibri"/>
              </a:rPr>
              <a:t>                                  </a:t>
            </a:r>
            <a:r>
              <a:rPr lang="en-US" sz="4950" dirty="0">
                <a:latin typeface="Times New Roman"/>
                <a:cs typeface="Calibri"/>
              </a:rPr>
              <a:t>     Thank you</a:t>
            </a:r>
          </a:p>
          <a:p>
            <a:pPr marL="342900" indent="-342900" algn="just">
              <a:spcBef>
                <a:spcPct val="20000"/>
              </a:spcBef>
            </a:pPr>
            <a:endParaRPr lang="en-IN" sz="2000" dirty="0">
              <a:ea typeface="+mn-lt"/>
              <a:cs typeface="+mn-lt"/>
            </a:endParaRPr>
          </a:p>
        </p:txBody>
      </p:sp>
    </p:spTree>
    <p:extLst>
      <p:ext uri="{BB962C8B-B14F-4D97-AF65-F5344CB8AC3E}">
        <p14:creationId xmlns:p14="http://schemas.microsoft.com/office/powerpoint/2010/main" val="379520452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620</Words>
  <Application>Microsoft Office PowerPoint</Application>
  <PresentationFormat>On-screen Show (4:3)</PresentationFormat>
  <Paragraphs>79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Srinivasa Reddy Konda</dc:creator>
  <cp:lastModifiedBy>nikhitha minni</cp:lastModifiedBy>
  <cp:revision>519</cp:revision>
  <dcterms:created xsi:type="dcterms:W3CDTF">2020-08-08T03:55:20Z</dcterms:created>
  <dcterms:modified xsi:type="dcterms:W3CDTF">2021-05-31T17:22:56Z</dcterms:modified>
</cp:coreProperties>
</file>