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Cy69Ia0HZEnkkaniNtBITQQxY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32A29D-B420-4C82-83B1-438200FE4C36}">
  <a:tblStyle styleId="{6832A29D-B420-4C82-83B1-438200FE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ce2df0a02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dce2df0a02_0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ce2df0a02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dce2df0a02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ce2df0a02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ce2df0a02_0_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ce2df0a02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dce2df0a02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ce2df0a02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dce2df0a02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ce2df0a02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dce2df0a02_0_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2dfc44c5b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d2dfc44c5b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31"/>
          <p:cNvSpPr/>
          <p:nvPr/>
        </p:nvSpPr>
        <p:spPr>
          <a:xfrm>
            <a:off x="0" y="0"/>
            <a:ext cx="9144000" cy="4572001"/>
          </a:xfrm>
          <a:prstGeom prst="rect">
            <a:avLst/>
          </a:prstGeom>
          <a:solidFill>
            <a:srgbClr val="1482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1"/>
          <p:cNvSpPr/>
          <p:nvPr/>
        </p:nvSpPr>
        <p:spPr>
          <a:xfrm>
            <a:off x="4762" y="0"/>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1"/>
          <p:cNvSpPr txBox="1">
            <a:spLocks noGrp="1"/>
          </p:cNvSpPr>
          <p:nvPr>
            <p:ph type="ctrTitle"/>
          </p:nvPr>
        </p:nvSpPr>
        <p:spPr>
          <a:xfrm>
            <a:off x="342900" y="4960137"/>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1"/>
          <p:cNvSpPr txBox="1">
            <a:spLocks noGrp="1"/>
          </p:cNvSpPr>
          <p:nvPr>
            <p:ph type="subTitle" idx="1"/>
          </p:nvPr>
        </p:nvSpPr>
        <p:spPr>
          <a:xfrm>
            <a:off x="6457950" y="4960137"/>
            <a:ext cx="24003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a:endParaRPr/>
          </a:p>
        </p:txBody>
      </p:sp>
      <p:sp>
        <p:nvSpPr>
          <p:cNvPr id="21" name="Google Shape;21;p31"/>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1"/>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31"/>
          <p:cNvCxnSpPr/>
          <p:nvPr/>
        </p:nvCxnSpPr>
        <p:spPr>
          <a:xfrm rot="10800000">
            <a:off x="6290132"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body" idx="1"/>
          </p:nvPr>
        </p:nvSpPr>
        <p:spPr>
          <a:xfrm>
            <a:off x="768096" y="2286000"/>
            <a:ext cx="356616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34"/>
          <p:cNvSpPr txBox="1">
            <a:spLocks noGrp="1"/>
          </p:cNvSpPr>
          <p:nvPr>
            <p:ph type="body" idx="2"/>
          </p:nvPr>
        </p:nvSpPr>
        <p:spPr>
          <a:xfrm>
            <a:off x="4491990" y="2286000"/>
            <a:ext cx="356616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34"/>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4"/>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35"/>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5"/>
          <p:cNvSpPr txBox="1">
            <a:spLocks noGrp="1"/>
          </p:cNvSpPr>
          <p:nvPr>
            <p:ph type="body" idx="1"/>
          </p:nvPr>
        </p:nvSpPr>
        <p:spPr>
          <a:xfrm>
            <a:off x="768096" y="2179636"/>
            <a:ext cx="356616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5" name="Google Shape;35;p35"/>
          <p:cNvSpPr txBox="1">
            <a:spLocks noGrp="1"/>
          </p:cNvSpPr>
          <p:nvPr>
            <p:ph type="body" idx="2"/>
          </p:nvPr>
        </p:nvSpPr>
        <p:spPr>
          <a:xfrm>
            <a:off x="768096" y="2967788"/>
            <a:ext cx="356616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35"/>
          <p:cNvSpPr txBox="1">
            <a:spLocks noGrp="1"/>
          </p:cNvSpPr>
          <p:nvPr>
            <p:ph type="body" idx="3"/>
          </p:nvPr>
        </p:nvSpPr>
        <p:spPr>
          <a:xfrm>
            <a:off x="4491990" y="2179636"/>
            <a:ext cx="356616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7" name="Google Shape;37;p35"/>
          <p:cNvSpPr txBox="1">
            <a:spLocks noGrp="1"/>
          </p:cNvSpPr>
          <p:nvPr>
            <p:ph type="body" idx="4"/>
          </p:nvPr>
        </p:nvSpPr>
        <p:spPr>
          <a:xfrm>
            <a:off x="4491990" y="2967788"/>
            <a:ext cx="356616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35"/>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5"/>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5"/>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6"/>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6"/>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6"/>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6"/>
        <p:cNvGrpSpPr/>
        <p:nvPr/>
      </p:nvGrpSpPr>
      <p:grpSpPr>
        <a:xfrm>
          <a:off x="0" y="0"/>
          <a:ext cx="0" cy="0"/>
          <a:chOff x="0" y="0"/>
          <a:chExt cx="0" cy="0"/>
        </a:xfrm>
      </p:grpSpPr>
      <p:sp>
        <p:nvSpPr>
          <p:cNvPr id="47" name="Google Shape;47;p37"/>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38"/>
          <p:cNvSpPr txBox="1">
            <a:spLocks noGrp="1"/>
          </p:cNvSpPr>
          <p:nvPr>
            <p:ph type="title"/>
          </p:nvPr>
        </p:nvSpPr>
        <p:spPr>
          <a:xfrm>
            <a:off x="768096" y="471509"/>
            <a:ext cx="329184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8"/>
          <p:cNvSpPr txBox="1">
            <a:spLocks noGrp="1"/>
          </p:cNvSpPr>
          <p:nvPr>
            <p:ph type="body" idx="1"/>
          </p:nvPr>
        </p:nvSpPr>
        <p:spPr>
          <a:xfrm>
            <a:off x="4286250" y="822960"/>
            <a:ext cx="4258818" cy="5184648"/>
          </a:xfrm>
          <a:prstGeom prst="rect">
            <a:avLst/>
          </a:prstGeom>
          <a:noFill/>
          <a:ln>
            <a:noFill/>
          </a:ln>
        </p:spPr>
        <p:txBody>
          <a:bodyPr spcFirstLastPara="1" wrap="square" lIns="45700" tIns="45700" rIns="45700" bIns="45700" anchor="t" anchorCtr="0">
            <a:normAutofit/>
          </a:bodyPr>
          <a:lstStyle>
            <a:lvl1pPr marL="457200" lvl="0" indent="-355600" algn="l">
              <a:lnSpc>
                <a:spcPct val="90000"/>
              </a:lnSpc>
              <a:spcBef>
                <a:spcPts val="1200"/>
              </a:spcBef>
              <a:spcAft>
                <a:spcPts val="0"/>
              </a:spcAft>
              <a:buSzPts val="2000"/>
              <a:buChar char=" "/>
              <a:defRPr sz="2000"/>
            </a:lvl1pPr>
            <a:lvl2pPr marL="914400" lvl="1" indent="-330200" algn="l">
              <a:lnSpc>
                <a:spcPct val="90000"/>
              </a:lnSpc>
              <a:spcBef>
                <a:spcPts val="200"/>
              </a:spcBef>
              <a:spcAft>
                <a:spcPts val="0"/>
              </a:spcAft>
              <a:buSzPts val="1600"/>
              <a:buChar char="?"/>
              <a:defRPr sz="1600"/>
            </a:lvl2pPr>
            <a:lvl3pPr marL="1371600" lvl="2" indent="-304800" algn="l">
              <a:lnSpc>
                <a:spcPct val="90000"/>
              </a:lnSpc>
              <a:spcBef>
                <a:spcPts val="400"/>
              </a:spcBef>
              <a:spcAft>
                <a:spcPts val="0"/>
              </a:spcAft>
              <a:buSzPts val="1200"/>
              <a:buChar char="?"/>
              <a:defRPr sz="12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04800" algn="l">
              <a:lnSpc>
                <a:spcPct val="90000"/>
              </a:lnSpc>
              <a:spcBef>
                <a:spcPts val="400"/>
              </a:spcBef>
              <a:spcAft>
                <a:spcPts val="0"/>
              </a:spcAft>
              <a:buSzPts val="1200"/>
              <a:buChar char="?"/>
              <a:defRPr sz="1200"/>
            </a:lvl6pPr>
            <a:lvl7pPr marL="3200400" lvl="6" indent="-304800" algn="l">
              <a:lnSpc>
                <a:spcPct val="90000"/>
              </a:lnSpc>
              <a:spcBef>
                <a:spcPts val="400"/>
              </a:spcBef>
              <a:spcAft>
                <a:spcPts val="0"/>
              </a:spcAft>
              <a:buSzPts val="1200"/>
              <a:buChar char="?"/>
              <a:defRPr sz="1200"/>
            </a:lvl7pPr>
            <a:lvl8pPr marL="3657600" lvl="7" indent="-304800" algn="l">
              <a:lnSpc>
                <a:spcPct val="90000"/>
              </a:lnSpc>
              <a:spcBef>
                <a:spcPts val="400"/>
              </a:spcBef>
              <a:spcAft>
                <a:spcPts val="0"/>
              </a:spcAft>
              <a:buSzPts val="1200"/>
              <a:buChar char="?"/>
              <a:defRPr sz="1200"/>
            </a:lvl8pPr>
            <a:lvl9pPr marL="4114800" lvl="8" indent="-304800" algn="l">
              <a:lnSpc>
                <a:spcPct val="90000"/>
              </a:lnSpc>
              <a:spcBef>
                <a:spcPts val="400"/>
              </a:spcBef>
              <a:spcAft>
                <a:spcPts val="400"/>
              </a:spcAft>
              <a:buSzPts val="1200"/>
              <a:buChar char="?"/>
              <a:defRPr sz="1200"/>
            </a:lvl9pPr>
          </a:lstStyle>
          <a:p>
            <a:endParaRPr/>
          </a:p>
        </p:txBody>
      </p:sp>
      <p:sp>
        <p:nvSpPr>
          <p:cNvPr id="53" name="Google Shape;53;p38"/>
          <p:cNvSpPr txBox="1">
            <a:spLocks noGrp="1"/>
          </p:cNvSpPr>
          <p:nvPr>
            <p:ph type="body" idx="2"/>
          </p:nvPr>
        </p:nvSpPr>
        <p:spPr>
          <a:xfrm>
            <a:off x="768096" y="2257506"/>
            <a:ext cx="329184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4" name="Google Shape;54;p38"/>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8"/>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57"/>
        <p:cNvGrpSpPr/>
        <p:nvPr/>
      </p:nvGrpSpPr>
      <p:grpSpPr>
        <a:xfrm>
          <a:off x="0" y="0"/>
          <a:ext cx="0" cy="0"/>
          <a:chOff x="0" y="0"/>
          <a:chExt cx="0" cy="0"/>
        </a:xfrm>
      </p:grpSpPr>
      <p:sp>
        <p:nvSpPr>
          <p:cNvPr id="58" name="Google Shape;58;p39"/>
          <p:cNvSpPr txBox="1">
            <a:spLocks noGrp="1"/>
          </p:cNvSpPr>
          <p:nvPr>
            <p:ph type="title"/>
          </p:nvPr>
        </p:nvSpPr>
        <p:spPr>
          <a:xfrm>
            <a:off x="342900" y="4960138"/>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9"/>
          <p:cNvSpPr>
            <a:spLocks noGrp="1"/>
          </p:cNvSpPr>
          <p:nvPr>
            <p:ph type="pic" idx="2"/>
          </p:nvPr>
        </p:nvSpPr>
        <p:spPr>
          <a:xfrm>
            <a:off x="0" y="-1"/>
            <a:ext cx="9141714" cy="4572000"/>
          </a:xfrm>
          <a:prstGeom prst="rect">
            <a:avLst/>
          </a:prstGeom>
          <a:solidFill>
            <a:srgbClr val="76CEEF"/>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1"/>
              </a:buClr>
              <a:buSzPts val="2400"/>
              <a:buFont typeface="Twentieth Century"/>
              <a:buNone/>
              <a:defRPr sz="24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0" name="Google Shape;60;p39"/>
          <p:cNvSpPr txBox="1">
            <a:spLocks noGrp="1"/>
          </p:cNvSpPr>
          <p:nvPr>
            <p:ph type="body" idx="1"/>
          </p:nvPr>
        </p:nvSpPr>
        <p:spPr>
          <a:xfrm>
            <a:off x="6457950" y="4960138"/>
            <a:ext cx="24003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050"/>
              <a:buNone/>
              <a:defRPr sz="105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750"/>
              <a:buNone/>
              <a:defRPr sz="750"/>
            </a:lvl4pPr>
            <a:lvl5pPr marL="2286000" lvl="4" indent="-228600" algn="l">
              <a:lnSpc>
                <a:spcPct val="90000"/>
              </a:lnSpc>
              <a:spcBef>
                <a:spcPts val="400"/>
              </a:spcBef>
              <a:spcAft>
                <a:spcPts val="0"/>
              </a:spcAft>
              <a:buSzPts val="750"/>
              <a:buNone/>
              <a:defRPr sz="750"/>
            </a:lvl5pPr>
            <a:lvl6pPr marL="2743200" lvl="5" indent="-228600" algn="l">
              <a:lnSpc>
                <a:spcPct val="90000"/>
              </a:lnSpc>
              <a:spcBef>
                <a:spcPts val="400"/>
              </a:spcBef>
              <a:spcAft>
                <a:spcPts val="0"/>
              </a:spcAft>
              <a:buSzPts val="750"/>
              <a:buNone/>
              <a:defRPr sz="750"/>
            </a:lvl6pPr>
            <a:lvl7pPr marL="3200400" lvl="6" indent="-228600" algn="l">
              <a:lnSpc>
                <a:spcPct val="90000"/>
              </a:lnSpc>
              <a:spcBef>
                <a:spcPts val="400"/>
              </a:spcBef>
              <a:spcAft>
                <a:spcPts val="0"/>
              </a:spcAft>
              <a:buSzPts val="750"/>
              <a:buNone/>
              <a:defRPr sz="750"/>
            </a:lvl7pPr>
            <a:lvl8pPr marL="3657600" lvl="7" indent="-228600" algn="l">
              <a:lnSpc>
                <a:spcPct val="90000"/>
              </a:lnSpc>
              <a:spcBef>
                <a:spcPts val="400"/>
              </a:spcBef>
              <a:spcAft>
                <a:spcPts val="0"/>
              </a:spcAft>
              <a:buSzPts val="750"/>
              <a:buNone/>
              <a:defRPr sz="750"/>
            </a:lvl8pPr>
            <a:lvl9pPr marL="4114800" lvl="8" indent="-228600" algn="l">
              <a:lnSpc>
                <a:spcPct val="90000"/>
              </a:lnSpc>
              <a:spcBef>
                <a:spcPts val="400"/>
              </a:spcBef>
              <a:spcAft>
                <a:spcPts val="400"/>
              </a:spcAft>
              <a:buSzPts val="750"/>
              <a:buNone/>
              <a:defRPr sz="750"/>
            </a:lvl9pPr>
          </a:lstStyle>
          <a:p>
            <a:endParaRPr/>
          </a:p>
        </p:txBody>
      </p:sp>
      <p:sp>
        <p:nvSpPr>
          <p:cNvPr id="61" name="Google Shape;61;p39"/>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9"/>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9"/>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cxnSp>
        <p:nvCxnSpPr>
          <p:cNvPr id="64" name="Google Shape;64;p39"/>
          <p:cNvCxnSpPr/>
          <p:nvPr/>
        </p:nvCxnSpPr>
        <p:spPr>
          <a:xfrm rot="10800000">
            <a:off x="6290132"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0"/>
          <p:cNvSpPr txBox="1">
            <a:spLocks noGrp="1"/>
          </p:cNvSpPr>
          <p:nvPr>
            <p:ph type="body" idx="1"/>
          </p:nvPr>
        </p:nvSpPr>
        <p:spPr>
          <a:xfrm rot="5400000">
            <a:off x="2401443" y="652652"/>
            <a:ext cx="4023360" cy="729005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40"/>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0"/>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0"/>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41"/>
          <p:cNvSpPr txBox="1">
            <a:spLocks noGrp="1"/>
          </p:cNvSpPr>
          <p:nvPr>
            <p:ph type="title"/>
          </p:nvPr>
        </p:nvSpPr>
        <p:spPr>
          <a:xfrm rot="5400000">
            <a:off x="4824413" y="2481263"/>
            <a:ext cx="5410200" cy="1971675"/>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1"/>
          <p:cNvSpPr txBox="1">
            <a:spLocks noGrp="1"/>
          </p:cNvSpPr>
          <p:nvPr>
            <p:ph type="body" idx="1"/>
          </p:nvPr>
        </p:nvSpPr>
        <p:spPr>
          <a:xfrm rot="5400000">
            <a:off x="881064" y="623888"/>
            <a:ext cx="5410200" cy="568642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41"/>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41"/>
          <p:cNvCxnSpPr/>
          <p:nvPr/>
        </p:nvCxnSpPr>
        <p:spPr>
          <a:xfrm rot="10800000">
            <a:off x="7543800" y="173563"/>
            <a:ext cx="0" cy="6858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4400"/>
              <a:buFont typeface="Twentieth Century"/>
              <a:buNone/>
              <a:defRPr sz="44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0"/>
          <p:cNvSpPr txBox="1">
            <a:spLocks noGrp="1"/>
          </p:cNvSpPr>
          <p:nvPr>
            <p:ph type="body" idx="1"/>
          </p:nvPr>
        </p:nvSpPr>
        <p:spPr>
          <a:xfrm>
            <a:off x="768096" y="2286000"/>
            <a:ext cx="7290055" cy="4023360"/>
          </a:xfrm>
          <a:prstGeom prst="rect">
            <a:avLst/>
          </a:prstGeom>
          <a:noFill/>
          <a:ln>
            <a:noFill/>
          </a:ln>
        </p:spPr>
        <p:txBody>
          <a:bodyPr spcFirstLastPara="1" wrap="square" lIns="45700" tIns="45700" rIns="45700" bIns="45700" anchor="t" anchorCtr="0">
            <a:normAutofit/>
          </a:bodyPr>
          <a:lstStyle>
            <a:lvl1pPr marL="457200" marR="0" lvl="0" indent="-355600" algn="l" rtl="0">
              <a:lnSpc>
                <a:spcPct val="90000"/>
              </a:lnSpc>
              <a:spcBef>
                <a:spcPts val="1200"/>
              </a:spcBef>
              <a:spcAft>
                <a:spcPts val="0"/>
              </a:spcAft>
              <a:buClr>
                <a:schemeClr val="accent1"/>
              </a:buClr>
              <a:buSzPts val="2000"/>
              <a:buFont typeface="Twentieth Century"/>
              <a:buChar char=" "/>
              <a:defRPr sz="2000" b="0" i="0" u="none" strike="noStrike" cap="none">
                <a:solidFill>
                  <a:schemeClr val="dk1"/>
                </a:solidFill>
                <a:latin typeface="Twentieth Century"/>
                <a:ea typeface="Twentieth Century"/>
                <a:cs typeface="Twentieth Century"/>
                <a:sym typeface="Twentieth Century"/>
              </a:defRPr>
            </a:lvl1pPr>
            <a:lvl2pPr marL="914400" marR="0" lvl="1" indent="-330200" algn="l" rtl="0">
              <a:lnSpc>
                <a:spcPct val="90000"/>
              </a:lnSpc>
              <a:spcBef>
                <a:spcPts val="200"/>
              </a:spcBef>
              <a:spcAft>
                <a:spcPts val="0"/>
              </a:spcAft>
              <a:buClr>
                <a:schemeClr val="accent1"/>
              </a:buClr>
              <a:buSzPts val="1600"/>
              <a:buFont typeface="Noto Sans Symbols"/>
              <a:buChar char="🢝"/>
              <a:defRPr sz="1600" b="0" i="0" u="none" strike="noStrike" cap="none">
                <a:solidFill>
                  <a:schemeClr val="dk1"/>
                </a:solidFill>
                <a:latin typeface="Twentieth Century"/>
                <a:ea typeface="Twentieth Century"/>
                <a:cs typeface="Twentieth Century"/>
                <a:sym typeface="Twentieth Century"/>
              </a:defRPr>
            </a:lvl2pPr>
            <a:lvl3pPr marL="1371600" marR="0" lvl="2"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90000"/>
              </a:lnSpc>
              <a:spcBef>
                <a:spcPts val="400"/>
              </a:spcBef>
              <a:spcAft>
                <a:spcPts val="40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30"/>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30"/>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0C0C0C"/>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30"/>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5715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3" name="Google Shape;83;p1"/>
          <p:cNvSpPr txBox="1"/>
          <p:nvPr/>
        </p:nvSpPr>
        <p:spPr>
          <a:xfrm>
            <a:off x="161059" y="3706208"/>
            <a:ext cx="8821882" cy="19431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p:txBody>
      </p:sp>
      <p:sp>
        <p:nvSpPr>
          <p:cNvPr id="84" name="Google Shape;84;p1"/>
          <p:cNvSpPr txBox="1"/>
          <p:nvPr/>
        </p:nvSpPr>
        <p:spPr>
          <a:xfrm>
            <a:off x="0" y="1425858"/>
            <a:ext cx="9506816" cy="579872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Department of Computer Science and Engineering</a:t>
            </a:r>
            <a:endParaRPr sz="1800" b="0" i="0" u="none" strike="noStrike" cap="none">
              <a:solidFill>
                <a:schemeClr val="dk1"/>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333333"/>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333333"/>
              </a:buClr>
              <a:buSzPts val="3200"/>
              <a:buFont typeface="Times New Roman"/>
              <a:buNone/>
            </a:pPr>
            <a:r>
              <a:rPr lang="en-US" sz="3200" b="1" i="0" u="none" strike="noStrike" cap="none">
                <a:solidFill>
                  <a:srgbClr val="333333"/>
                </a:solidFill>
                <a:latin typeface="Times New Roman"/>
                <a:ea typeface="Times New Roman"/>
                <a:cs typeface="Times New Roman"/>
                <a:sym typeface="Times New Roman"/>
              </a:rPr>
              <a:t>SCHOOL MANAGEMENT SYSTEM</a:t>
            </a:r>
            <a:endParaRPr sz="1800" b="0" i="0" u="none" strike="noStrike" cap="none">
              <a:solidFill>
                <a:schemeClr val="dk1"/>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Date: 27 May 2021 </a:t>
            </a: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K. Siri Satwika : 17WH1A05B3</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A. Sri Nithya    : 17WH1A0578</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S. Saharsha      : 17WH1A0572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Internal Guide :  Ms. Suparna Das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                                                                              Designation       :  Assistant Professor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wentieth Century"/>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gdce2df0a02_0_41"/>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01" name="Google Shape;201;gdce2df0a02_0_41"/>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02" name="Google Shape;202;gdce2df0a02_0_41"/>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03" name="Google Shape;203;gdce2df0a02_0_41"/>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04" name="Google Shape;204;gdce2df0a02_0_41"/>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05" name="Google Shape;205;gdce2df0a02_0_41"/>
          <p:cNvPicPr preferRelativeResize="0"/>
          <p:nvPr/>
        </p:nvPicPr>
        <p:blipFill rotWithShape="1">
          <a:blip r:embed="rId4">
            <a:alphaModFix/>
          </a:blip>
          <a:srcRect/>
          <a:stretch/>
        </p:blipFill>
        <p:spPr>
          <a:xfrm>
            <a:off x="0" y="-337751"/>
            <a:ext cx="9144000" cy="7274011"/>
          </a:xfrm>
          <a:prstGeom prst="rect">
            <a:avLst/>
          </a:prstGeom>
          <a:noFill/>
          <a:ln>
            <a:noFill/>
          </a:ln>
        </p:spPr>
      </p:pic>
      <p:sp>
        <p:nvSpPr>
          <p:cNvPr id="206" name="Google Shape;206;gdce2df0a02_0_41"/>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1828800" marR="0" lvl="0" indent="457200" algn="l" rtl="0">
              <a:lnSpc>
                <a:spcPct val="100000"/>
              </a:lnSpc>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Output</a:t>
            </a:r>
            <a:endParaRPr sz="3200" b="0" i="0" u="none" strike="noStrike" cap="none">
              <a:solidFill>
                <a:schemeClr val="dk1"/>
              </a:solidFill>
              <a:latin typeface="Twentieth Century"/>
              <a:ea typeface="Twentieth Century"/>
              <a:cs typeface="Twentieth Century"/>
              <a:sym typeface="Twentieth Century"/>
            </a:endParaRPr>
          </a:p>
        </p:txBody>
      </p:sp>
      <p:sp>
        <p:nvSpPr>
          <p:cNvPr id="207" name="Google Shape;207;gdce2df0a02_0_41"/>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208" name="Google Shape;208;gdce2df0a02_0_41"/>
          <p:cNvPicPr preferRelativeResize="0"/>
          <p:nvPr/>
        </p:nvPicPr>
        <p:blipFill>
          <a:blip r:embed="rId5">
            <a:alphaModFix/>
          </a:blip>
          <a:stretch>
            <a:fillRect/>
          </a:stretch>
        </p:blipFill>
        <p:spPr>
          <a:xfrm>
            <a:off x="0" y="1141112"/>
            <a:ext cx="9144001" cy="34941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dce2df0a02_0_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14" name="Google Shape;214;gdce2df0a02_0_7"/>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15" name="Google Shape;215;gdce2df0a02_0_7"/>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16" name="Google Shape;216;gdce2df0a02_0_7"/>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17" name="Google Shape;217;gdce2df0a02_0_7"/>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18" name="Google Shape;218;gdce2df0a02_0_7"/>
          <p:cNvPicPr preferRelativeResize="0"/>
          <p:nvPr/>
        </p:nvPicPr>
        <p:blipFill rotWithShape="1">
          <a:blip r:embed="rId4">
            <a:alphaModFix/>
          </a:blip>
          <a:srcRect/>
          <a:stretch/>
        </p:blipFill>
        <p:spPr>
          <a:xfrm>
            <a:off x="0" y="-337751"/>
            <a:ext cx="9144000" cy="7274011"/>
          </a:xfrm>
          <a:prstGeom prst="rect">
            <a:avLst/>
          </a:prstGeom>
          <a:noFill/>
          <a:ln>
            <a:noFill/>
          </a:ln>
        </p:spPr>
      </p:pic>
      <p:sp>
        <p:nvSpPr>
          <p:cNvPr id="219" name="Google Shape;219;gdce2df0a02_0_7"/>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1828800" marR="0" lvl="0" indent="457200" algn="l" rtl="0">
              <a:lnSpc>
                <a:spcPct val="100000"/>
              </a:lnSpc>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Output for login page</a:t>
            </a:r>
            <a:endParaRPr sz="3200" b="0" i="0" u="none" strike="noStrike" cap="none">
              <a:solidFill>
                <a:schemeClr val="dk1"/>
              </a:solidFill>
              <a:latin typeface="Twentieth Century"/>
              <a:ea typeface="Twentieth Century"/>
              <a:cs typeface="Twentieth Century"/>
              <a:sym typeface="Twentieth Century"/>
            </a:endParaRPr>
          </a:p>
        </p:txBody>
      </p:sp>
      <p:sp>
        <p:nvSpPr>
          <p:cNvPr id="220" name="Google Shape;220;gdce2df0a02_0_7"/>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221" name="Google Shape;221;gdce2df0a02_0_7"/>
          <p:cNvPicPr preferRelativeResize="0"/>
          <p:nvPr/>
        </p:nvPicPr>
        <p:blipFill>
          <a:blip r:embed="rId5">
            <a:alphaModFix/>
          </a:blip>
          <a:stretch>
            <a:fillRect/>
          </a:stretch>
        </p:blipFill>
        <p:spPr>
          <a:xfrm>
            <a:off x="0" y="1208900"/>
            <a:ext cx="9020952" cy="4440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gdce2df0a02_0_19"/>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27" name="Google Shape;227;gdce2df0a02_0_19"/>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28" name="Google Shape;228;gdce2df0a02_0_19"/>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29" name="Google Shape;229;gdce2df0a02_0_19"/>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30" name="Google Shape;230;gdce2df0a02_0_19"/>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31" name="Google Shape;231;gdce2df0a02_0_19"/>
          <p:cNvPicPr preferRelativeResize="0"/>
          <p:nvPr/>
        </p:nvPicPr>
        <p:blipFill rotWithShape="1">
          <a:blip r:embed="rId4">
            <a:alphaModFix/>
          </a:blip>
          <a:srcRect/>
          <a:stretch/>
        </p:blipFill>
        <p:spPr>
          <a:xfrm>
            <a:off x="0" y="-337751"/>
            <a:ext cx="9144000" cy="7274011"/>
          </a:xfrm>
          <a:prstGeom prst="rect">
            <a:avLst/>
          </a:prstGeom>
          <a:noFill/>
          <a:ln>
            <a:noFill/>
          </a:ln>
        </p:spPr>
      </p:pic>
      <p:sp>
        <p:nvSpPr>
          <p:cNvPr id="232" name="Google Shape;232;gdce2df0a02_0_19"/>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1828800" marR="0" lvl="0" indent="457200" algn="l" rtl="0">
              <a:lnSpc>
                <a:spcPct val="100000"/>
              </a:lnSpc>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Output for admin</a:t>
            </a:r>
            <a:endParaRPr sz="3200" b="0" i="0" u="none" strike="noStrike" cap="none">
              <a:solidFill>
                <a:schemeClr val="dk1"/>
              </a:solidFill>
              <a:latin typeface="Twentieth Century"/>
              <a:ea typeface="Twentieth Century"/>
              <a:cs typeface="Twentieth Century"/>
              <a:sym typeface="Twentieth Century"/>
            </a:endParaRPr>
          </a:p>
        </p:txBody>
      </p:sp>
      <p:sp>
        <p:nvSpPr>
          <p:cNvPr id="233" name="Google Shape;233;gdce2df0a02_0_19"/>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234" name="Google Shape;234;gdce2df0a02_0_19"/>
          <p:cNvPicPr preferRelativeResize="0"/>
          <p:nvPr/>
        </p:nvPicPr>
        <p:blipFill>
          <a:blip r:embed="rId5">
            <a:alphaModFix/>
          </a:blip>
          <a:stretch>
            <a:fillRect/>
          </a:stretch>
        </p:blipFill>
        <p:spPr>
          <a:xfrm>
            <a:off x="0" y="1190397"/>
            <a:ext cx="9144002" cy="44772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gdce2df0a02_0_30"/>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40" name="Google Shape;240;gdce2df0a02_0_30"/>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41" name="Google Shape;241;gdce2df0a02_0_30"/>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42" name="Google Shape;242;gdce2df0a02_0_30"/>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43" name="Google Shape;243;gdce2df0a02_0_30"/>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44" name="Google Shape;244;gdce2df0a02_0_30"/>
          <p:cNvPicPr preferRelativeResize="0"/>
          <p:nvPr/>
        </p:nvPicPr>
        <p:blipFill rotWithShape="1">
          <a:blip r:embed="rId4">
            <a:alphaModFix/>
          </a:blip>
          <a:srcRect/>
          <a:stretch/>
        </p:blipFill>
        <p:spPr>
          <a:xfrm>
            <a:off x="0" y="-337751"/>
            <a:ext cx="9144000" cy="7274011"/>
          </a:xfrm>
          <a:prstGeom prst="rect">
            <a:avLst/>
          </a:prstGeom>
          <a:noFill/>
          <a:ln>
            <a:noFill/>
          </a:ln>
        </p:spPr>
      </p:pic>
      <p:sp>
        <p:nvSpPr>
          <p:cNvPr id="245" name="Google Shape;245;gdce2df0a02_0_30"/>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1828800" marR="0" lvl="0" indent="457200" algn="l" rtl="0">
              <a:lnSpc>
                <a:spcPct val="100000"/>
              </a:lnSpc>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Output for teacher</a:t>
            </a:r>
            <a:endParaRPr sz="3200" b="0" i="0" u="none" strike="noStrike" cap="none">
              <a:solidFill>
                <a:schemeClr val="dk1"/>
              </a:solidFill>
              <a:latin typeface="Twentieth Century"/>
              <a:ea typeface="Twentieth Century"/>
              <a:cs typeface="Twentieth Century"/>
              <a:sym typeface="Twentieth Century"/>
            </a:endParaRPr>
          </a:p>
        </p:txBody>
      </p:sp>
      <p:sp>
        <p:nvSpPr>
          <p:cNvPr id="246" name="Google Shape;246;gdce2df0a02_0_30"/>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247" name="Google Shape;247;gdce2df0a02_0_30"/>
          <p:cNvPicPr preferRelativeResize="0"/>
          <p:nvPr/>
        </p:nvPicPr>
        <p:blipFill>
          <a:blip r:embed="rId5">
            <a:alphaModFix/>
          </a:blip>
          <a:stretch>
            <a:fillRect/>
          </a:stretch>
        </p:blipFill>
        <p:spPr>
          <a:xfrm>
            <a:off x="0" y="1174818"/>
            <a:ext cx="9144000" cy="45083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gdce2df0a02_0_5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53" name="Google Shape;253;gdce2df0a02_0_56"/>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54" name="Google Shape;254;gdce2df0a02_0_56"/>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55" name="Google Shape;255;gdce2df0a02_0_56"/>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56" name="Google Shape;256;gdce2df0a02_0_56"/>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57" name="Google Shape;257;gdce2df0a02_0_56"/>
          <p:cNvPicPr preferRelativeResize="0"/>
          <p:nvPr/>
        </p:nvPicPr>
        <p:blipFill rotWithShape="1">
          <a:blip r:embed="rId4">
            <a:alphaModFix/>
          </a:blip>
          <a:srcRect/>
          <a:stretch/>
        </p:blipFill>
        <p:spPr>
          <a:xfrm>
            <a:off x="0" y="-337751"/>
            <a:ext cx="9144000" cy="7274011"/>
          </a:xfrm>
          <a:prstGeom prst="rect">
            <a:avLst/>
          </a:prstGeom>
          <a:noFill/>
          <a:ln>
            <a:noFill/>
          </a:ln>
        </p:spPr>
      </p:pic>
      <p:sp>
        <p:nvSpPr>
          <p:cNvPr id="258" name="Google Shape;258;gdce2df0a02_0_56"/>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1828800" marR="0" lvl="0" indent="0" algn="l" rtl="0">
              <a:lnSpc>
                <a:spcPct val="100000"/>
              </a:lnSpc>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Output for Student</a:t>
            </a:r>
            <a:endParaRPr sz="3200" b="0" i="0" u="none" strike="noStrike" cap="none">
              <a:solidFill>
                <a:schemeClr val="dk1"/>
              </a:solidFill>
              <a:latin typeface="Twentieth Century"/>
              <a:ea typeface="Twentieth Century"/>
              <a:cs typeface="Twentieth Century"/>
              <a:sym typeface="Twentieth Century"/>
            </a:endParaRPr>
          </a:p>
        </p:txBody>
      </p:sp>
      <p:sp>
        <p:nvSpPr>
          <p:cNvPr id="259" name="Google Shape;259;gdce2df0a02_0_56"/>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260" name="Google Shape;260;gdce2df0a02_0_56"/>
          <p:cNvPicPr preferRelativeResize="0"/>
          <p:nvPr/>
        </p:nvPicPr>
        <p:blipFill>
          <a:blip r:embed="rId5">
            <a:alphaModFix/>
          </a:blip>
          <a:stretch>
            <a:fillRect/>
          </a:stretch>
        </p:blipFill>
        <p:spPr>
          <a:xfrm>
            <a:off x="0" y="1222079"/>
            <a:ext cx="9143998" cy="44138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gdce2df0a02_0_69"/>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66" name="Google Shape;266;gdce2df0a02_0_69"/>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67" name="Google Shape;267;gdce2df0a02_0_69"/>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68" name="Google Shape;268;gdce2df0a02_0_69"/>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69" name="Google Shape;269;gdce2df0a02_0_69"/>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70" name="Google Shape;270;gdce2df0a02_0_69"/>
          <p:cNvPicPr preferRelativeResize="0"/>
          <p:nvPr/>
        </p:nvPicPr>
        <p:blipFill rotWithShape="1">
          <a:blip r:embed="rId4">
            <a:alphaModFix/>
          </a:blip>
          <a:srcRect/>
          <a:stretch/>
        </p:blipFill>
        <p:spPr>
          <a:xfrm>
            <a:off x="0" y="-337751"/>
            <a:ext cx="9144000" cy="7274011"/>
          </a:xfrm>
          <a:prstGeom prst="rect">
            <a:avLst/>
          </a:prstGeom>
          <a:noFill/>
          <a:ln>
            <a:noFill/>
          </a:ln>
        </p:spPr>
      </p:pic>
      <p:sp>
        <p:nvSpPr>
          <p:cNvPr id="271" name="Google Shape;271;gdce2df0a02_0_69"/>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1828800" marR="0" lvl="0" indent="0" algn="l" rtl="0">
              <a:lnSpc>
                <a:spcPct val="100000"/>
              </a:lnSpc>
              <a:spcBef>
                <a:spcPts val="0"/>
              </a:spcBef>
              <a:spcAft>
                <a:spcPts val="0"/>
              </a:spcAft>
              <a:buClr>
                <a:schemeClr val="dk1"/>
              </a:buClr>
              <a:buSzPts val="3200"/>
              <a:buFont typeface="Twentieth Century"/>
              <a:buNone/>
            </a:pPr>
            <a:r>
              <a:rPr lang="en-US" sz="3200">
                <a:solidFill>
                  <a:schemeClr val="dk1"/>
                </a:solidFill>
                <a:latin typeface="Twentieth Century"/>
                <a:ea typeface="Twentieth Century"/>
                <a:cs typeface="Twentieth Century"/>
                <a:sym typeface="Twentieth Century"/>
              </a:rPr>
              <a:t>Output for Parent</a:t>
            </a:r>
            <a:endParaRPr sz="3200" b="0" i="0" u="none" strike="noStrike" cap="none">
              <a:solidFill>
                <a:schemeClr val="dk1"/>
              </a:solidFill>
              <a:latin typeface="Twentieth Century"/>
              <a:ea typeface="Twentieth Century"/>
              <a:cs typeface="Twentieth Century"/>
              <a:sym typeface="Twentieth Century"/>
            </a:endParaRPr>
          </a:p>
        </p:txBody>
      </p:sp>
      <p:sp>
        <p:nvSpPr>
          <p:cNvPr id="272" name="Google Shape;272;gdce2df0a02_0_69"/>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273" name="Google Shape;273;gdce2df0a02_0_69"/>
          <p:cNvPicPr preferRelativeResize="0"/>
          <p:nvPr/>
        </p:nvPicPr>
        <p:blipFill>
          <a:blip r:embed="rId5">
            <a:alphaModFix/>
          </a:blip>
          <a:stretch>
            <a:fillRect/>
          </a:stretch>
        </p:blipFill>
        <p:spPr>
          <a:xfrm>
            <a:off x="0" y="1194234"/>
            <a:ext cx="9144000" cy="44695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79" name="Google Shape;279;p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80" name="Google Shape;280;p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81" name="Google Shape;281;p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82" name="Google Shape;282;p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83" name="Google Shape;283;p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84" name="Google Shape;284;p6"/>
          <p:cNvSpPr txBox="1"/>
          <p:nvPr/>
        </p:nvSpPr>
        <p:spPr>
          <a:xfrm>
            <a:off x="1111020" y="104884"/>
            <a:ext cx="671252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a:buNone/>
            </a:pPr>
            <a:r>
              <a:rPr lang="en-US" sz="4400" b="1" i="0" u="none" strike="noStrike" cap="none">
                <a:solidFill>
                  <a:schemeClr val="dk1"/>
                </a:solidFill>
                <a:latin typeface="Times New Roman"/>
                <a:ea typeface="Times New Roman"/>
                <a:cs typeface="Times New Roman"/>
                <a:sym typeface="Times New Roman"/>
              </a:rPr>
              <a:t>References</a:t>
            </a:r>
            <a:endParaRPr sz="1800" b="0" i="0" u="none" strike="noStrike" cap="none">
              <a:solidFill>
                <a:schemeClr val="dk1"/>
              </a:solidFill>
              <a:latin typeface="Twentieth Century"/>
              <a:ea typeface="Twentieth Century"/>
              <a:cs typeface="Twentieth Century"/>
              <a:sym typeface="Twentieth Century"/>
            </a:endParaRPr>
          </a:p>
        </p:txBody>
      </p:sp>
      <p:sp>
        <p:nvSpPr>
          <p:cNvPr id="285" name="Google Shape;285;p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286" name="Google Shape;286;p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7" name="Google Shape;287;p6"/>
          <p:cNvSpPr txBox="1"/>
          <p:nvPr/>
        </p:nvSpPr>
        <p:spPr>
          <a:xfrm>
            <a:off x="998316" y="1599795"/>
            <a:ext cx="7334400" cy="6606896"/>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00000"/>
              </a:lnSpc>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[1] Er. Saurabh Walia, Er. </a:t>
            </a:r>
            <a:r>
              <a:rPr lang="en-US" sz="1800" b="0" i="0" u="none" strike="noStrike" cap="none" dirty="0" err="1">
                <a:solidFill>
                  <a:schemeClr val="dk1"/>
                </a:solidFill>
                <a:latin typeface="Times New Roman"/>
                <a:ea typeface="Times New Roman"/>
                <a:cs typeface="Times New Roman"/>
                <a:sym typeface="Times New Roman"/>
              </a:rPr>
              <a:t>Satinderjit</a:t>
            </a:r>
            <a:r>
              <a:rPr lang="en-US" sz="1800" b="0" i="0" u="none" strike="noStrike" cap="none" dirty="0">
                <a:solidFill>
                  <a:schemeClr val="dk1"/>
                </a:solidFill>
                <a:latin typeface="Times New Roman"/>
                <a:ea typeface="Times New Roman"/>
                <a:cs typeface="Times New Roman"/>
                <a:sym typeface="Times New Roman"/>
              </a:rPr>
              <a:t> Kaur Gill, “A Framework for Web Based Student Record Management System using PHP”, IJCSMC, Vol. 3, Issue. 8, August 2014.(base paper)</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[2] S. </a:t>
            </a:r>
            <a:r>
              <a:rPr lang="en-US" sz="1800" b="0" i="0" u="none" strike="noStrike" cap="none" dirty="0" err="1">
                <a:solidFill>
                  <a:schemeClr val="dk1"/>
                </a:solidFill>
                <a:latin typeface="Times New Roman"/>
                <a:ea typeface="Times New Roman"/>
                <a:cs typeface="Times New Roman"/>
                <a:sym typeface="Times New Roman"/>
              </a:rPr>
              <a:t>R.Bharmagoudar</a:t>
            </a:r>
            <a:r>
              <a:rPr lang="en-US" sz="1800" b="0" i="0" u="none" strike="noStrike" cap="none" dirty="0">
                <a:solidFill>
                  <a:schemeClr val="dk1"/>
                </a:solidFill>
                <a:latin typeface="Times New Roman"/>
                <a:ea typeface="Times New Roman"/>
                <a:cs typeface="Times New Roman"/>
                <a:sym typeface="Times New Roman"/>
              </a:rPr>
              <a:t>, Geeta R.B and S.G. </a:t>
            </a:r>
            <a:r>
              <a:rPr lang="en-US" sz="1800" b="0" i="0" u="none" strike="noStrike" cap="none" dirty="0" err="1">
                <a:solidFill>
                  <a:schemeClr val="dk1"/>
                </a:solidFill>
                <a:latin typeface="Times New Roman"/>
                <a:ea typeface="Times New Roman"/>
                <a:cs typeface="Times New Roman"/>
                <a:sym typeface="Times New Roman"/>
              </a:rPr>
              <a:t>Totad</a:t>
            </a:r>
            <a:r>
              <a:rPr lang="en-US" sz="1800" b="0" i="0" u="none" strike="noStrike" cap="none" dirty="0">
                <a:solidFill>
                  <a:schemeClr val="dk1"/>
                </a:solidFill>
                <a:latin typeface="Times New Roman"/>
                <a:ea typeface="Times New Roman"/>
                <a:cs typeface="Times New Roman"/>
                <a:sym typeface="Times New Roman"/>
              </a:rPr>
              <a:t>, “Web based student management system.”, </a:t>
            </a:r>
            <a:r>
              <a:rPr lang="en-US" sz="1800" b="0" i="0" u="none" strike="noStrike" cap="none" dirty="0" err="1">
                <a:solidFill>
                  <a:schemeClr val="dk1"/>
                </a:solidFill>
                <a:latin typeface="Times New Roman"/>
                <a:ea typeface="Times New Roman"/>
                <a:cs typeface="Times New Roman"/>
                <a:sym typeface="Times New Roman"/>
              </a:rPr>
              <a:t>Andra</a:t>
            </a:r>
            <a:r>
              <a:rPr lang="en-US" sz="1800" b="0" i="0" u="none" strike="noStrike" cap="none" dirty="0">
                <a:solidFill>
                  <a:schemeClr val="dk1"/>
                </a:solidFill>
                <a:latin typeface="Times New Roman"/>
                <a:ea typeface="Times New Roman"/>
                <a:cs typeface="Times New Roman"/>
                <a:sym typeface="Times New Roman"/>
              </a:rPr>
              <a:t> Pradesh, vol.2 June 2013. (base paper)</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[3] D. </a:t>
            </a:r>
            <a:r>
              <a:rPr lang="en-US" sz="1800" b="0" i="0" u="none" strike="noStrike" cap="none" dirty="0" err="1">
                <a:solidFill>
                  <a:schemeClr val="dk1"/>
                </a:solidFill>
                <a:latin typeface="Times New Roman"/>
                <a:ea typeface="Times New Roman"/>
                <a:cs typeface="Times New Roman"/>
                <a:sym typeface="Times New Roman"/>
              </a:rPr>
              <a:t>Zhibing</a:t>
            </a:r>
            <a:r>
              <a:rPr lang="en-US" sz="1800" b="0" i="0" u="none" strike="noStrike" cap="none" dirty="0">
                <a:solidFill>
                  <a:schemeClr val="dk1"/>
                </a:solidFill>
                <a:latin typeface="Times New Roman"/>
                <a:ea typeface="Times New Roman"/>
                <a:cs typeface="Times New Roman"/>
                <a:sym typeface="Times New Roman"/>
              </a:rPr>
              <a:t> Liu, </a:t>
            </a:r>
            <a:r>
              <a:rPr lang="en-US" sz="1800" b="0" i="0" u="none" strike="noStrike" cap="none" dirty="0" err="1">
                <a:solidFill>
                  <a:schemeClr val="dk1"/>
                </a:solidFill>
                <a:latin typeface="Times New Roman"/>
                <a:ea typeface="Times New Roman"/>
                <a:cs typeface="Times New Roman"/>
                <a:sym typeface="Times New Roman"/>
              </a:rPr>
              <a:t>Huixia</a:t>
            </a:r>
            <a:r>
              <a:rPr lang="en-US" sz="1800" b="0" i="0" u="none" strike="noStrike" cap="none" dirty="0">
                <a:solidFill>
                  <a:schemeClr val="dk1"/>
                </a:solidFill>
                <a:latin typeface="Times New Roman"/>
                <a:ea typeface="Times New Roman"/>
                <a:cs typeface="Times New Roman"/>
                <a:sym typeface="Times New Roman"/>
              </a:rPr>
              <a:t> Wang, Hui Zan “Design and implementation of student information management system.” 2010 International Symposium on intelligence information processing and trusted computing. </a:t>
            </a:r>
            <a:endParaRPr sz="14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[4] </a:t>
            </a:r>
            <a:r>
              <a:rPr lang="en-US" sz="1800" b="0" i="0" u="none" strike="noStrike" cap="none" dirty="0" err="1">
                <a:solidFill>
                  <a:schemeClr val="dk1"/>
                </a:solidFill>
                <a:latin typeface="Times New Roman"/>
                <a:ea typeface="Times New Roman"/>
                <a:cs typeface="Times New Roman"/>
                <a:sym typeface="Times New Roman"/>
              </a:rPr>
              <a:t>M.A.Norasiah</a:t>
            </a:r>
            <a:r>
              <a:rPr lang="en-US" sz="1800" b="0" i="0" u="none" strike="noStrike" cap="none" dirty="0">
                <a:solidFill>
                  <a:schemeClr val="dk1"/>
                </a:solidFill>
                <a:latin typeface="Times New Roman"/>
                <a:ea typeface="Times New Roman"/>
                <a:cs typeface="Times New Roman"/>
                <a:sym typeface="Times New Roman"/>
              </a:rPr>
              <a:t> and </a:t>
            </a:r>
            <a:r>
              <a:rPr lang="en-US" sz="1800" b="0" i="0" u="none" strike="noStrike" cap="none" dirty="0" err="1">
                <a:solidFill>
                  <a:schemeClr val="dk1"/>
                </a:solidFill>
                <a:latin typeface="Times New Roman"/>
                <a:ea typeface="Times New Roman"/>
                <a:cs typeface="Times New Roman"/>
                <a:sym typeface="Times New Roman"/>
              </a:rPr>
              <a:t>A.Norhayti</a:t>
            </a:r>
            <a:r>
              <a:rPr lang="en-US" sz="1800" b="0" i="0" u="none" strike="noStrike" cap="none" dirty="0">
                <a:solidFill>
                  <a:schemeClr val="dk1"/>
                </a:solidFill>
                <a:latin typeface="Times New Roman"/>
                <a:ea typeface="Times New Roman"/>
                <a:cs typeface="Times New Roman"/>
                <a:sym typeface="Times New Roman"/>
              </a:rPr>
              <a:t> “Intelligent student information system.”, 4th International conference on telecommunication technology proceedings. Shah </a:t>
            </a:r>
            <a:r>
              <a:rPr lang="en-US" sz="1800" b="0" i="0" u="none" strike="noStrike" cap="none" dirty="0" err="1">
                <a:solidFill>
                  <a:schemeClr val="dk1"/>
                </a:solidFill>
                <a:latin typeface="Times New Roman"/>
                <a:ea typeface="Times New Roman"/>
                <a:cs typeface="Times New Roman"/>
                <a:sym typeface="Times New Roman"/>
              </a:rPr>
              <a:t>Alam</a:t>
            </a:r>
            <a:r>
              <a:rPr lang="en-US" sz="1800" b="0" i="0" u="none" strike="noStrike" cap="none" dirty="0">
                <a:solidFill>
                  <a:schemeClr val="dk1"/>
                </a:solidFill>
                <a:latin typeface="Times New Roman"/>
                <a:ea typeface="Times New Roman"/>
                <a:cs typeface="Times New Roman"/>
                <a:sym typeface="Times New Roman"/>
              </a:rPr>
              <a:t>, Malaysia, 0-7803-7773-7/03 2013 IEEE</a:t>
            </a:r>
            <a:endParaRPr sz="18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[5] CAI Chang-an, </a:t>
            </a:r>
            <a:r>
              <a:rPr lang="en-US" sz="1800" b="0" i="0" u="none" strike="noStrike" cap="none" dirty="0" err="1">
                <a:solidFill>
                  <a:schemeClr val="dk1"/>
                </a:solidFill>
                <a:latin typeface="Times New Roman"/>
                <a:ea typeface="Times New Roman"/>
                <a:cs typeface="Times New Roman"/>
                <a:sym typeface="Times New Roman"/>
              </a:rPr>
              <a:t>WaNG</a:t>
            </a:r>
            <a:r>
              <a:rPr lang="en-US" sz="1800" b="0" i="0" u="none" strike="noStrike" cap="none" dirty="0">
                <a:solidFill>
                  <a:schemeClr val="dk1"/>
                </a:solidFill>
                <a:latin typeface="Times New Roman"/>
                <a:ea typeface="Times New Roman"/>
                <a:cs typeface="Times New Roman"/>
                <a:sym typeface="Times New Roman"/>
              </a:rPr>
              <a:t> Qi, “Design and implementation of student information management system based on B/S model”, computer engineering and design, Beijing, 2012. </a:t>
            </a:r>
            <a:endParaRPr sz="18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Twentieth Century"/>
              <a:buNone/>
            </a:pP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Twentieth Century"/>
              <a:buNone/>
            </a:pPr>
            <a:endParaRPr sz="20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800"/>
              <a:buFont typeface="Twentieth Century"/>
              <a:buNone/>
            </a:pPr>
            <a:endParaRPr sz="1800" b="0" i="0" u="none" strike="noStrike" cap="none" dirty="0">
              <a:solidFill>
                <a:schemeClr val="dk1"/>
              </a:solidFill>
              <a:latin typeface="Twentieth Century"/>
              <a:ea typeface="Twentieth Century"/>
              <a:cs typeface="Twentieth Century"/>
              <a:sym typeface="Twentieth Century"/>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7"/>
          <p:cNvPicPr preferRelativeResize="0"/>
          <p:nvPr/>
        </p:nvPicPr>
        <p:blipFill rotWithShape="1">
          <a:blip r:embed="rId3">
            <a:alphaModFix/>
          </a:blip>
          <a:srcRect/>
          <a:stretch/>
        </p:blipFill>
        <p:spPr>
          <a:xfrm>
            <a:off x="-115330" y="11542"/>
            <a:ext cx="9259330" cy="6858000"/>
          </a:xfrm>
          <a:prstGeom prst="rect">
            <a:avLst/>
          </a:prstGeom>
          <a:noFill/>
          <a:ln>
            <a:noFill/>
          </a:ln>
        </p:spPr>
      </p:pic>
      <p:sp>
        <p:nvSpPr>
          <p:cNvPr id="293" name="Google Shape;293;p7"/>
          <p:cNvSpPr txBox="1"/>
          <p:nvPr/>
        </p:nvSpPr>
        <p:spPr>
          <a:xfrm>
            <a:off x="666447" y="3013502"/>
            <a:ext cx="8034425" cy="8540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950"/>
              <a:buFont typeface="Times New Roman"/>
              <a:buNone/>
            </a:pPr>
            <a:r>
              <a:rPr lang="en-US" sz="4950" b="1" i="0" u="none" strike="noStrike" cap="none">
                <a:solidFill>
                  <a:schemeClr val="dk1"/>
                </a:solidFill>
                <a:latin typeface="Times New Roman"/>
                <a:ea typeface="Times New Roman"/>
                <a:cs typeface="Times New Roman"/>
                <a:sym typeface="Times New Roman"/>
              </a:rPr>
              <a:t>Thank you</a:t>
            </a:r>
            <a:endParaRPr sz="18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90" name="Google Shape;90;p2"/>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91" name="Google Shape;91;p2"/>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92" name="Google Shape;92;p2"/>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93" name="Google Shape;93;p2"/>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94" name="Google Shape;94;p2"/>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95" name="Google Shape;95;p2"/>
          <p:cNvSpPr txBox="1"/>
          <p:nvPr/>
        </p:nvSpPr>
        <p:spPr>
          <a:xfrm>
            <a:off x="792525" y="207608"/>
            <a:ext cx="671252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Abstract</a:t>
            </a:r>
            <a:endParaRPr sz="4400" b="1" i="0" u="none" strike="noStrike" cap="none">
              <a:solidFill>
                <a:srgbClr val="FF0000"/>
              </a:solidFill>
              <a:latin typeface="Times New Roman"/>
              <a:ea typeface="Times New Roman"/>
              <a:cs typeface="Times New Roman"/>
              <a:sym typeface="Times New Roman"/>
            </a:endParaRPr>
          </a:p>
        </p:txBody>
      </p:sp>
      <p:sp>
        <p:nvSpPr>
          <p:cNvPr id="96" name="Google Shape;96;p2"/>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97" name="Google Shape;97;p2"/>
          <p:cNvSpPr txBox="1"/>
          <p:nvPr/>
        </p:nvSpPr>
        <p:spPr>
          <a:xfrm>
            <a:off x="337541" y="1515757"/>
            <a:ext cx="8558100" cy="4569900"/>
          </a:xfrm>
          <a:prstGeom prst="rect">
            <a:avLst/>
          </a:prstGeom>
          <a:noFill/>
          <a:ln>
            <a:noFill/>
          </a:ln>
        </p:spPr>
        <p:txBody>
          <a:bodyPr spcFirstLastPara="1" wrap="square" lIns="68575" tIns="34275" rIns="68575" bIns="34275" anchor="t" anchorCtr="0">
            <a:noAutofit/>
          </a:bodyPr>
          <a:lstStyle/>
          <a:p>
            <a:pPr marL="0" marR="0" lvl="0" indent="0" algn="just" rtl="0">
              <a:lnSpc>
                <a:spcPct val="150000"/>
              </a:lnSpc>
              <a:spcBef>
                <a:spcPts val="1000"/>
              </a:spcBef>
              <a:spcAft>
                <a:spcPts val="0"/>
              </a:spcAft>
              <a:buClr>
                <a:srgbClr val="333333"/>
              </a:buClr>
              <a:buSzPts val="1800"/>
              <a:buFont typeface="Arial"/>
              <a:buNone/>
            </a:pPr>
            <a:r>
              <a:rPr lang="en-US" sz="1600" b="0" i="0" u="none" strike="noStrike" cap="none" dirty="0">
                <a:solidFill>
                  <a:srgbClr val="333333"/>
                </a:solidFill>
                <a:latin typeface="Times New Roman"/>
                <a:ea typeface="Times New Roman"/>
                <a:cs typeface="Times New Roman"/>
                <a:sym typeface="Times New Roman"/>
              </a:rPr>
              <a:t>Education plays a great role in the development of any country. Many education organizations try to increase education quality. One of the aspects of this improvement is managing school resources. </a:t>
            </a:r>
            <a:endParaRPr sz="1600" b="0" i="0" u="none" strike="noStrike" cap="none"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600" b="0" i="0" u="none" strike="noStrike" cap="none"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chemeClr val="dk1"/>
              </a:buClr>
              <a:buSzPts val="1100"/>
              <a:buFont typeface="Arial"/>
              <a:buNone/>
            </a:pPr>
            <a:r>
              <a:rPr lang="en-US" sz="1600" b="0" i="0" u="none" strike="noStrike" cap="none" dirty="0">
                <a:solidFill>
                  <a:srgbClr val="333333"/>
                </a:solidFill>
                <a:latin typeface="Times New Roman"/>
                <a:ea typeface="Times New Roman"/>
                <a:cs typeface="Times New Roman"/>
                <a:sym typeface="Times New Roman"/>
              </a:rPr>
              <a:t>This project contains the admin, teacher, parent and student side. </a:t>
            </a:r>
            <a:r>
              <a:rPr lang="en-US" sz="1600" b="0" i="0" u="none" strike="noStrike" cap="none">
                <a:solidFill>
                  <a:srgbClr val="333333"/>
                </a:solidFill>
                <a:latin typeface="Times New Roman"/>
                <a:ea typeface="Times New Roman"/>
                <a:cs typeface="Times New Roman"/>
                <a:sym typeface="Times New Roman"/>
              </a:rPr>
              <a:t>Admin can manage students, teachers, classes, subjects, academic calendars. </a:t>
            </a:r>
            <a:r>
              <a:rPr lang="en-US" sz="1600" b="0" i="0" u="none" strike="noStrike" cap="none" dirty="0">
                <a:solidFill>
                  <a:srgbClr val="333333"/>
                </a:solidFill>
                <a:latin typeface="Times New Roman"/>
                <a:ea typeface="Times New Roman"/>
                <a:cs typeface="Times New Roman"/>
                <a:sym typeface="Times New Roman"/>
              </a:rPr>
              <a:t>Teachers role is to mark attendance, upload the marks, worksheets, teaching content</a:t>
            </a:r>
            <a:r>
              <a:rPr lang="en-US" sz="1600" dirty="0">
                <a:solidFill>
                  <a:srgbClr val="333333"/>
                </a:solidFill>
                <a:latin typeface="Times New Roman"/>
                <a:ea typeface="Times New Roman"/>
                <a:cs typeface="Times New Roman"/>
                <a:sym typeface="Times New Roman"/>
              </a:rPr>
              <a:t> </a:t>
            </a:r>
            <a:r>
              <a:rPr lang="en-US" sz="1600" b="0" i="0" u="none" strike="noStrike" cap="none" dirty="0">
                <a:solidFill>
                  <a:srgbClr val="333333"/>
                </a:solidFill>
                <a:latin typeface="Times New Roman"/>
                <a:ea typeface="Times New Roman"/>
                <a:cs typeface="Times New Roman"/>
                <a:sym typeface="Times New Roman"/>
              </a:rPr>
              <a:t>and give feedback of students to their parents. Student role is to view their marks, attendance, view teaching content, academic calendar. Parent role is to view their child performance, give feedback about the school.</a:t>
            </a:r>
            <a:endParaRPr sz="1600" b="0" i="0" u="none" strike="noStrike" cap="none"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600" b="0" i="0" u="none" strike="noStrike" cap="none"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r>
              <a:rPr lang="en-US" sz="1600" b="0" i="0" u="none" strike="noStrike" cap="none" dirty="0">
                <a:solidFill>
                  <a:srgbClr val="333333"/>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03" name="Google Shape;103;p20"/>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04" name="Google Shape;104;p20"/>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05" name="Google Shape;105;p20"/>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06" name="Google Shape;106;p20"/>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07" name="Google Shape;107;p20"/>
          <p:cNvPicPr preferRelativeResize="0"/>
          <p:nvPr/>
        </p:nvPicPr>
        <p:blipFill rotWithShape="1">
          <a:blip r:embed="rId4">
            <a:alphaModFix/>
          </a:blip>
          <a:srcRect/>
          <a:stretch/>
        </p:blipFill>
        <p:spPr>
          <a:xfrm>
            <a:off x="0" y="-197708"/>
            <a:ext cx="9144000" cy="7055708"/>
          </a:xfrm>
          <a:prstGeom prst="rect">
            <a:avLst/>
          </a:prstGeom>
          <a:noFill/>
          <a:ln>
            <a:noFill/>
          </a:ln>
        </p:spPr>
      </p:pic>
      <p:sp>
        <p:nvSpPr>
          <p:cNvPr id="108" name="Google Shape;108;p20"/>
          <p:cNvSpPr txBox="1"/>
          <p:nvPr/>
        </p:nvSpPr>
        <p:spPr>
          <a:xfrm>
            <a:off x="1012166" y="185763"/>
            <a:ext cx="671252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Architecture Diagram</a:t>
            </a:r>
            <a:endParaRPr sz="1800" b="0" i="0" u="none" strike="noStrike" cap="none">
              <a:solidFill>
                <a:schemeClr val="dk1"/>
              </a:solidFill>
              <a:latin typeface="Twentieth Century"/>
              <a:ea typeface="Twentieth Century"/>
              <a:cs typeface="Twentieth Century"/>
              <a:sym typeface="Twentieth Century"/>
            </a:endParaRPr>
          </a:p>
        </p:txBody>
      </p:sp>
      <p:sp>
        <p:nvSpPr>
          <p:cNvPr id="109" name="Google Shape;109;p20"/>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10" name="Google Shape;110;p20"/>
          <p:cNvSpPr txBox="1"/>
          <p:nvPr/>
        </p:nvSpPr>
        <p:spPr>
          <a:xfrm>
            <a:off x="1463249" y="2967335"/>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11" name="Google Shape;111;p20"/>
          <p:cNvSpPr txBox="1"/>
          <p:nvPr/>
        </p:nvSpPr>
        <p:spPr>
          <a:xfrm>
            <a:off x="1209675" y="4945203"/>
            <a:ext cx="7334400" cy="369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pic>
        <p:nvPicPr>
          <p:cNvPr id="112" name="Google Shape;112;p20"/>
          <p:cNvPicPr preferRelativeResize="0"/>
          <p:nvPr/>
        </p:nvPicPr>
        <p:blipFill rotWithShape="1">
          <a:blip r:embed="rId5">
            <a:alphaModFix/>
          </a:blip>
          <a:srcRect/>
          <a:stretch/>
        </p:blipFill>
        <p:spPr>
          <a:xfrm>
            <a:off x="1571535" y="1398675"/>
            <a:ext cx="6362790" cy="4301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5"/>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18" name="Google Shape;118;p25"/>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19" name="Google Shape;119;p25"/>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20" name="Google Shape;120;p25"/>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21" name="Google Shape;121;p25"/>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22" name="Google Shape;122;p25"/>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23" name="Google Shape;123;p25"/>
          <p:cNvSpPr txBox="1"/>
          <p:nvPr/>
        </p:nvSpPr>
        <p:spPr>
          <a:xfrm>
            <a:off x="1520611" y="233302"/>
            <a:ext cx="671252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Admin</a:t>
            </a:r>
            <a:endParaRPr sz="3200" b="0" i="0" u="none" strike="noStrike" cap="none">
              <a:solidFill>
                <a:schemeClr val="dk1"/>
              </a:solidFill>
              <a:latin typeface="Twentieth Century"/>
              <a:ea typeface="Twentieth Century"/>
              <a:cs typeface="Twentieth Century"/>
              <a:sym typeface="Twentieth Century"/>
            </a:endParaRPr>
          </a:p>
        </p:txBody>
      </p:sp>
      <p:sp>
        <p:nvSpPr>
          <p:cNvPr id="124" name="Google Shape;124;p25"/>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25" name="Google Shape;125;p25"/>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 name="Google Shape;126;p25"/>
          <p:cNvSpPr txBox="1"/>
          <p:nvPr/>
        </p:nvSpPr>
        <p:spPr>
          <a:xfrm>
            <a:off x="1209675" y="4945203"/>
            <a:ext cx="7334400" cy="369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sp>
        <p:nvSpPr>
          <p:cNvPr id="2" name="Oval 1">
            <a:extLst>
              <a:ext uri="{FF2B5EF4-FFF2-40B4-BE49-F238E27FC236}">
                <a16:creationId xmlns:a16="http://schemas.microsoft.com/office/drawing/2014/main" id="{A23871E0-6FFD-4502-A5B7-241727D4C9CE}"/>
              </a:ext>
            </a:extLst>
          </p:cNvPr>
          <p:cNvSpPr/>
          <p:nvPr/>
        </p:nvSpPr>
        <p:spPr>
          <a:xfrm>
            <a:off x="5682343" y="4880525"/>
            <a:ext cx="961053" cy="29991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1028" name="Picture 4">
            <a:extLst>
              <a:ext uri="{FF2B5EF4-FFF2-40B4-BE49-F238E27FC236}">
                <a16:creationId xmlns:a16="http://schemas.microsoft.com/office/drawing/2014/main" id="{AA3B3B94-5443-41EB-AEB2-FDC3BDC57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5141" y="1406123"/>
            <a:ext cx="6776535" cy="43912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33" name="Google Shape;133;p2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34" name="Google Shape;134;p2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35" name="Google Shape;135;p2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36" name="Google Shape;136;p2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37" name="Google Shape;137;p2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38" name="Google Shape;138;p26"/>
          <p:cNvSpPr txBox="1"/>
          <p:nvPr/>
        </p:nvSpPr>
        <p:spPr>
          <a:xfrm>
            <a:off x="1111020" y="229252"/>
            <a:ext cx="671252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Student</a:t>
            </a:r>
            <a:endParaRPr sz="3200" b="0" i="0" u="none" strike="noStrike" cap="none">
              <a:solidFill>
                <a:schemeClr val="dk1"/>
              </a:solidFill>
              <a:latin typeface="Twentieth Century"/>
              <a:ea typeface="Twentieth Century"/>
              <a:cs typeface="Twentieth Century"/>
              <a:sym typeface="Twentieth Century"/>
            </a:endParaRPr>
          </a:p>
        </p:txBody>
      </p:sp>
      <p:sp>
        <p:nvSpPr>
          <p:cNvPr id="139" name="Google Shape;139;p2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40" name="Google Shape;140;p2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41" name="Google Shape;141;p26"/>
          <p:cNvPicPr preferRelativeResize="0"/>
          <p:nvPr/>
        </p:nvPicPr>
        <p:blipFill rotWithShape="1">
          <a:blip r:embed="rId5">
            <a:alphaModFix/>
          </a:blip>
          <a:srcRect/>
          <a:stretch/>
        </p:blipFill>
        <p:spPr>
          <a:xfrm>
            <a:off x="1371600" y="1289908"/>
            <a:ext cx="6400800" cy="47897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8"/>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47" name="Google Shape;147;p28"/>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48" name="Google Shape;148;p28"/>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49" name="Google Shape;149;p28"/>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50" name="Google Shape;150;p28"/>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51" name="Google Shape;151;p28"/>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52" name="Google Shape;152;p28"/>
          <p:cNvSpPr txBox="1"/>
          <p:nvPr/>
        </p:nvSpPr>
        <p:spPr>
          <a:xfrm>
            <a:off x="1111020" y="250558"/>
            <a:ext cx="671252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Teacher</a:t>
            </a:r>
            <a:endParaRPr sz="3200" b="0" i="0" u="none" strike="noStrike" cap="none">
              <a:solidFill>
                <a:schemeClr val="dk1"/>
              </a:solidFill>
              <a:latin typeface="Twentieth Century"/>
              <a:ea typeface="Twentieth Century"/>
              <a:cs typeface="Twentieth Century"/>
              <a:sym typeface="Twentieth Century"/>
            </a:endParaRPr>
          </a:p>
        </p:txBody>
      </p:sp>
      <p:sp>
        <p:nvSpPr>
          <p:cNvPr id="153" name="Google Shape;153;p28"/>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54" name="Google Shape;154;p28"/>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55" name="Google Shape;155;p28"/>
          <p:cNvPicPr preferRelativeResize="0"/>
          <p:nvPr/>
        </p:nvPicPr>
        <p:blipFill rotWithShape="1">
          <a:blip r:embed="rId5">
            <a:alphaModFix/>
          </a:blip>
          <a:srcRect/>
          <a:stretch/>
        </p:blipFill>
        <p:spPr>
          <a:xfrm>
            <a:off x="1502571" y="1210544"/>
            <a:ext cx="6238875" cy="468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61" name="Google Shape;161;p27"/>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62" name="Google Shape;162;p27"/>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63" name="Google Shape;163;p27"/>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64" name="Google Shape;164;p27"/>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65" name="Google Shape;165;p27"/>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66" name="Google Shape;166;p27"/>
          <p:cNvSpPr txBox="1"/>
          <p:nvPr/>
        </p:nvSpPr>
        <p:spPr>
          <a:xfrm>
            <a:off x="1215736" y="236533"/>
            <a:ext cx="671252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Parent</a:t>
            </a:r>
            <a:endParaRPr sz="3200" b="0" i="0" u="none" strike="noStrike" cap="none">
              <a:solidFill>
                <a:schemeClr val="dk1"/>
              </a:solidFill>
              <a:latin typeface="Twentieth Century"/>
              <a:ea typeface="Twentieth Century"/>
              <a:cs typeface="Twentieth Century"/>
              <a:sym typeface="Twentieth Century"/>
            </a:endParaRPr>
          </a:p>
        </p:txBody>
      </p:sp>
      <p:sp>
        <p:nvSpPr>
          <p:cNvPr id="167" name="Google Shape;167;p27"/>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68" name="Google Shape;168;p27"/>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69" name="Google Shape;169;p27"/>
          <p:cNvPicPr preferRelativeResize="0"/>
          <p:nvPr/>
        </p:nvPicPr>
        <p:blipFill rotWithShape="1">
          <a:blip r:embed="rId5">
            <a:alphaModFix/>
          </a:blip>
          <a:srcRect/>
          <a:stretch/>
        </p:blipFill>
        <p:spPr>
          <a:xfrm>
            <a:off x="1685925" y="1276350"/>
            <a:ext cx="5772150" cy="430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gd2dfc44c5b_0_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75" name="Google Shape;175;gd2dfc44c5b_0_7"/>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76" name="Google Shape;176;gd2dfc44c5b_0_7"/>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77" name="Google Shape;177;gd2dfc44c5b_0_7"/>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78" name="Google Shape;178;gd2dfc44c5b_0_7"/>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79" name="Google Shape;179;gd2dfc44c5b_0_7"/>
          <p:cNvPicPr preferRelativeResize="0"/>
          <p:nvPr/>
        </p:nvPicPr>
        <p:blipFill rotWithShape="1">
          <a:blip r:embed="rId4">
            <a:alphaModFix/>
          </a:blip>
          <a:srcRect/>
          <a:stretch/>
        </p:blipFill>
        <p:spPr>
          <a:xfrm>
            <a:off x="0" y="-337751"/>
            <a:ext cx="9144000" cy="7274010"/>
          </a:xfrm>
          <a:prstGeom prst="rect">
            <a:avLst/>
          </a:prstGeom>
          <a:noFill/>
          <a:ln>
            <a:noFill/>
          </a:ln>
        </p:spPr>
      </p:pic>
      <p:sp>
        <p:nvSpPr>
          <p:cNvPr id="180" name="Google Shape;180;gd2dfc44c5b_0_7"/>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E-R DIAGRAM</a:t>
            </a:r>
            <a:endParaRPr sz="3200" b="0" i="0" u="none" strike="noStrike" cap="none">
              <a:solidFill>
                <a:schemeClr val="dk1"/>
              </a:solidFill>
              <a:latin typeface="Twentieth Century"/>
              <a:ea typeface="Twentieth Century"/>
              <a:cs typeface="Twentieth Century"/>
              <a:sym typeface="Twentieth Century"/>
            </a:endParaRPr>
          </a:p>
        </p:txBody>
      </p:sp>
      <p:sp>
        <p:nvSpPr>
          <p:cNvPr id="181" name="Google Shape;181;gd2dfc44c5b_0_7"/>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pic>
        <p:nvPicPr>
          <p:cNvPr id="182" name="Google Shape;182;gd2dfc44c5b_0_7"/>
          <p:cNvPicPr preferRelativeResize="0"/>
          <p:nvPr/>
        </p:nvPicPr>
        <p:blipFill rotWithShape="1">
          <a:blip r:embed="rId5">
            <a:alphaModFix/>
          </a:blip>
          <a:srcRect/>
          <a:stretch/>
        </p:blipFill>
        <p:spPr>
          <a:xfrm>
            <a:off x="906437" y="809837"/>
            <a:ext cx="7391140" cy="57162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88" name="Google Shape;188;p3"/>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lnSpc>
                <a:spcPct val="100000"/>
              </a:lnSpc>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89" name="Google Shape;189;p3"/>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90" name="Google Shape;190;p3"/>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91" name="Google Shape;191;p3"/>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92" name="Google Shape;192;p3"/>
          <p:cNvPicPr preferRelativeResize="0"/>
          <p:nvPr/>
        </p:nvPicPr>
        <p:blipFill rotWithShape="1">
          <a:blip r:embed="rId4">
            <a:alphaModFix/>
          </a:blip>
          <a:srcRect/>
          <a:stretch/>
        </p:blipFill>
        <p:spPr>
          <a:xfrm>
            <a:off x="0" y="-337751"/>
            <a:ext cx="9144000" cy="7274010"/>
          </a:xfrm>
          <a:prstGeom prst="rect">
            <a:avLst/>
          </a:prstGeom>
          <a:noFill/>
          <a:ln>
            <a:noFill/>
          </a:ln>
        </p:spPr>
      </p:pic>
      <p:sp>
        <p:nvSpPr>
          <p:cNvPr id="193" name="Google Shape;193;p3"/>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Te</a:t>
            </a:r>
            <a:r>
              <a:rPr lang="en-US" sz="3200">
                <a:solidFill>
                  <a:schemeClr val="dk1"/>
                </a:solidFill>
                <a:latin typeface="Twentieth Century"/>
                <a:ea typeface="Twentieth Century"/>
                <a:cs typeface="Twentieth Century"/>
                <a:sym typeface="Twentieth Century"/>
              </a:rPr>
              <a:t>sting</a:t>
            </a:r>
            <a:endParaRPr sz="3200" b="0" i="0" u="none" strike="noStrike" cap="none">
              <a:solidFill>
                <a:schemeClr val="dk1"/>
              </a:solidFill>
              <a:latin typeface="Twentieth Century"/>
              <a:ea typeface="Twentieth Century"/>
              <a:cs typeface="Twentieth Century"/>
              <a:sym typeface="Twentieth Century"/>
            </a:endParaRPr>
          </a:p>
        </p:txBody>
      </p:sp>
      <p:sp>
        <p:nvSpPr>
          <p:cNvPr id="194" name="Google Shape;194;p3"/>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graphicFrame>
        <p:nvGraphicFramePr>
          <p:cNvPr id="195" name="Google Shape;195;p3"/>
          <p:cNvGraphicFramePr/>
          <p:nvPr/>
        </p:nvGraphicFramePr>
        <p:xfrm>
          <a:off x="154400" y="868755"/>
          <a:ext cx="3000000" cy="3000000"/>
        </p:xfrm>
        <a:graphic>
          <a:graphicData uri="http://schemas.openxmlformats.org/drawingml/2006/table">
            <a:tbl>
              <a:tblPr>
                <a:noFill/>
                <a:tableStyleId>{6832A29D-B420-4C82-83B1-438200FE4C36}</a:tableStyleId>
              </a:tblPr>
              <a:tblGrid>
                <a:gridCol w="789725">
                  <a:extLst>
                    <a:ext uri="{9D8B030D-6E8A-4147-A177-3AD203B41FA5}">
                      <a16:colId xmlns:a16="http://schemas.microsoft.com/office/drawing/2014/main" val="20000"/>
                    </a:ext>
                  </a:extLst>
                </a:gridCol>
                <a:gridCol w="4645150">
                  <a:extLst>
                    <a:ext uri="{9D8B030D-6E8A-4147-A177-3AD203B41FA5}">
                      <a16:colId xmlns:a16="http://schemas.microsoft.com/office/drawing/2014/main" val="20001"/>
                    </a:ext>
                  </a:extLst>
                </a:gridCol>
                <a:gridCol w="1567875">
                  <a:extLst>
                    <a:ext uri="{9D8B030D-6E8A-4147-A177-3AD203B41FA5}">
                      <a16:colId xmlns:a16="http://schemas.microsoft.com/office/drawing/2014/main" val="20002"/>
                    </a:ext>
                  </a:extLst>
                </a:gridCol>
                <a:gridCol w="1151100">
                  <a:extLst>
                    <a:ext uri="{9D8B030D-6E8A-4147-A177-3AD203B41FA5}">
                      <a16:colId xmlns:a16="http://schemas.microsoft.com/office/drawing/2014/main" val="20003"/>
                    </a:ext>
                  </a:extLst>
                </a:gridCol>
                <a:gridCol w="682425">
                  <a:extLst>
                    <a:ext uri="{9D8B030D-6E8A-4147-A177-3AD203B41FA5}">
                      <a16:colId xmlns:a16="http://schemas.microsoft.com/office/drawing/2014/main" val="20004"/>
                    </a:ext>
                  </a:extLst>
                </a:gridCol>
              </a:tblGrid>
              <a:tr h="696050">
                <a:tc>
                  <a:txBody>
                    <a:bodyPr/>
                    <a:lstStyle/>
                    <a:p>
                      <a:pPr marL="0" lvl="0" indent="0" algn="l" rtl="0">
                        <a:spcBef>
                          <a:spcPts val="0"/>
                        </a:spcBef>
                        <a:spcAft>
                          <a:spcPts val="0"/>
                        </a:spcAft>
                        <a:buNone/>
                      </a:pPr>
                      <a:r>
                        <a:rPr lang="en-US" sz="1500" b="1"/>
                        <a:t>Test</a:t>
                      </a:r>
                      <a:endParaRPr sz="1500" b="1"/>
                    </a:p>
                    <a:p>
                      <a:pPr marL="0" lvl="0" indent="0" algn="l" rtl="0">
                        <a:spcBef>
                          <a:spcPts val="0"/>
                        </a:spcBef>
                        <a:spcAft>
                          <a:spcPts val="0"/>
                        </a:spcAft>
                        <a:buNone/>
                      </a:pPr>
                      <a:r>
                        <a:rPr lang="en-US" sz="1500" b="1"/>
                        <a:t>Case no</a:t>
                      </a:r>
                      <a:endParaRPr sz="1500" b="1"/>
                    </a:p>
                  </a:txBody>
                  <a:tcPr marL="91425" marR="91425" marT="91425" marB="91425"/>
                </a:tc>
                <a:tc>
                  <a:txBody>
                    <a:bodyPr/>
                    <a:lstStyle/>
                    <a:p>
                      <a:pPr marL="0" lvl="0" indent="0" algn="l" rtl="0">
                        <a:spcBef>
                          <a:spcPts val="0"/>
                        </a:spcBef>
                        <a:spcAft>
                          <a:spcPts val="0"/>
                        </a:spcAft>
                        <a:buNone/>
                      </a:pPr>
                      <a:r>
                        <a:rPr lang="en-US" sz="1500" b="1"/>
                        <a:t>Test Scenario</a:t>
                      </a:r>
                      <a:endParaRPr sz="1500" b="1"/>
                    </a:p>
                  </a:txBody>
                  <a:tcPr marL="91425" marR="91425" marT="91425" marB="91425"/>
                </a:tc>
                <a:tc>
                  <a:txBody>
                    <a:bodyPr/>
                    <a:lstStyle/>
                    <a:p>
                      <a:pPr marL="0" lvl="0" indent="0" algn="l" rtl="0">
                        <a:spcBef>
                          <a:spcPts val="0"/>
                        </a:spcBef>
                        <a:spcAft>
                          <a:spcPts val="0"/>
                        </a:spcAft>
                        <a:buNone/>
                      </a:pPr>
                      <a:r>
                        <a:rPr lang="en-US" sz="1500" b="1"/>
                        <a:t>Expected Result</a:t>
                      </a:r>
                      <a:endParaRPr sz="1500" b="1"/>
                    </a:p>
                  </a:txBody>
                  <a:tcPr marL="91425" marR="91425" marT="91425" marB="91425"/>
                </a:tc>
                <a:tc>
                  <a:txBody>
                    <a:bodyPr/>
                    <a:lstStyle/>
                    <a:p>
                      <a:pPr marL="0" lvl="0" indent="0" algn="l" rtl="0">
                        <a:spcBef>
                          <a:spcPts val="0"/>
                        </a:spcBef>
                        <a:spcAft>
                          <a:spcPts val="0"/>
                        </a:spcAft>
                        <a:buNone/>
                      </a:pPr>
                      <a:r>
                        <a:rPr lang="en-US" sz="1500" b="1"/>
                        <a:t>Actual Result</a:t>
                      </a:r>
                      <a:endParaRPr sz="1500" b="1"/>
                    </a:p>
                  </a:txBody>
                  <a:tcPr marL="91425" marR="91425" marT="91425" marB="91425"/>
                </a:tc>
                <a:tc>
                  <a:txBody>
                    <a:bodyPr/>
                    <a:lstStyle/>
                    <a:p>
                      <a:pPr marL="0" lvl="0" indent="0" algn="l" rtl="0">
                        <a:spcBef>
                          <a:spcPts val="0"/>
                        </a:spcBef>
                        <a:spcAft>
                          <a:spcPts val="0"/>
                        </a:spcAft>
                        <a:buNone/>
                      </a:pPr>
                      <a:r>
                        <a:rPr lang="en-US" sz="1500" b="1"/>
                        <a:t>Out</a:t>
                      </a:r>
                      <a:endParaRPr sz="1500" b="1"/>
                    </a:p>
                    <a:p>
                      <a:pPr marL="0" lvl="0" indent="0" algn="l" rtl="0">
                        <a:spcBef>
                          <a:spcPts val="0"/>
                        </a:spcBef>
                        <a:spcAft>
                          <a:spcPts val="0"/>
                        </a:spcAft>
                        <a:buNone/>
                      </a:pPr>
                      <a:r>
                        <a:rPr lang="en-US" sz="1500" b="1"/>
                        <a:t>put</a:t>
                      </a:r>
                      <a:endParaRPr sz="1500" b="1"/>
                    </a:p>
                  </a:txBody>
                  <a:tcPr marL="91425" marR="91425" marT="91425" marB="91425"/>
                </a:tc>
                <a:extLst>
                  <a:ext uri="{0D108BD9-81ED-4DB2-BD59-A6C34878D82A}">
                    <a16:rowId xmlns:a16="http://schemas.microsoft.com/office/drawing/2014/main" val="10000"/>
                  </a:ext>
                </a:extLst>
              </a:tr>
              <a:tr h="507075">
                <a:tc>
                  <a:txBody>
                    <a:bodyPr/>
                    <a:lstStyle/>
                    <a:p>
                      <a:pPr marL="0" lvl="0" indent="0" algn="l" rtl="0">
                        <a:spcBef>
                          <a:spcPts val="0"/>
                        </a:spcBef>
                        <a:spcAft>
                          <a:spcPts val="0"/>
                        </a:spcAft>
                        <a:buNone/>
                      </a:pPr>
                      <a:r>
                        <a:rPr lang="en-US"/>
                        <a:t>TCO1</a:t>
                      </a:r>
                      <a:endParaRPr/>
                    </a:p>
                  </a:txBody>
                  <a:tcPr marL="91425" marR="91425" marT="91425" marB="91425"/>
                </a:tc>
                <a:tc>
                  <a:txBody>
                    <a:bodyPr/>
                    <a:lstStyle/>
                    <a:p>
                      <a:pPr marL="0" lvl="0" indent="0" algn="l" rtl="0">
                        <a:spcBef>
                          <a:spcPts val="0"/>
                        </a:spcBef>
                        <a:spcAft>
                          <a:spcPts val="0"/>
                        </a:spcAft>
                        <a:buNone/>
                      </a:pPr>
                      <a:r>
                        <a:rPr lang="en-US"/>
                        <a:t>Check whether the home page is working.</a:t>
                      </a:r>
                      <a:endParaRPr/>
                    </a:p>
                  </a:txBody>
                  <a:tcPr marL="91425" marR="91425" marT="91425" marB="91425"/>
                </a:tc>
                <a:tc>
                  <a:txBody>
                    <a:bodyPr/>
                    <a:lstStyle/>
                    <a:p>
                      <a:pPr marL="0" lvl="0" indent="0" algn="l" rtl="0">
                        <a:spcBef>
                          <a:spcPts val="0"/>
                        </a:spcBef>
                        <a:spcAft>
                          <a:spcPts val="0"/>
                        </a:spcAft>
                        <a:buNone/>
                      </a:pPr>
                      <a:r>
                        <a:rPr lang="en-US"/>
                        <a:t>O/p as expected</a:t>
                      </a:r>
                      <a:endParaRPr/>
                    </a:p>
                  </a:txBody>
                  <a:tcPr marL="91425" marR="91425" marT="91425" marB="91425"/>
                </a:tc>
                <a:tc>
                  <a:txBody>
                    <a:bodyPr/>
                    <a:lstStyle/>
                    <a:p>
                      <a:pPr marL="0" lvl="0" indent="0" algn="l" rtl="0">
                        <a:spcBef>
                          <a:spcPts val="0"/>
                        </a:spcBef>
                        <a:spcAft>
                          <a:spcPts val="0"/>
                        </a:spcAft>
                        <a:buNone/>
                      </a:pPr>
                      <a:r>
                        <a:rPr lang="en-US"/>
                        <a:t>as expected</a:t>
                      </a:r>
                      <a:endParaRPr/>
                    </a:p>
                  </a:txBody>
                  <a:tcPr marL="91425" marR="91425" marT="91425" marB="91425"/>
                </a:tc>
                <a:tc>
                  <a:txBody>
                    <a:bodyPr/>
                    <a:lstStyle/>
                    <a:p>
                      <a:pPr marL="0" lvl="0" indent="0" algn="l" rtl="0">
                        <a:spcBef>
                          <a:spcPts val="0"/>
                        </a:spcBef>
                        <a:spcAft>
                          <a:spcPts val="0"/>
                        </a:spcAft>
                        <a:buNone/>
                      </a:pPr>
                      <a:r>
                        <a:rPr lang="en-US"/>
                        <a:t>pass</a:t>
                      </a:r>
                      <a:endParaRPr/>
                    </a:p>
                  </a:txBody>
                  <a:tcPr marL="91425" marR="91425" marT="91425" marB="91425"/>
                </a:tc>
                <a:extLst>
                  <a:ext uri="{0D108BD9-81ED-4DB2-BD59-A6C34878D82A}">
                    <a16:rowId xmlns:a16="http://schemas.microsoft.com/office/drawing/2014/main" val="10001"/>
                  </a:ext>
                </a:extLst>
              </a:tr>
              <a:tr h="487625">
                <a:tc>
                  <a:txBody>
                    <a:bodyPr/>
                    <a:lstStyle/>
                    <a:p>
                      <a:pPr marL="0" lvl="0" indent="0" algn="l" rtl="0">
                        <a:spcBef>
                          <a:spcPts val="0"/>
                        </a:spcBef>
                        <a:spcAft>
                          <a:spcPts val="0"/>
                        </a:spcAft>
                        <a:buNone/>
                      </a:pPr>
                      <a:r>
                        <a:rPr lang="en-US"/>
                        <a:t>TCO2</a:t>
                      </a:r>
                      <a:endParaRPr/>
                    </a:p>
                  </a:txBody>
                  <a:tcPr marL="91425" marR="91425" marT="91425" marB="91425"/>
                </a:tc>
                <a:tc>
                  <a:txBody>
                    <a:bodyPr/>
                    <a:lstStyle/>
                    <a:p>
                      <a:pPr marL="0" lvl="0" indent="0" algn="l" rtl="0">
                        <a:spcBef>
                          <a:spcPts val="0"/>
                        </a:spcBef>
                        <a:spcAft>
                          <a:spcPts val="0"/>
                        </a:spcAft>
                        <a:buNone/>
                      </a:pPr>
                      <a:r>
                        <a:rPr lang="en-US"/>
                        <a:t>Check whether all logins are valid.</a:t>
                      </a:r>
                      <a:endParaRPr/>
                    </a:p>
                  </a:txBody>
                  <a:tcPr marL="91425" marR="91425" marT="91425" marB="91425"/>
                </a:tc>
                <a:tc>
                  <a:txBody>
                    <a:bodyPr/>
                    <a:lstStyle/>
                    <a:p>
                      <a:pPr marL="0" lvl="0" indent="0" algn="l" rtl="0">
                        <a:spcBef>
                          <a:spcPts val="0"/>
                        </a:spcBef>
                        <a:spcAft>
                          <a:spcPts val="0"/>
                        </a:spcAft>
                        <a:buNone/>
                      </a:pPr>
                      <a:r>
                        <a:rPr lang="en-US"/>
                        <a:t>Login is validated</a:t>
                      </a:r>
                      <a:endParaRPr/>
                    </a:p>
                  </a:txBody>
                  <a:tcPr marL="91425" marR="91425" marT="91425" marB="91425"/>
                </a:tc>
                <a:tc>
                  <a:txBody>
                    <a:bodyPr/>
                    <a:lstStyle/>
                    <a:p>
                      <a:pPr marL="0" lvl="0" indent="0" algn="l" rtl="0">
                        <a:spcBef>
                          <a:spcPts val="0"/>
                        </a:spcBef>
                        <a:spcAft>
                          <a:spcPts val="0"/>
                        </a:spcAft>
                        <a:buNone/>
                      </a:pPr>
                      <a:r>
                        <a:rPr lang="en-US"/>
                        <a:t>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pass</a:t>
                      </a:r>
                      <a:endParaRPr/>
                    </a:p>
                  </a:txBody>
                  <a:tcPr marL="91425" marR="91425" marT="91425" marB="91425"/>
                </a:tc>
                <a:extLst>
                  <a:ext uri="{0D108BD9-81ED-4DB2-BD59-A6C34878D82A}">
                    <a16:rowId xmlns:a16="http://schemas.microsoft.com/office/drawing/2014/main" val="10002"/>
                  </a:ext>
                </a:extLst>
              </a:tr>
              <a:tr h="487625">
                <a:tc>
                  <a:txBody>
                    <a:bodyPr/>
                    <a:lstStyle/>
                    <a:p>
                      <a:pPr marL="0" lvl="0" indent="0" algn="l" rtl="0">
                        <a:spcBef>
                          <a:spcPts val="0"/>
                        </a:spcBef>
                        <a:spcAft>
                          <a:spcPts val="0"/>
                        </a:spcAft>
                        <a:buNone/>
                      </a:pPr>
                      <a:r>
                        <a:rPr lang="en-US"/>
                        <a:t>TCO3</a:t>
                      </a:r>
                      <a:endParaRPr/>
                    </a:p>
                  </a:txBody>
                  <a:tcPr marL="91425" marR="91425" marT="91425" marB="91425"/>
                </a:tc>
                <a:tc>
                  <a:txBody>
                    <a:bodyPr/>
                    <a:lstStyle/>
                    <a:p>
                      <a:pPr marL="0" lvl="0" indent="0" algn="l" rtl="0">
                        <a:spcBef>
                          <a:spcPts val="0"/>
                        </a:spcBef>
                        <a:spcAft>
                          <a:spcPts val="0"/>
                        </a:spcAft>
                        <a:buNone/>
                      </a:pPr>
                      <a:r>
                        <a:rPr lang="en-US"/>
                        <a:t>check whether admin is able to handle all features.</a:t>
                      </a:r>
                      <a:endParaRPr/>
                    </a:p>
                  </a:txBody>
                  <a:tcPr marL="91425" marR="91425" marT="91425" marB="91425"/>
                </a:tc>
                <a:tc>
                  <a:txBody>
                    <a:bodyPr/>
                    <a:lstStyle/>
                    <a:p>
                      <a:pPr marL="0" lvl="0" indent="0" algn="l" rtl="0">
                        <a:spcBef>
                          <a:spcPts val="0"/>
                        </a:spcBef>
                        <a:spcAft>
                          <a:spcPts val="0"/>
                        </a:spcAft>
                        <a:buNone/>
                      </a:pPr>
                      <a:r>
                        <a:rPr lang="en-US"/>
                        <a:t>able to handle like add, edit, view and delete.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pass</a:t>
                      </a:r>
                      <a:endParaRPr/>
                    </a:p>
                  </a:txBody>
                  <a:tcPr marL="91425" marR="91425" marT="91425" marB="91425"/>
                </a:tc>
                <a:extLst>
                  <a:ext uri="{0D108BD9-81ED-4DB2-BD59-A6C34878D82A}">
                    <a16:rowId xmlns:a16="http://schemas.microsoft.com/office/drawing/2014/main" val="10003"/>
                  </a:ext>
                </a:extLst>
              </a:tr>
              <a:tr h="487625">
                <a:tc>
                  <a:txBody>
                    <a:bodyPr/>
                    <a:lstStyle/>
                    <a:p>
                      <a:pPr marL="0" lvl="0" indent="0" algn="l" rtl="0">
                        <a:spcBef>
                          <a:spcPts val="0"/>
                        </a:spcBef>
                        <a:spcAft>
                          <a:spcPts val="0"/>
                        </a:spcAft>
                        <a:buNone/>
                      </a:pPr>
                      <a:r>
                        <a:rPr lang="en-US"/>
                        <a:t>TCO4</a:t>
                      </a:r>
                      <a:endParaRPr/>
                    </a:p>
                  </a:txBody>
                  <a:tcPr marL="91425" marR="91425" marT="91425" marB="91425"/>
                </a:tc>
                <a:tc>
                  <a:txBody>
                    <a:bodyPr/>
                    <a:lstStyle/>
                    <a:p>
                      <a:pPr marL="0" lvl="0" indent="0" algn="l" rtl="0">
                        <a:spcBef>
                          <a:spcPts val="0"/>
                        </a:spcBef>
                        <a:spcAft>
                          <a:spcPts val="0"/>
                        </a:spcAft>
                        <a:buNone/>
                      </a:pPr>
                      <a:r>
                        <a:rPr lang="en-US"/>
                        <a:t>Check whether teacher is able to handle all features like add study material, give attendance, enter marks.</a:t>
                      </a:r>
                      <a:endParaRPr/>
                    </a:p>
                  </a:txBody>
                  <a:tcPr marL="91425" marR="91425" marT="91425" marB="91425"/>
                </a:tc>
                <a:tc>
                  <a:txBody>
                    <a:bodyPr/>
                    <a:lstStyle/>
                    <a:p>
                      <a:pPr marL="0" lvl="0" indent="0" algn="l" rtl="0">
                        <a:spcBef>
                          <a:spcPts val="0"/>
                        </a:spcBef>
                        <a:spcAft>
                          <a:spcPts val="0"/>
                        </a:spcAft>
                        <a:buNone/>
                      </a:pPr>
                      <a:r>
                        <a:rPr lang="en-US"/>
                        <a:t>able to upload the mentioned features.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pass</a:t>
                      </a:r>
                      <a:endParaRPr/>
                    </a:p>
                  </a:txBody>
                  <a:tcPr marL="91425" marR="91425" marT="91425" marB="91425"/>
                </a:tc>
                <a:extLst>
                  <a:ext uri="{0D108BD9-81ED-4DB2-BD59-A6C34878D82A}">
                    <a16:rowId xmlns:a16="http://schemas.microsoft.com/office/drawing/2014/main" val="10004"/>
                  </a:ext>
                </a:extLst>
              </a:tr>
              <a:tr h="487625">
                <a:tc>
                  <a:txBody>
                    <a:bodyPr/>
                    <a:lstStyle/>
                    <a:p>
                      <a:pPr marL="0" lvl="0" indent="0" algn="l" rtl="0">
                        <a:spcBef>
                          <a:spcPts val="0"/>
                        </a:spcBef>
                        <a:spcAft>
                          <a:spcPts val="0"/>
                        </a:spcAft>
                        <a:buNone/>
                      </a:pPr>
                      <a:r>
                        <a:rPr lang="en-US"/>
                        <a:t>TCO5</a:t>
                      </a:r>
                      <a:endParaRPr/>
                    </a:p>
                  </a:txBody>
                  <a:tcPr marL="91425" marR="91425" marT="91425" marB="91425"/>
                </a:tc>
                <a:tc>
                  <a:txBody>
                    <a:bodyPr/>
                    <a:lstStyle/>
                    <a:p>
                      <a:pPr marL="0" lvl="0" indent="0" algn="l" rtl="0">
                        <a:spcBef>
                          <a:spcPts val="0"/>
                        </a:spcBef>
                        <a:spcAft>
                          <a:spcPts val="0"/>
                        </a:spcAft>
                        <a:buNone/>
                      </a:pPr>
                      <a:r>
                        <a:rPr lang="en-US"/>
                        <a:t>Check whether student is able to handle all features like view study material, check attendance. events etc.</a:t>
                      </a:r>
                      <a:endParaRPr/>
                    </a:p>
                  </a:txBody>
                  <a:tcPr marL="91425" marR="91425" marT="91425" marB="91425"/>
                </a:tc>
                <a:tc>
                  <a:txBody>
                    <a:bodyPr/>
                    <a:lstStyle/>
                    <a:p>
                      <a:pPr marL="0" lvl="0" indent="0" algn="l" rtl="0">
                        <a:spcBef>
                          <a:spcPts val="0"/>
                        </a:spcBef>
                        <a:spcAft>
                          <a:spcPts val="0"/>
                        </a:spcAft>
                        <a:buNone/>
                      </a:pPr>
                      <a:r>
                        <a:rPr lang="en-US"/>
                        <a:t>able to view the mentioned features.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pass</a:t>
                      </a:r>
                      <a:endParaRPr/>
                    </a:p>
                  </a:txBody>
                  <a:tcPr marL="91425" marR="91425" marT="91425" marB="91425"/>
                </a:tc>
                <a:extLst>
                  <a:ext uri="{0D108BD9-81ED-4DB2-BD59-A6C34878D82A}">
                    <a16:rowId xmlns:a16="http://schemas.microsoft.com/office/drawing/2014/main" val="10005"/>
                  </a:ext>
                </a:extLst>
              </a:tr>
              <a:tr h="487625">
                <a:tc>
                  <a:txBody>
                    <a:bodyPr/>
                    <a:lstStyle/>
                    <a:p>
                      <a:pPr marL="0" lvl="0" indent="0" algn="l" rtl="0">
                        <a:spcBef>
                          <a:spcPts val="0"/>
                        </a:spcBef>
                        <a:spcAft>
                          <a:spcPts val="0"/>
                        </a:spcAft>
                        <a:buNone/>
                      </a:pPr>
                      <a:r>
                        <a:rPr lang="en-US"/>
                        <a:t>TCO6</a:t>
                      </a:r>
                      <a:endParaRPr/>
                    </a:p>
                  </a:txBody>
                  <a:tcPr marL="91425" marR="91425" marT="91425" marB="91425"/>
                </a:tc>
                <a:tc>
                  <a:txBody>
                    <a:bodyPr/>
                    <a:lstStyle/>
                    <a:p>
                      <a:pPr marL="0" lvl="0" indent="0" algn="l" rtl="0">
                        <a:spcBef>
                          <a:spcPts val="0"/>
                        </a:spcBef>
                        <a:spcAft>
                          <a:spcPts val="0"/>
                        </a:spcAft>
                        <a:buNone/>
                      </a:pPr>
                      <a:r>
                        <a:rPr lang="en-US"/>
                        <a:t>Check whether parent is able to handle all features like view their child’s performance.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able to view the mentioned features.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pass</a:t>
                      </a:r>
                      <a:endParaRPr/>
                    </a:p>
                  </a:txBody>
                  <a:tcPr marL="91425" marR="91425" marT="91425" marB="91425"/>
                </a:tc>
                <a:extLst>
                  <a:ext uri="{0D108BD9-81ED-4DB2-BD59-A6C34878D82A}">
                    <a16:rowId xmlns:a16="http://schemas.microsoft.com/office/drawing/2014/main" val="10006"/>
                  </a:ext>
                </a:extLst>
              </a:tr>
              <a:tr h="487625">
                <a:tc>
                  <a:txBody>
                    <a:bodyPr/>
                    <a:lstStyle/>
                    <a:p>
                      <a:pPr marL="0" lvl="0" indent="0" algn="l" rtl="0">
                        <a:spcBef>
                          <a:spcPts val="0"/>
                        </a:spcBef>
                        <a:spcAft>
                          <a:spcPts val="0"/>
                        </a:spcAft>
                        <a:buNone/>
                      </a:pPr>
                      <a:r>
                        <a:rPr lang="en-US"/>
                        <a:t>TCO7</a:t>
                      </a:r>
                      <a:endParaRPr/>
                    </a:p>
                  </a:txBody>
                  <a:tcPr marL="91425" marR="91425" marT="91425" marB="91425"/>
                </a:tc>
                <a:tc>
                  <a:txBody>
                    <a:bodyPr/>
                    <a:lstStyle/>
                    <a:p>
                      <a:pPr marL="0" lvl="0" indent="0" algn="l" rtl="0">
                        <a:spcBef>
                          <a:spcPts val="0"/>
                        </a:spcBef>
                        <a:spcAft>
                          <a:spcPts val="0"/>
                        </a:spcAft>
                        <a:buNone/>
                      </a:pPr>
                      <a:r>
                        <a:rPr lang="en-US"/>
                        <a:t>Check whether the excepted output is achieved</a:t>
                      </a:r>
                      <a:endParaRPr/>
                    </a:p>
                  </a:txBody>
                  <a:tcPr marL="91425" marR="91425" marT="91425" marB="91425"/>
                </a:tc>
                <a:tc>
                  <a:txBody>
                    <a:bodyPr/>
                    <a:lstStyle/>
                    <a:p>
                      <a:pPr marL="0" lvl="0" indent="0" algn="l" rtl="0">
                        <a:spcBef>
                          <a:spcPts val="0"/>
                        </a:spcBef>
                        <a:spcAft>
                          <a:spcPts val="0"/>
                        </a:spcAft>
                        <a:buNone/>
                      </a:pPr>
                      <a:r>
                        <a:rPr lang="en-US"/>
                        <a:t>O/p 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as expected</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pass</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803</Words>
  <Application>Microsoft Office PowerPoint</Application>
  <PresentationFormat>On-screen Show (4:3)</PresentationFormat>
  <Paragraphs>149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Noto Sans Symbols</vt:lpstr>
      <vt:lpstr>Times New Roman</vt:lpstr>
      <vt:lpstr>Twentieth Century</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Siri Satwika kotha</cp:lastModifiedBy>
  <cp:revision>3</cp:revision>
  <dcterms:created xsi:type="dcterms:W3CDTF">2020-08-08T03:55:20Z</dcterms:created>
  <dcterms:modified xsi:type="dcterms:W3CDTF">2021-05-29T13:37:49Z</dcterms:modified>
</cp:coreProperties>
</file>