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65" r:id="rId4"/>
    <p:sldId id="277" r:id="rId5"/>
    <p:sldId id="282" r:id="rId6"/>
    <p:sldId id="274" r:id="rId7"/>
    <p:sldId id="287" r:id="rId8"/>
    <p:sldId id="289" r:id="rId9"/>
    <p:sldId id="294" r:id="rId10"/>
    <p:sldId id="290" r:id="rId12"/>
    <p:sldId id="297" r:id="rId13"/>
    <p:sldId id="278" r:id="rId14"/>
    <p:sldId id="279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A9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CF0CD3-7997-4CA3-8B74-26388476E0D6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3822A-EF8E-435C-B47D-30EC9DE8728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625">
              <a:srgbClr val="B5C7E7"/>
            </a:gs>
            <a:gs pos="6250">
              <a:srgbClr val="BECEEA"/>
            </a:gs>
            <a:gs pos="100000">
              <a:srgbClr val="D1DCF0"/>
            </a:gs>
            <a:gs pos="60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35000">
              <a:schemeClr val="bg1"/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9DDF5-D33F-42CB-8E16-7466BB8DFC2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63275-8587-4EEF-A5E5-8D742DA5554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www.kaggle.com/grassknoted/asl-alphabet%20" TargetMode="External"/><Relationship Id="rId2" Type="http://schemas.openxmlformats.org/officeDocument/2006/relationships/hyperlink" Target="https://medium.com/nybles/a-brief-guide-to-convolutional-neural-network-cnn-642f47e88ed4" TargetMode="External"/><Relationship Id="rId1" Type="http://schemas.openxmlformats.org/officeDocument/2006/relationships/hyperlink" Target="https://ieeexplore.ieee.org/document/9225422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435" y="-63218"/>
            <a:ext cx="1075446" cy="10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0840" y="1567586"/>
            <a:ext cx="11984182" cy="4338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defRPr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LANGUAGE  TRANSLATOR FOR SPEECH-IMPAIRED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defRPr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: 17 May 2021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defRPr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SOMIREDDYGARI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SAMIKSHA         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17WH1A0516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TURIYA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DANDU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17WH1A0536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THONDAPU NEELIMA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CHOWDARY  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17WH1A0545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    	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Internal Guide: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Mrs. Naga Kalyani.Ayyadevara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			</a:t>
            </a:r>
            <a:r>
              <a:rPr lang="en-US" altLang="en-I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I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I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Designation     : Assistant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635" y="878205"/>
            <a:ext cx="19750405" cy="64223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0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040581"/>
            <a:ext cx="12191999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352550" y="1126490"/>
            <a:ext cx="104971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Department of Computer Science &amp; Engineering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3050"/>
            <a:ext cx="10515600" cy="820420"/>
          </a:xfrm>
        </p:spPr>
        <p:txBody>
          <a:bodyPr/>
          <a:p>
            <a:pPr algn="ctr"/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26670" y="974090"/>
            <a:ext cx="12181840" cy="0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WhatsApp Image 2021-05-25 at 11.11.58 PM (2)"/>
          <p:cNvPicPr>
            <a:picLocks noChangeAspect="1"/>
          </p:cNvPicPr>
          <p:nvPr>
            <p:ph sz="half" idx="1"/>
          </p:nvPr>
        </p:nvPicPr>
        <p:blipFill>
          <a:blip r:embed="rId1"/>
          <a:srcRect t="27839" r="19198" b="48548"/>
          <a:stretch>
            <a:fillRect/>
          </a:stretch>
        </p:blipFill>
        <p:spPr>
          <a:xfrm>
            <a:off x="652780" y="1764665"/>
            <a:ext cx="3685540" cy="3465830"/>
          </a:xfrm>
          <a:prstGeom prst="rect">
            <a:avLst/>
          </a:prstGeom>
        </p:spPr>
      </p:pic>
      <p:pic>
        <p:nvPicPr>
          <p:cNvPr id="8" name="Content Placeholder 7" descr="WhatsApp Image 2021-05-25 at 11.11.58 PM (1)"/>
          <p:cNvPicPr>
            <a:picLocks noChangeAspect="1"/>
          </p:cNvPicPr>
          <p:nvPr>
            <p:ph sz="half" idx="2"/>
          </p:nvPr>
        </p:nvPicPr>
        <p:blipFill>
          <a:blip r:embed="rId2"/>
          <a:srcRect t="28695" r="2348" b="34938"/>
          <a:stretch>
            <a:fillRect/>
          </a:stretch>
        </p:blipFill>
        <p:spPr>
          <a:xfrm>
            <a:off x="6895465" y="1764665"/>
            <a:ext cx="3795395" cy="3245485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0" y="6727825"/>
            <a:ext cx="12191365" cy="46355"/>
          </a:xfrm>
          <a:prstGeom prst="line">
            <a:avLst/>
          </a:prstGeom>
          <a:ln w="20955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4007485" y="6566535"/>
            <a:ext cx="5561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>
                <a:solidFill>
                  <a:schemeClr val="bg1"/>
                </a:solidFill>
                <a:sym typeface="+mn-ea"/>
              </a:rPr>
              <a:t>BVRIT HYDERABAD College of Engineering for Women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7985" y="365125"/>
            <a:ext cx="6812915" cy="645795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TimeLine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9525" y="1237615"/>
            <a:ext cx="12141200" cy="20320"/>
          </a:xfrm>
          <a:prstGeom prst="line">
            <a:avLst/>
          </a:prstGeom>
          <a:ln w="5715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0" y="-19050"/>
            <a:ext cx="1428750" cy="1256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5"/>
          <p:cNvSpPr txBox="1"/>
          <p:nvPr/>
        </p:nvSpPr>
        <p:spPr>
          <a:xfrm>
            <a:off x="1926590" y="1877060"/>
            <a:ext cx="8286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graphicFrame>
        <p:nvGraphicFramePr>
          <p:cNvPr id="7" name="Table 6"/>
          <p:cNvGraphicFramePr/>
          <p:nvPr/>
        </p:nvGraphicFramePr>
        <p:xfrm>
          <a:off x="1829435" y="1677670"/>
          <a:ext cx="8533130" cy="3998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/>
                <a:gridCol w="4266565"/>
              </a:tblGrid>
              <a:tr h="9486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Identifying Business Case</a:t>
                      </a:r>
                      <a:endParaRPr lang="en-US" sz="200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Requrements &amp; Specifications</a:t>
                      </a:r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86804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="1"/>
                        <a:t>Data Gathering</a:t>
                      </a:r>
                      <a:endParaRPr lang="en-US" sz="2000" b="1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117221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="1"/>
                        <a:t>Data PreProcessing &amp; Training</a:t>
                      </a:r>
                      <a:endParaRPr lang="en-US" sz="2000" b="1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100965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="1"/>
                        <a:t>Data Prediction </a:t>
                      </a:r>
                      <a:endParaRPr lang="en-US" sz="2000" b="1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="1"/>
                        <a:t>Project Report</a:t>
                      </a:r>
                      <a:endParaRPr lang="en-US" sz="2000" b="1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 Box 7"/>
          <p:cNvSpPr txBox="1"/>
          <p:nvPr/>
        </p:nvSpPr>
        <p:spPr>
          <a:xfrm>
            <a:off x="2423160" y="1988820"/>
            <a:ext cx="27489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Review 0</a:t>
            </a:r>
            <a:endParaRPr lang="en-US" sz="2800" b="1"/>
          </a:p>
        </p:txBody>
      </p:sp>
      <p:sp>
        <p:nvSpPr>
          <p:cNvPr id="9" name="Text Box 8"/>
          <p:cNvSpPr txBox="1"/>
          <p:nvPr/>
        </p:nvSpPr>
        <p:spPr>
          <a:xfrm>
            <a:off x="3001645" y="2810510"/>
            <a:ext cx="2170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ym typeface="+mn-ea"/>
              </a:rPr>
              <a:t>Review  1</a:t>
            </a:r>
            <a:endParaRPr lang="en-US" sz="2800"/>
          </a:p>
        </p:txBody>
      </p:sp>
      <p:sp>
        <p:nvSpPr>
          <p:cNvPr id="10" name="Text Box 9"/>
          <p:cNvSpPr txBox="1"/>
          <p:nvPr/>
        </p:nvSpPr>
        <p:spPr>
          <a:xfrm>
            <a:off x="3001645" y="3855085"/>
            <a:ext cx="22618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ym typeface="+mn-ea"/>
              </a:rPr>
              <a:t>Review  2</a:t>
            </a:r>
            <a:endParaRPr lang="en-US" sz="2800"/>
          </a:p>
        </p:txBody>
      </p:sp>
      <p:sp>
        <p:nvSpPr>
          <p:cNvPr id="11" name="Text Box 10"/>
          <p:cNvSpPr txBox="1"/>
          <p:nvPr/>
        </p:nvSpPr>
        <p:spPr>
          <a:xfrm>
            <a:off x="2282190" y="4899660"/>
            <a:ext cx="28905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ym typeface="+mn-ea"/>
              </a:rPr>
              <a:t>Review 3</a:t>
            </a:r>
            <a:endParaRPr lang="en-US" sz="2800"/>
          </a:p>
        </p:txBody>
      </p:sp>
      <p:cxnSp>
        <p:nvCxnSpPr>
          <p:cNvPr id="3" name="Straight Connector 2"/>
          <p:cNvCxnSpPr/>
          <p:nvPr/>
        </p:nvCxnSpPr>
        <p:spPr>
          <a:xfrm>
            <a:off x="9525" y="6755130"/>
            <a:ext cx="12155805" cy="19685"/>
          </a:xfrm>
          <a:prstGeom prst="line">
            <a:avLst/>
          </a:prstGeom>
          <a:ln w="2063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2423160" y="6580505"/>
            <a:ext cx="7872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BVRIT HYDERABAD College of Engineering for Women</a:t>
            </a:r>
            <a:endParaRPr 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7385"/>
          </a:xfrm>
        </p:spPr>
        <p:txBody>
          <a:bodyPr>
            <a:normAutofit/>
          </a:bodyPr>
          <a:lstStyle/>
          <a:p>
            <a:pPr algn="ctr"/>
            <a:r>
              <a:rPr lang="en-US" sz="3555" b="1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3555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11655"/>
            <a:ext cx="10515600" cy="44532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/>
              <a:t>Base Paper:</a:t>
            </a:r>
            <a:endParaRPr lang="en-US" sz="3200" b="1"/>
          </a:p>
          <a:p>
            <a:r>
              <a:rPr lang="en-US" sz="3200">
                <a:hlinkClick r:id="rId1"/>
              </a:rPr>
              <a:t>https://ieeexplore.ieee.org/document/9225422</a:t>
            </a:r>
            <a:endParaRPr lang="en-US" sz="3200"/>
          </a:p>
          <a:p>
            <a:pPr marL="0" indent="0">
              <a:buNone/>
            </a:pPr>
            <a:r>
              <a:rPr lang="en-US" sz="3200" b="1"/>
              <a:t>Convolutional Neural Network:</a:t>
            </a:r>
            <a:endParaRPr lang="en-US" sz="3200" b="1"/>
          </a:p>
          <a:p>
            <a:r>
              <a:rPr lang="en-US" sz="3200">
                <a:hlinkClick r:id="rId2"/>
              </a:rPr>
              <a:t>https://medium.com/nybles/a-brief-guide-to-convolutional-neural-network-cnn-642f47e88ed4</a:t>
            </a:r>
            <a:endParaRPr lang="en-US" sz="3200"/>
          </a:p>
          <a:p>
            <a:pPr marL="0" indent="0">
              <a:buNone/>
            </a:pPr>
            <a:r>
              <a:rPr lang="en-US" sz="3200" b="1"/>
              <a:t>Data Set:</a:t>
            </a:r>
            <a:endParaRPr lang="en-US" sz="3200"/>
          </a:p>
          <a:p>
            <a:r>
              <a:rPr lang="en-US" sz="3200">
                <a:hlinkClick r:id="rId3"/>
              </a:rPr>
              <a:t>https://www.kaggle.com/grassknoted/asl-alphabet</a:t>
            </a:r>
            <a:endParaRPr lang="en-US" sz="320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1222375"/>
            <a:ext cx="12191365" cy="25400"/>
          </a:xfrm>
          <a:prstGeom prst="line">
            <a:avLst/>
          </a:prstGeom>
          <a:ln w="539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0" y="6724650"/>
            <a:ext cx="12191365" cy="10160"/>
          </a:xfrm>
          <a:prstGeom prst="line">
            <a:avLst/>
          </a:prstGeom>
          <a:ln w="23495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3783330" y="6545580"/>
            <a:ext cx="6317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BVRIT HYDERABAD College of Engineering for Women</a:t>
            </a:r>
            <a:endParaRPr 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435" y="-63218"/>
            <a:ext cx="1075446" cy="10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8591" y="2875002"/>
            <a:ext cx="10712567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435" y="-63218"/>
            <a:ext cx="1075446" cy="10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5"/>
          <p:cNvSpPr txBox="1"/>
          <p:nvPr/>
        </p:nvSpPr>
        <p:spPr bwMode="auto">
          <a:xfrm>
            <a:off x="53119" y="92883"/>
            <a:ext cx="9746235" cy="62901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13335" rIns="0" bIns="0" numCol="1" rtlCol="0" anchor="ctr" anchorCtr="0" compatLnSpc="1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rgbClr val="FFD03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9pPr>
          </a:lstStyle>
          <a:p>
            <a:pPr marL="12700" marR="0" lvl="0" indent="0" algn="l" defTabSz="914400" rtl="0" eaLnBrk="0" fontAlgn="base" latinLnBrk="0" hangingPunct="0">
              <a:lnSpc>
                <a:spcPct val="100000"/>
              </a:lnSpc>
              <a:spcBef>
                <a:spcPts val="105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Study </a:t>
            </a:r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course?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5517" y="1343854"/>
            <a:ext cx="118623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340" y="0"/>
            <a:ext cx="12192000" cy="68580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07365" y="1118870"/>
            <a:ext cx="47802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059940" y="1640840"/>
            <a:ext cx="80740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/>
              <a:t>Create Computer application and train a model when shown a real time video of the hand gestures of American Sign Language. Shows output for particular sign in text format on screen.</a:t>
            </a:r>
            <a:endParaRPr lang="en-US" sz="2400"/>
          </a:p>
        </p:txBody>
      </p:sp>
      <p:sp>
        <p:nvSpPr>
          <p:cNvPr id="7" name="Text Box 6"/>
          <p:cNvSpPr txBox="1"/>
          <p:nvPr/>
        </p:nvSpPr>
        <p:spPr>
          <a:xfrm>
            <a:off x="3363595" y="115570"/>
            <a:ext cx="62858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US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508000" y="3439160"/>
            <a:ext cx="532003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PROBLEM OBJECTIVE</a:t>
            </a:r>
            <a:endParaRPr lang="en-US" sz="2800" b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/>
          </a:p>
        </p:txBody>
      </p:sp>
      <p:sp>
        <p:nvSpPr>
          <p:cNvPr id="13" name="Text Box 12"/>
          <p:cNvSpPr txBox="1"/>
          <p:nvPr/>
        </p:nvSpPr>
        <p:spPr>
          <a:xfrm>
            <a:off x="1988502" y="3829454"/>
            <a:ext cx="82149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/>
              <a:t>Although a certain fraction of the world suffers from speech and hearing disabilities, Sign Language is not a wide spread language across the world. </a:t>
            </a:r>
            <a:endParaRPr lang="en-US" sz="2400"/>
          </a:p>
          <a:p>
            <a:pPr algn="just"/>
            <a:r>
              <a:rPr lang="en-US" sz="2400"/>
              <a:t>Therefore, to aid with a smoother communication  between speaking and non-speaking world, technical development can be introduced. This project proposes an application for it.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323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lang="en-US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1029970"/>
            <a:ext cx="12202160" cy="45085"/>
          </a:xfrm>
          <a:prstGeom prst="line">
            <a:avLst/>
          </a:prstGeom>
          <a:ln w="6985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380" y="-83185"/>
            <a:ext cx="1023620" cy="115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1268095" y="1261110"/>
            <a:ext cx="2677160" cy="111569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1560830" y="1634490"/>
            <a:ext cx="1866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Data acquisition</a:t>
            </a:r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762375" y="2620010"/>
            <a:ext cx="2981960" cy="103505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224020" y="2953385"/>
            <a:ext cx="2200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Data PreProcessing</a:t>
            </a:r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633845" y="4059555"/>
            <a:ext cx="2890520" cy="108585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7145655" y="4223385"/>
            <a:ext cx="18662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Building a deep learning model based on CNN</a:t>
            </a:r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411970" y="5652770"/>
            <a:ext cx="2465070" cy="88265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9878695" y="6049010"/>
            <a:ext cx="1998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Class Recognition</a:t>
            </a:r>
            <a:endParaRPr lang="en-US"/>
          </a:p>
        </p:txBody>
      </p:sp>
      <p:cxnSp>
        <p:nvCxnSpPr>
          <p:cNvPr id="15" name="Curved Connector 14"/>
          <p:cNvCxnSpPr>
            <a:stCxn id="6" idx="3"/>
          </p:cNvCxnSpPr>
          <p:nvPr/>
        </p:nvCxnSpPr>
        <p:spPr>
          <a:xfrm>
            <a:off x="3945255" y="1819275"/>
            <a:ext cx="770890" cy="781050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/>
          <p:nvPr/>
        </p:nvCxnSpPr>
        <p:spPr>
          <a:xfrm>
            <a:off x="6744335" y="3075305"/>
            <a:ext cx="791210" cy="984250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11" idx="3"/>
          </p:cNvCxnSpPr>
          <p:nvPr/>
        </p:nvCxnSpPr>
        <p:spPr>
          <a:xfrm>
            <a:off x="9524365" y="4602480"/>
            <a:ext cx="1044575" cy="1050290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V="1">
            <a:off x="-10160" y="6728460"/>
            <a:ext cx="12242165" cy="19685"/>
          </a:xfrm>
          <a:prstGeom prst="line">
            <a:avLst/>
          </a:prstGeom>
          <a:ln w="22542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3275965" y="6549390"/>
            <a:ext cx="6444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BVRIT HYDERABAD College of Engineering for Women</a:t>
            </a:r>
            <a:endParaRPr 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8675"/>
          </a:xfrm>
        </p:spPr>
        <p:txBody>
          <a:bodyPr/>
          <a:lstStyle/>
          <a:p>
            <a:pPr algn="ctr"/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</a:t>
            </a:r>
            <a:endParaRPr 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70485" y="1521460"/>
            <a:ext cx="12059920" cy="30480"/>
          </a:xfrm>
          <a:prstGeom prst="line">
            <a:avLst/>
          </a:prstGeom>
          <a:ln w="539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470" y="64770"/>
            <a:ext cx="1094740" cy="131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5"/>
          <p:cNvSpPr txBox="1"/>
          <p:nvPr/>
        </p:nvSpPr>
        <p:spPr>
          <a:xfrm>
            <a:off x="790575" y="1957705"/>
            <a:ext cx="95243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 sz="2800"/>
              <a:t>Python Language</a:t>
            </a:r>
            <a:endParaRPr lang="en-US" sz="28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800"/>
              <a:t>Machine learning</a:t>
            </a:r>
            <a:endParaRPr lang="en-US" sz="28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800"/>
              <a:t>CNN</a:t>
            </a:r>
            <a:endParaRPr lang="en-US" sz="2800"/>
          </a:p>
        </p:txBody>
      </p:sp>
      <p:sp>
        <p:nvSpPr>
          <p:cNvPr id="7" name="Round Same Side Corner Rectangle 6"/>
          <p:cNvSpPr/>
          <p:nvPr/>
        </p:nvSpPr>
        <p:spPr>
          <a:xfrm>
            <a:off x="3326130" y="4432300"/>
            <a:ext cx="6765290" cy="2089785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188460" y="4827905"/>
            <a:ext cx="50209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Numpy, os, cv2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Tensorflow 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Matplotlib</a:t>
            </a:r>
            <a:endParaRPr lang="en-US" sz="2400"/>
          </a:p>
        </p:txBody>
      </p:sp>
      <p:sp>
        <p:nvSpPr>
          <p:cNvPr id="9" name="Text Box 8"/>
          <p:cNvSpPr txBox="1"/>
          <p:nvPr/>
        </p:nvSpPr>
        <p:spPr>
          <a:xfrm>
            <a:off x="4269740" y="3834130"/>
            <a:ext cx="46151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Packages &amp; Libraries</a:t>
            </a:r>
            <a:endParaRPr lang="en-US" sz="2800" b="1"/>
          </a:p>
        </p:txBody>
      </p:sp>
      <p:cxnSp>
        <p:nvCxnSpPr>
          <p:cNvPr id="3" name="Straight Connector 2"/>
          <p:cNvCxnSpPr/>
          <p:nvPr/>
        </p:nvCxnSpPr>
        <p:spPr>
          <a:xfrm>
            <a:off x="-20320" y="6731635"/>
            <a:ext cx="12242165" cy="4445"/>
          </a:xfrm>
          <a:prstGeom prst="line">
            <a:avLst/>
          </a:prstGeom>
          <a:ln w="22225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3164205" y="6532880"/>
            <a:ext cx="7221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BVRIT HYDERABAD College of Engineering for Women</a:t>
            </a:r>
            <a:endParaRPr 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435" y="-63218"/>
            <a:ext cx="1075446" cy="10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4049395" y="420370"/>
            <a:ext cx="51720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SYSTEM SPECIFICATIONS</a:t>
            </a:r>
            <a:endParaRPr lang="en-US" sz="2800" b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/>
          <p:nvPr/>
        </p:nvGraphicFramePr>
        <p:xfrm>
          <a:off x="1717040" y="2033905"/>
          <a:ext cx="8533130" cy="480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/>
                <a:gridCol w="4266565"/>
              </a:tblGrid>
              <a:tr h="4806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 </a:t>
                      </a:r>
                      <a:r>
                        <a:rPr lang="en-US">
                          <a:solidFill>
                            <a:srgbClr val="C00000"/>
                          </a:solidFill>
                        </a:rPr>
                        <a:t>ENVIRONMENT</a:t>
                      </a:r>
                      <a:endParaRPr 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rgbClr val="C00000"/>
                          </a:solidFill>
                        </a:rPr>
                        <a:t>SPECIFICATIONS</a:t>
                      </a:r>
                      <a:endParaRPr 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/>
          <p:nvPr/>
        </p:nvGraphicFramePr>
        <p:xfrm>
          <a:off x="1717040" y="2664460"/>
          <a:ext cx="8644890" cy="2872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2280"/>
                <a:gridCol w="4372610"/>
              </a:tblGrid>
              <a:tr h="143637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/>
                    </a:p>
                    <a:p>
                      <a:pPr algn="ctr">
                        <a:buNone/>
                      </a:pPr>
                      <a:endParaRPr lang="en-US"/>
                    </a:p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HARDWARE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Processor - Intel Core i5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endParaRPr lang="en-US" b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Memory(RAM) - 8GB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endParaRPr lang="en-US" b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Storage - 1TB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43637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/>
                    </a:p>
                    <a:p>
                      <a:pPr algn="ctr">
                        <a:buNone/>
                      </a:pPr>
                      <a:r>
                        <a:rPr lang="en-US"/>
                        <a:t>SOFTWARE</a:t>
                      </a:r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Python(tensorflow)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OS- Windows 10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Anaconda Navigator</a:t>
                      </a:r>
                      <a:endParaRPr lang="en-US"/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Connector 3"/>
          <p:cNvCxnSpPr/>
          <p:nvPr/>
        </p:nvCxnSpPr>
        <p:spPr>
          <a:xfrm flipV="1">
            <a:off x="-26670" y="1116330"/>
            <a:ext cx="12191365" cy="71120"/>
          </a:xfrm>
          <a:prstGeom prst="line">
            <a:avLst/>
          </a:prstGeom>
          <a:ln w="5715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9960"/>
          </a:xfrm>
        </p:spPr>
        <p:txBody>
          <a:bodyPr/>
          <a:lstStyle/>
          <a:p>
            <a:pPr algn="ctr"/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endParaRPr 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CNN: </a:t>
            </a:r>
            <a:r>
              <a:rPr lang="en-US" b="0" i="0" dirty="0">
                <a:solidFill>
                  <a:srgbClr val="1D21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convolutional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</a:t>
            </a:r>
            <a:r>
              <a:rPr lang="en-US" b="0" i="0" dirty="0">
                <a:solidFill>
                  <a:srgbClr val="1D21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or CNN, is a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</a:t>
            </a:r>
            <a:r>
              <a:rPr lang="en-US" b="0" i="0" dirty="0">
                <a:solidFill>
                  <a:srgbClr val="1D21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neural network designed for processing structured arrays of data such as images.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/>
              <a:t>Features:</a:t>
            </a:r>
            <a:endParaRPr lang="en-US" dirty="0"/>
          </a:p>
          <a:p>
            <a:r>
              <a:rPr lang="en-US" dirty="0"/>
              <a:t>Image analysis</a:t>
            </a:r>
            <a:endParaRPr lang="en-US" dirty="0"/>
          </a:p>
          <a:p>
            <a:r>
              <a:rPr lang="en-US" dirty="0"/>
              <a:t>How CNN is better traditional networks</a:t>
            </a:r>
            <a:endParaRPr lang="en-US" dirty="0"/>
          </a:p>
          <a:p>
            <a:r>
              <a:rPr lang="en-US" dirty="0"/>
              <a:t>Layers in CNN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525" y="1521460"/>
            <a:ext cx="12192000" cy="40640"/>
          </a:xfrm>
          <a:prstGeom prst="line">
            <a:avLst/>
          </a:prstGeom>
          <a:ln w="9842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-24130" y="6737985"/>
            <a:ext cx="12198350" cy="18415"/>
          </a:xfrm>
          <a:prstGeom prst="line">
            <a:avLst/>
          </a:prstGeom>
          <a:ln w="2095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2908300" y="6534785"/>
            <a:ext cx="6608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sym typeface="+mn-ea"/>
              </a:rPr>
              <a:t>BVRIT HYDERABAD College of Engineering for Women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5650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Inception V3</a:t>
            </a:r>
            <a:endParaRPr 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-17780" y="1304925"/>
            <a:ext cx="12208510" cy="0"/>
          </a:xfrm>
          <a:prstGeom prst="line">
            <a:avLst/>
          </a:prstGeom>
          <a:ln w="857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-17780" y="6747510"/>
            <a:ext cx="12198985" cy="9525"/>
          </a:xfrm>
          <a:prstGeom prst="line">
            <a:avLst/>
          </a:prstGeom>
          <a:ln w="20955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3540125" y="6567805"/>
            <a:ext cx="5717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sym typeface="+mn-ea"/>
              </a:rPr>
              <a:t>BVRIT HYDERABAD College of Engineering for Women</a:t>
            </a:r>
            <a:endParaRPr lang="en-US"/>
          </a:p>
        </p:txBody>
      </p:sp>
      <p:pic>
        <p:nvPicPr>
          <p:cNvPr id="8" name="Content Placeholder 7" descr="WhatsApp Image 2021-05-17 at 7.06.09 AM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11250" y="1491615"/>
            <a:ext cx="10163175" cy="47675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80390"/>
          </a:xfrm>
        </p:spPr>
        <p:txBody>
          <a:bodyPr>
            <a:normAutofit fontScale="90000"/>
          </a:bodyPr>
          <a:p>
            <a:pPr algn="ctr"/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Test Cases</a:t>
            </a:r>
            <a:endParaRPr 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-10795" y="534670"/>
            <a:ext cx="12235815" cy="45720"/>
          </a:xfrm>
          <a:prstGeom prst="line">
            <a:avLst/>
          </a:prstGeom>
          <a:ln w="889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0" y="6728460"/>
            <a:ext cx="12214225" cy="8890"/>
          </a:xfrm>
          <a:prstGeom prst="line">
            <a:avLst/>
          </a:prstGeom>
          <a:ln w="20955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2725420" y="6548755"/>
            <a:ext cx="6921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>
                <a:solidFill>
                  <a:schemeClr val="bg1"/>
                </a:solidFill>
                <a:sym typeface="+mn-ea"/>
              </a:rPr>
              <a:t>BVRIT HYDERABAD College of Engineering for Women</a:t>
            </a:r>
            <a:endParaRPr lang="en-US"/>
          </a:p>
        </p:txBody>
      </p:sp>
      <p:graphicFrame>
        <p:nvGraphicFramePr>
          <p:cNvPr id="7" name="Content Placeholder 6"/>
          <p:cNvGraphicFramePr/>
          <p:nvPr>
            <p:ph idx="1"/>
          </p:nvPr>
        </p:nvGraphicFramePr>
        <p:xfrm>
          <a:off x="838200" y="675005"/>
          <a:ext cx="10828655" cy="5779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9735"/>
                <a:gridCol w="2681605"/>
                <a:gridCol w="3252470"/>
                <a:gridCol w="1891665"/>
                <a:gridCol w="1313180"/>
              </a:tblGrid>
              <a:tr h="5124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TestCase ID</a:t>
                      </a:r>
                      <a:endParaRPr lang="en-US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/>
                        <a:t>Test Scenario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/>
                        <a:t>Expected Result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/>
                        <a:t>Actual Result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/>
                        <a:t>Pass/Fail</a:t>
                      </a:r>
                      <a:endParaRPr lang="en-US" sz="2400"/>
                    </a:p>
                  </a:txBody>
                  <a:tcPr/>
                </a:tc>
              </a:tr>
              <a:tr h="6953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TC01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Check if webcam is switched 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As soon as program is excuted, webcam switched 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As Expected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Pass</a:t>
                      </a:r>
                      <a:endParaRPr lang="en-US"/>
                    </a:p>
                  </a:txBody>
                  <a:tcPr/>
                </a:tc>
              </a:tr>
              <a:tr h="9144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TC02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Checke if video sequentlly are divided into frames for processing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To Process the given hand gesture, each frame is captured from video sequences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As Expected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Pass</a:t>
                      </a:r>
                      <a:endParaRPr lang="en-US"/>
                    </a:p>
                  </a:txBody>
                  <a:tcPr/>
                </a:tc>
              </a:tr>
              <a:tr h="9144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TC03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Check if bouding box is displayed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As soon as program is excuted, bounding box(Green box) displayed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As Expected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Pass</a:t>
                      </a:r>
                      <a:endParaRPr 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TC04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Check if hand gesture is deteceted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As soon as hand gesture will be detected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As Expected</a:t>
                      </a:r>
                      <a:endParaRPr lang="en-US" sz="1800"/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Pass</a:t>
                      </a:r>
                      <a:endParaRPr lang="en-US"/>
                    </a:p>
                  </a:txBody>
                  <a:tcPr/>
                </a:tc>
              </a:tr>
              <a:tr h="11887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TC05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Check if alphabet along with its confidence is dipalyed or not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After prediction happens, alphabet along with its confidence for that respective gesture is dispalyed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As Expected</a:t>
                      </a:r>
                      <a:endParaRPr lang="en-US" sz="1800"/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Pass</a:t>
                      </a:r>
                      <a:endParaRPr lang="en-US"/>
                    </a:p>
                  </a:txBody>
                  <a:tcPr/>
                </a:tc>
              </a:tr>
              <a:tr h="9144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TC06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Check if nothing is displayed, when nothing is infront of camera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Nothing will be displayed, if no gesture is placed.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As Expected</a:t>
                      </a:r>
                      <a:endParaRPr lang="en-US" sz="1800"/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Pass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5650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Training Output</a:t>
            </a:r>
            <a:endParaRPr 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-8255" y="1295400"/>
            <a:ext cx="12228830" cy="18415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-12065" y="6728460"/>
            <a:ext cx="12201525" cy="9525"/>
          </a:xfrm>
          <a:prstGeom prst="line">
            <a:avLst/>
          </a:prstGeom>
          <a:ln w="2127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2923540" y="6549390"/>
            <a:ext cx="7399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sym typeface="+mn-ea"/>
              </a:rPr>
              <a:t>BVRIT HYDERABAD College of Engineering for Women</a:t>
            </a:r>
            <a:endParaRPr lang="en-US" b="1"/>
          </a:p>
        </p:txBody>
      </p:sp>
      <p:pic>
        <p:nvPicPr>
          <p:cNvPr id="10" name="Content Placeholder 9" descr="Screenshot 2021-05-25 23255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85190" y="2092960"/>
            <a:ext cx="10420350" cy="38163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3530</Words>
  <Application>WPS Presentation</Application>
  <PresentationFormat>Widescreen</PresentationFormat>
  <Paragraphs>223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SimSun</vt:lpstr>
      <vt:lpstr>Wingdings</vt:lpstr>
      <vt:lpstr>Times New Roman</vt:lpstr>
      <vt:lpstr>Franklin Gothic Book</vt:lpstr>
      <vt:lpstr>Wingdings</vt:lpstr>
      <vt:lpstr>Microsoft YaHei</vt:lpstr>
      <vt:lpstr>Arial Unicode MS</vt:lpstr>
      <vt:lpstr>Calibri Light</vt:lpstr>
      <vt:lpstr>Calibri</vt:lpstr>
      <vt:lpstr>Office Theme</vt:lpstr>
      <vt:lpstr>PowerPoint 演示文稿</vt:lpstr>
      <vt:lpstr>PowerPoint 演示文稿</vt:lpstr>
      <vt:lpstr>Architecture</vt:lpstr>
      <vt:lpstr>Technology Stack</vt:lpstr>
      <vt:lpstr>PowerPoint 演示文稿</vt:lpstr>
      <vt:lpstr>CNN</vt:lpstr>
      <vt:lpstr>Inception V3</vt:lpstr>
      <vt:lpstr>PowerPoint 演示文稿</vt:lpstr>
      <vt:lpstr>Output</vt:lpstr>
      <vt:lpstr>PowerPoint 演示文稿</vt:lpstr>
      <vt:lpstr>TimeLine</vt:lpstr>
      <vt:lpstr>References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 Reddy Konda</dc:creator>
  <cp:lastModifiedBy>Neelu</cp:lastModifiedBy>
  <cp:revision>188</cp:revision>
  <dcterms:created xsi:type="dcterms:W3CDTF">2020-08-08T03:55:00Z</dcterms:created>
  <dcterms:modified xsi:type="dcterms:W3CDTF">2021-05-27T15:00:05Z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1033-11.2.0.10130</vt:lpwstr>
  </property>
</Properties>
</file>