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0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45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549"/>
            <a:ext cx="9143976" cy="6846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4571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4505" y="3013748"/>
            <a:ext cx="3154988" cy="77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628" y="2086758"/>
            <a:ext cx="7348220" cy="409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kmader/skin-cancer-mnist-ham10000" TargetMode="External"/><Relationship Id="rId4" Type="http://schemas.openxmlformats.org/officeDocument/2006/relationships/hyperlink" Target="https://arxiv.org/abs/1907.032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290112" y="526408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482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6022" y="1679042"/>
            <a:ext cx="660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Department </a:t>
            </a:r>
            <a:r>
              <a:rPr sz="2400" dirty="0"/>
              <a:t>of </a:t>
            </a:r>
            <a:r>
              <a:rPr sz="2400" spc="-5" dirty="0"/>
              <a:t>Computer Science </a:t>
            </a:r>
            <a:r>
              <a:rPr sz="2400" dirty="0"/>
              <a:t>and</a:t>
            </a:r>
            <a:r>
              <a:rPr sz="2400" spc="-120" dirty="0"/>
              <a:t> </a:t>
            </a:r>
            <a:r>
              <a:rPr sz="2400" spc="-5" dirty="0"/>
              <a:t>Engineering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152386" y="2410052"/>
            <a:ext cx="889190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SKIN LESION CLASSIFICATION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309880" algn="ctr">
              <a:lnSpc>
                <a:spcPct val="100000"/>
              </a:lnSpc>
              <a:spcBef>
                <a:spcPts val="2195"/>
              </a:spcBef>
            </a:pPr>
            <a:r>
              <a:rPr sz="2400" b="1" spc="-5" dirty="0">
                <a:latin typeface="Times New Roman"/>
                <a:cs typeface="Times New Roman"/>
              </a:rPr>
              <a:t>Date: </a:t>
            </a:r>
            <a:r>
              <a:rPr lang="en-IN" sz="2400" b="1" spc="-5" dirty="0">
                <a:latin typeface="Times New Roman"/>
                <a:cs typeface="Times New Roman"/>
              </a:rPr>
              <a:t>13 May 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2021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86" y="4163010"/>
            <a:ext cx="8686814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K.HARSHINI : 17WH1A0522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V.PRAVALIKA : 17WH1A0543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K.CHAITRA : 17WH1A0509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Internal Guide: Mr. Madan Reddy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signation: Assistant Professor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729" y="210654"/>
            <a:ext cx="191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Abstract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349" y="1190384"/>
            <a:ext cx="7623175" cy="495776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deadly Skin Cancer. There is a high similarity between different kinds of skin lesion, which leads to incorrect classification. Accurate classification of a skin lesion in its early stages saves human life. 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classifying skin lesion images in to 7 classes namely Melanoma, Melanocytic nevus, Basal cell carcinoma, actinic keratosis, Benign keratosis, Dermatofibroma and Vascular lesion using neural networks.</a:t>
            </a:r>
          </a:p>
          <a:p>
            <a:pPr marL="12700"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441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635" y="117516"/>
            <a:ext cx="170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Dataset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449" y="2834194"/>
            <a:ext cx="8462010" cy="3200400"/>
          </a:xfrm>
          <a:custGeom>
            <a:avLst/>
            <a:gdLst/>
            <a:ahLst/>
            <a:cxnLst/>
            <a:rect l="l" t="t" r="r" b="b"/>
            <a:pathLst>
              <a:path w="8462010" h="3200400">
                <a:moveTo>
                  <a:pt x="0" y="0"/>
                </a:moveTo>
                <a:lnTo>
                  <a:pt x="8461982" y="0"/>
                </a:lnTo>
              </a:path>
              <a:path w="8462010" h="3200400">
                <a:moveTo>
                  <a:pt x="0" y="400049"/>
                </a:moveTo>
                <a:lnTo>
                  <a:pt x="8461982" y="400049"/>
                </a:lnTo>
              </a:path>
              <a:path w="8462010" h="3200400">
                <a:moveTo>
                  <a:pt x="0" y="800098"/>
                </a:moveTo>
                <a:lnTo>
                  <a:pt x="8461982" y="800098"/>
                </a:lnTo>
              </a:path>
              <a:path w="8462010" h="3200400">
                <a:moveTo>
                  <a:pt x="0" y="1200147"/>
                </a:moveTo>
                <a:lnTo>
                  <a:pt x="8461982" y="1200147"/>
                </a:lnTo>
              </a:path>
              <a:path w="8462010" h="3200400">
                <a:moveTo>
                  <a:pt x="0" y="1600196"/>
                </a:moveTo>
                <a:lnTo>
                  <a:pt x="8461982" y="1600196"/>
                </a:lnTo>
              </a:path>
              <a:path w="8462010" h="3200400">
                <a:moveTo>
                  <a:pt x="0" y="2000245"/>
                </a:moveTo>
                <a:lnTo>
                  <a:pt x="8461982" y="2000245"/>
                </a:lnTo>
              </a:path>
              <a:path w="8462010" h="3200400">
                <a:moveTo>
                  <a:pt x="0" y="2400295"/>
                </a:moveTo>
                <a:lnTo>
                  <a:pt x="8461982" y="2400295"/>
                </a:lnTo>
              </a:path>
              <a:path w="8462010" h="3200400">
                <a:moveTo>
                  <a:pt x="0" y="2800344"/>
                </a:moveTo>
                <a:lnTo>
                  <a:pt x="8461982" y="2800344"/>
                </a:lnTo>
              </a:path>
              <a:path w="8462010" h="3200400">
                <a:moveTo>
                  <a:pt x="0" y="3200393"/>
                </a:moveTo>
                <a:lnTo>
                  <a:pt x="8461982" y="3200393"/>
                </a:lnTo>
              </a:path>
            </a:pathLst>
          </a:custGeom>
          <a:ln w="1057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085" y="809835"/>
            <a:ext cx="8331465" cy="24904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sz="20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files, 2 files containing 5000 images and 1 csv file containing metadata</a:t>
            </a: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HAM10000 is a dataset of 10015 training images for detecting pigmented skin lesions. This dataset has been formed by collecting dermatoscopic images from different populations, acquired and stored by different modalities.</a:t>
            </a: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F1C438F-1666-4906-BAB9-F8F76DE3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41" y="2651935"/>
            <a:ext cx="563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HAM10000_metadata.csv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E6A6269-C539-4682-B250-54F30180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07575"/>
              </p:ext>
            </p:extLst>
          </p:nvPr>
        </p:nvGraphicFramePr>
        <p:xfrm>
          <a:off x="426085" y="3036646"/>
          <a:ext cx="8291830" cy="35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40">
                  <a:extLst>
                    <a:ext uri="{9D8B030D-6E8A-4147-A177-3AD203B41FA5}">
                      <a16:colId xmlns:a16="http://schemas.microsoft.com/office/drawing/2014/main" val="2184134098"/>
                    </a:ext>
                  </a:extLst>
                </a:gridCol>
                <a:gridCol w="6493590">
                  <a:extLst>
                    <a:ext uri="{9D8B030D-6E8A-4147-A177-3AD203B41FA5}">
                      <a16:colId xmlns:a16="http://schemas.microsoft.com/office/drawing/2014/main" val="173120212"/>
                    </a:ext>
                  </a:extLst>
                </a:gridCol>
              </a:tblGrid>
              <a:tr h="351803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89678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lesion_id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representing a lesion 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4286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number identifying the image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09421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>
                        <a:spcAft>
                          <a:spcPts val="1260"/>
                        </a:spcAft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lesion type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Melanocytic nevus, </a:t>
                      </a:r>
                    </a:p>
                    <a:p>
                      <a:pPr marL="279400" indent="0" algn="just"/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bkl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Benign keratosis)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25363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dx_type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test concluded the lesion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dermastopic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analysis, biopsy,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histopathical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examination, others)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089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Person’s 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52804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Male/Female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55224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position of lesion in human body (ear, back, hand, etc)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62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26661" y="14"/>
            <a:ext cx="919732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4236" y="105449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Architecture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5EB4C3-4A2B-49BE-9BA4-33C3BE2B0790}"/>
              </a:ext>
            </a:extLst>
          </p:cNvPr>
          <p:cNvSpPr/>
          <p:nvPr/>
        </p:nvSpPr>
        <p:spPr>
          <a:xfrm>
            <a:off x="86544" y="1053557"/>
            <a:ext cx="2177558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992092-F368-4EBD-BB02-CA2D3F4B95F3}"/>
              </a:ext>
            </a:extLst>
          </p:cNvPr>
          <p:cNvSpPr/>
          <p:nvPr/>
        </p:nvSpPr>
        <p:spPr>
          <a:xfrm>
            <a:off x="1502021" y="2170614"/>
            <a:ext cx="2177558" cy="7623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16BB4C-F688-4A1F-BAAB-0CA356BEC4E7}"/>
              </a:ext>
            </a:extLst>
          </p:cNvPr>
          <p:cNvSpPr/>
          <p:nvPr/>
        </p:nvSpPr>
        <p:spPr>
          <a:xfrm>
            <a:off x="3221080" y="3036920"/>
            <a:ext cx="1503320" cy="5812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BCDFFC-DB9E-44A3-938E-7E48CF4E6803}"/>
              </a:ext>
            </a:extLst>
          </p:cNvPr>
          <p:cNvSpPr/>
          <p:nvPr/>
        </p:nvSpPr>
        <p:spPr>
          <a:xfrm>
            <a:off x="3735139" y="3722188"/>
            <a:ext cx="22098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CNN-model building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A5EEB5-72B8-4F91-8F7A-3EF156B3B0DE}"/>
              </a:ext>
            </a:extLst>
          </p:cNvPr>
          <p:cNvSpPr/>
          <p:nvPr/>
        </p:nvSpPr>
        <p:spPr>
          <a:xfrm>
            <a:off x="5369366" y="4518150"/>
            <a:ext cx="1945834" cy="76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6FFC36-E205-4457-ABF2-9EECCC4F0031}"/>
              </a:ext>
            </a:extLst>
          </p:cNvPr>
          <p:cNvSpPr/>
          <p:nvPr/>
        </p:nvSpPr>
        <p:spPr>
          <a:xfrm>
            <a:off x="6850745" y="5390312"/>
            <a:ext cx="1850099" cy="80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75FAA5-E996-4F8B-AD8D-0C728AEBCB8D}"/>
              </a:ext>
            </a:extLst>
          </p:cNvPr>
          <p:cNvSpPr txBox="1"/>
          <p:nvPr/>
        </p:nvSpPr>
        <p:spPr>
          <a:xfrm flipH="1">
            <a:off x="95253" y="1128769"/>
            <a:ext cx="22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AC9F9-1BC5-4F77-B13B-68D9307A183B}"/>
              </a:ext>
            </a:extLst>
          </p:cNvPr>
          <p:cNvSpPr txBox="1"/>
          <p:nvPr/>
        </p:nvSpPr>
        <p:spPr>
          <a:xfrm>
            <a:off x="1502021" y="2137733"/>
            <a:ext cx="25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Data-processing and cleaning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41852-0C97-46C9-B614-DE23F8C4AA8A}"/>
              </a:ext>
            </a:extLst>
          </p:cNvPr>
          <p:cNvSpPr txBox="1"/>
          <p:nvPr/>
        </p:nvSpPr>
        <p:spPr>
          <a:xfrm>
            <a:off x="3551008" y="307072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A82239-9AF6-4DDC-BEED-9C68594FD3D8}"/>
              </a:ext>
            </a:extLst>
          </p:cNvPr>
          <p:cNvCxnSpPr>
            <a:cxnSpLocks/>
          </p:cNvCxnSpPr>
          <p:nvPr/>
        </p:nvCxnSpPr>
        <p:spPr>
          <a:xfrm>
            <a:off x="2055302" y="173935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1509F0-F2F5-4017-BDAC-DEF0677A095B}"/>
              </a:ext>
            </a:extLst>
          </p:cNvPr>
          <p:cNvCxnSpPr>
            <a:cxnSpLocks/>
          </p:cNvCxnSpPr>
          <p:nvPr/>
        </p:nvCxnSpPr>
        <p:spPr>
          <a:xfrm>
            <a:off x="3679579" y="2578362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C71859-F8DB-4A4C-ACDC-DFCB85F3D665}"/>
              </a:ext>
            </a:extLst>
          </p:cNvPr>
          <p:cNvCxnSpPr>
            <a:cxnSpLocks/>
          </p:cNvCxnSpPr>
          <p:nvPr/>
        </p:nvCxnSpPr>
        <p:spPr>
          <a:xfrm>
            <a:off x="7311222" y="4949475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DAD47C-B79E-4C8D-BC29-9713F07AE19A}"/>
              </a:ext>
            </a:extLst>
          </p:cNvPr>
          <p:cNvCxnSpPr>
            <a:cxnSpLocks/>
          </p:cNvCxnSpPr>
          <p:nvPr/>
        </p:nvCxnSpPr>
        <p:spPr>
          <a:xfrm>
            <a:off x="5944939" y="4077332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7B3DE-DAEA-4207-8200-BE12414577D4}"/>
              </a:ext>
            </a:extLst>
          </p:cNvPr>
          <p:cNvCxnSpPr>
            <a:cxnSpLocks/>
          </p:cNvCxnSpPr>
          <p:nvPr/>
        </p:nvCxnSpPr>
        <p:spPr>
          <a:xfrm>
            <a:off x="4721825" y="326308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65EDE9C-1A23-4D53-A85C-3C7E2DD8FE1C}"/>
              </a:ext>
            </a:extLst>
          </p:cNvPr>
          <p:cNvSpPr/>
          <p:nvPr/>
        </p:nvSpPr>
        <p:spPr>
          <a:xfrm>
            <a:off x="-6441" y="0"/>
            <a:ext cx="91566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D8BE26-19BA-4B41-9EA2-424A34F9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9" y="1371600"/>
            <a:ext cx="86614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B8EBA-2A9B-45E7-BF02-D1B0024AA026}"/>
              </a:ext>
            </a:extLst>
          </p:cNvPr>
          <p:cNvSpPr txBox="1"/>
          <p:nvPr/>
        </p:nvSpPr>
        <p:spPr>
          <a:xfrm>
            <a:off x="1219200" y="152400"/>
            <a:ext cx="8293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CNN-Model  Architecture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4053" y="95410"/>
            <a:ext cx="40278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0" dirty="0">
                <a:latin typeface="Times New Roman"/>
                <a:cs typeface="Times New Roman"/>
              </a:rPr>
              <a:t>Technology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Stack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3A27F1C-EEE0-490D-9568-A9345EA25CFC}"/>
              </a:ext>
            </a:extLst>
          </p:cNvPr>
          <p:cNvSpPr/>
          <p:nvPr/>
        </p:nvSpPr>
        <p:spPr>
          <a:xfrm>
            <a:off x="-107949" y="0"/>
            <a:ext cx="9156681" cy="6857986"/>
          </a:xfrm>
          <a:prstGeom prst="rect">
            <a:avLst/>
          </a:prstGeom>
          <a:solidFill>
            <a:srgbClr val="D7E0F2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D523F55-70DE-46D6-915F-564686C8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52" y="2136524"/>
            <a:ext cx="815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Supervised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Language 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IDE : Google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Colab</a:t>
            </a:r>
            <a:endParaRPr lang="en-US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Libraries : pandas, matplotlib,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3147538-EB29-4CB8-B960-1A0482A89D21}"/>
              </a:ext>
            </a:extLst>
          </p:cNvPr>
          <p:cNvSpPr/>
          <p:nvPr/>
        </p:nvSpPr>
        <p:spPr>
          <a:xfrm>
            <a:off x="-107949" y="0"/>
            <a:ext cx="9251949" cy="6857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34F083F-FE44-4297-BC72-D9DF64AB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897"/>
            <a:ext cx="5867400" cy="769938"/>
          </a:xfrm>
          <a:prstGeom prst="rect">
            <a:avLst/>
          </a:prstGeom>
          <a:solidFill>
            <a:srgbClr val="D7E0F2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6136DA43-1C34-4051-A66C-557CCD27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153400" cy="22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: Google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: pandas, matplotlib,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0541" y="107931"/>
            <a:ext cx="490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System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Requirements</a:t>
            </a:r>
            <a:endParaRPr sz="4400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99E460-E85A-4A40-9E81-57E22F48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31033"/>
              </p:ext>
            </p:extLst>
          </p:nvPr>
        </p:nvGraphicFramePr>
        <p:xfrm>
          <a:off x="723891" y="1764765"/>
          <a:ext cx="7696200" cy="401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54505566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850592491"/>
                    </a:ext>
                  </a:extLst>
                </a:gridCol>
              </a:tblGrid>
              <a:tr h="10554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Speciﬁcations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4879"/>
                  </a:ext>
                </a:extLst>
              </a:tr>
              <a:tr h="190236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pc="25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- Intel Core i3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Memory(RAM) - 4 GB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- 500GB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46229"/>
                  </a:ext>
                </a:extLst>
              </a:tr>
              <a:tr h="10554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7/Ubuntu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896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76200" y="0"/>
            <a:ext cx="923796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5983" y="107931"/>
            <a:ext cx="2019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60" dirty="0">
                <a:latin typeface="Times New Roman"/>
                <a:cs typeface="Times New Roman"/>
              </a:rPr>
              <a:t>T</a:t>
            </a:r>
            <a:r>
              <a:rPr sz="4400" b="0" spc="-5" dirty="0">
                <a:latin typeface="Times New Roman"/>
                <a:cs typeface="Times New Roman"/>
              </a:rPr>
              <a:t>imeline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3DA249-8B4D-4DB9-80D4-19503D5AD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69711"/>
              </p:ext>
            </p:extLst>
          </p:nvPr>
        </p:nvGraphicFramePr>
        <p:xfrm>
          <a:off x="228600" y="1396999"/>
          <a:ext cx="84582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192123864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1934694357"/>
                    </a:ext>
                  </a:extLst>
                </a:gridCol>
              </a:tblGrid>
              <a:tr h="125233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spcAft>
                          <a:spcPts val="420"/>
                        </a:spcAft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Software Requirements</a:t>
                      </a:r>
                    </a:p>
                    <a:p>
                      <a:pPr marL="177800" indent="0" algn="just">
                        <a:spcAft>
                          <a:spcPts val="420"/>
                        </a:spcAft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Base papers and references</a:t>
                      </a:r>
                      <a:endParaRPr lang="en-US" sz="2400" dirty="0">
                        <a:latin typeface="Times New Roman" panose="02020603050405020304" pitchFamily="18" charset="0"/>
                        <a:ea typeface="Tahoma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0035"/>
                  </a:ext>
                </a:extLst>
              </a:tr>
              <a:tr h="118972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spcAft>
                          <a:spcPts val="42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Cleaning and Processing</a:t>
                      </a:r>
                    </a:p>
                    <a:p>
                      <a:pPr marL="177800" indent="0"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Exploratory Data Analysis</a:t>
                      </a: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88218"/>
                  </a:ext>
                </a:extLst>
              </a:tr>
              <a:tr h="94996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ts val="2424"/>
                        </a:lnSpc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CNN Model building</a:t>
                      </a:r>
                    </a:p>
                    <a:p>
                      <a:pPr marL="546100" indent="-368300" algn="just">
                        <a:lnSpc>
                          <a:spcPts val="2424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Fitting model   </a:t>
                      </a: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76774"/>
                  </a:ext>
                </a:extLst>
              </a:tr>
              <a:tr h="11271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and interpretation of results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of the project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58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76200" y="14"/>
            <a:ext cx="92328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8" y="107931"/>
            <a:ext cx="2501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References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1076268"/>
            <a:ext cx="8686800" cy="52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Saket S. Chaturvedi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Kajol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Prakash. S. Prasad, “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Lesion Analyser: An Efficient Seven-Way Multi-Class Skin Cancer Classification Using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”,May. 2020.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https://arxiv.org/abs/1907.03220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[2]Data set 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https://www.kaggle.com/kmader/skin-cancer-mnist-ham10000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[3]M. A. A. Milton, “Automated Skin Lesion Classification Using Ensemble of Deep Neural Networks in ISIC 2018: Skin Lesion Analysis Towards Melanoma Detection Challenge,” Jan. 2019.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Kawahara J,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Hamarneh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Multi-resolution-Tract CNN with Hybrid Pretrained and Skin Lesion Trained Layers. In: Wang 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Wang Q, Shi Y, Suk HI (eds) Machine Learning in Medical Imaging. MLMI 2016. Lecture Notes in Computer Science. 2016;10019. https://doi.org/10.1007/978-3-319-47157-0_20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673</Words>
  <Application>Microsoft Office PowerPoint</Application>
  <PresentationFormat>On-screen Show (4:3)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Department of Computer Science and Engineering</vt:lpstr>
      <vt:lpstr>Abstract</vt:lpstr>
      <vt:lpstr>Dataset</vt:lpstr>
      <vt:lpstr>Architecture</vt:lpstr>
      <vt:lpstr>PowerPoint Presentation</vt:lpstr>
      <vt:lpstr>Technology Stack</vt:lpstr>
      <vt:lpstr>System Requirements</vt:lpstr>
      <vt:lpstr>Timeline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cp:lastModifiedBy>chaitra koneru</cp:lastModifiedBy>
  <cp:revision>14</cp:revision>
  <dcterms:created xsi:type="dcterms:W3CDTF">2021-04-22T04:47:06Z</dcterms:created>
  <dcterms:modified xsi:type="dcterms:W3CDTF">2021-05-13T04:10:23Z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2021-04-22T00:00:00Z</vt:filetime>
  </property>
</Properties>
</file>