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76" r:id="rId3"/>
    <p:sldId id="265" r:id="rId4"/>
    <p:sldId id="301" r:id="rId5"/>
    <p:sldId id="302" r:id="rId6"/>
    <p:sldId id="274" r:id="rId7"/>
    <p:sldId id="296" r:id="rId8"/>
    <p:sldId id="297" r:id="rId9"/>
    <p:sldId id="298" r:id="rId10"/>
    <p:sldId id="299" r:id="rId11"/>
    <p:sldId id="300" r:id="rId12"/>
    <p:sldId id="279"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56"/>
      </p:cViewPr>
      <p:guideLst>
        <p:guide orient="horz" pos="216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t>27-May-21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59DDF5-D33F-42CB-8E16-7466BB8DFC27}" type="datetimeFigureOut">
              <a:rPr lang="en-US" smtClean="0"/>
              <a:t>27-May-21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9DDF5-D33F-42CB-8E16-7466BB8DFC27}" type="datetimeFigureOut">
              <a:rPr lang="en-US" smtClean="0"/>
              <a:t>27-May-21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9DDF5-D33F-42CB-8E16-7466BB8DFC27}" type="datetimeFigureOut">
              <a:rPr lang="en-US" smtClean="0"/>
              <a:t>27-May-21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59DDF5-D33F-42CB-8E16-7466BB8DFC27}" type="datetimeFigureOut">
              <a:rPr lang="en-US" smtClean="0"/>
              <a:t>27-May-21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t>27-May-21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59DDF5-D33F-42CB-8E16-7466BB8DFC27}" type="datetimeFigureOut">
              <a:rPr lang="en-US" smtClean="0"/>
              <a:t>27-May-21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59DDF5-D33F-42CB-8E16-7466BB8DFC27}" type="datetimeFigureOut">
              <a:rPr lang="en-US" smtClean="0"/>
              <a:t>27-May-21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59DDF5-D33F-42CB-8E16-7466BB8DFC27}" type="datetimeFigureOut">
              <a:rPr lang="en-US" smtClean="0"/>
              <a:t>27-May-21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t>27-May-21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t>27-May-21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t>27-May-21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t>27-May-21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0840" y="1796186"/>
            <a:ext cx="11984182" cy="3970318"/>
          </a:xfrm>
          <a:prstGeom prst="rect">
            <a:avLst/>
          </a:prstGeom>
          <a:noFill/>
        </p:spPr>
        <p:txBody>
          <a:bodyPr wrap="square" rtlCol="0">
            <a:sp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StellarStudent</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anose="02020603050405020304" pitchFamily="18" charset="0"/>
                <a:cs typeface="Times New Roman" panose="02020603050405020304" pitchFamily="18" charset="0"/>
              </a:rPr>
              <a:t>Date: </a:t>
            </a:r>
            <a:r>
              <a:rPr lang="en-IN" altLang="en-US" sz="2400" b="1" dirty="0">
                <a:latin typeface="Times New Roman" panose="02020603050405020304" pitchFamily="18" charset="0"/>
                <a:cs typeface="Times New Roman" panose="02020603050405020304" pitchFamily="18" charset="0"/>
              </a:rPr>
              <a:t>27</a:t>
            </a:r>
            <a:r>
              <a:rPr lang="en-US" sz="2400" b="1" baseline="30000" dirty="0">
                <a:latin typeface="Times New Roman" panose="02020603050405020304" pitchFamily="18" charset="0"/>
                <a:cs typeface="Times New Roman" panose="02020603050405020304" pitchFamily="18" charset="0"/>
              </a:rPr>
              <a:t>th</a:t>
            </a:r>
            <a:r>
              <a:rPr lang="en-US" sz="2400" b="1" dirty="0">
                <a:latin typeface="Times New Roman" panose="02020603050405020304" pitchFamily="18" charset="0"/>
                <a:cs typeface="Times New Roman" panose="02020603050405020304" pitchFamily="18" charset="0"/>
              </a:rPr>
              <a:t> May 2021</a:t>
            </a:r>
          </a:p>
          <a:p>
            <a:pPr algn="ctr">
              <a:spcBef>
                <a:spcPct val="0"/>
              </a:spcBef>
              <a:defRPr/>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Tarani Talluri : 17wh1a0576</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Raga Rasagna P : 17wh1a0599</a:t>
            </a:r>
            <a:endParaRPr lang="en-US"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Pravallika</a:t>
            </a:r>
            <a:r>
              <a:rPr lang="en-US" sz="2400" b="1" dirty="0">
                <a:latin typeface="Times New Roman" panose="02020603050405020304" pitchFamily="18" charset="0"/>
                <a:cs typeface="Times New Roman" panose="02020603050405020304" pitchFamily="18" charset="0"/>
              </a:rPr>
              <a:t> M.N : 18wh5a0517</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Internal Guide: Dr. N. Sreekanth</a:t>
            </a:r>
          </a:p>
          <a:p>
            <a:pPr algn="ctr"/>
            <a:r>
              <a:rPr lang="en-IN"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Designation: Associate Professor</a:t>
            </a:r>
            <a:endParaRPr lang="en-US" sz="3200" b="1" dirty="0">
              <a:latin typeface="Times New Roman" panose="02020603050405020304" pitchFamily="18" charset="0"/>
              <a:cs typeface="Times New Roman" panose="02020603050405020304" pitchFamily="18" charset="0"/>
            </a:endParaRPr>
          </a:p>
        </p:txBody>
      </p:sp>
      <p:sp>
        <p:nvSpPr>
          <p:cNvPr id="6" name="Title 1"/>
          <p:cNvSpPr txBox="1"/>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lang="en-US" sz="2000" b="1" dirty="0">
              <a:latin typeface="Times New Roman" panose="02020603050405020304" pitchFamily="18" charset="0"/>
              <a:ea typeface="+mj-ea"/>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6931" y="1066897"/>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8B08-FACA-46EB-9212-CAAF13DD9F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5520E1-83BB-45AA-8D98-1D09EE54C19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8A02E38-EF59-44A3-8AAC-36C613D0B0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3" descr="WhatsApp Image 2021-05-26 at 7.30.28 PM">
            <a:extLst>
              <a:ext uri="{FF2B5EF4-FFF2-40B4-BE49-F238E27FC236}">
                <a16:creationId xmlns:a16="http://schemas.microsoft.com/office/drawing/2014/main" id="{111DABBB-DDCE-46EA-A4FB-AFC2252340F9}"/>
              </a:ext>
            </a:extLst>
          </p:cNvPr>
          <p:cNvPicPr>
            <a:picLocks noChangeAspect="1"/>
          </p:cNvPicPr>
          <p:nvPr/>
        </p:nvPicPr>
        <p:blipFill>
          <a:blip r:embed="rId3"/>
          <a:stretch>
            <a:fillRect/>
          </a:stretch>
        </p:blipFill>
        <p:spPr>
          <a:xfrm>
            <a:off x="132078" y="949911"/>
            <a:ext cx="5756277" cy="4935984"/>
          </a:xfrm>
          <a:prstGeom prst="rect">
            <a:avLst/>
          </a:prstGeom>
        </p:spPr>
      </p:pic>
      <p:pic>
        <p:nvPicPr>
          <p:cNvPr id="6" name="Content Placeholder 4" descr="WhatsApp Image 2021-05-26 at 7.44.28 PM">
            <a:extLst>
              <a:ext uri="{FF2B5EF4-FFF2-40B4-BE49-F238E27FC236}">
                <a16:creationId xmlns:a16="http://schemas.microsoft.com/office/drawing/2014/main" id="{FBEC7450-96FE-4E04-B9C5-65A125DACB7D}"/>
              </a:ext>
            </a:extLst>
          </p:cNvPr>
          <p:cNvPicPr>
            <a:picLocks noChangeAspect="1"/>
          </p:cNvPicPr>
          <p:nvPr/>
        </p:nvPicPr>
        <p:blipFill>
          <a:blip r:embed="rId4"/>
          <a:stretch>
            <a:fillRect/>
          </a:stretch>
        </p:blipFill>
        <p:spPr>
          <a:xfrm>
            <a:off x="6171566" y="949911"/>
            <a:ext cx="5888356" cy="4935984"/>
          </a:xfrm>
          <a:prstGeom prst="rect">
            <a:avLst/>
          </a:prstGeom>
        </p:spPr>
      </p:pic>
    </p:spTree>
    <p:extLst>
      <p:ext uri="{BB962C8B-B14F-4D97-AF65-F5344CB8AC3E}">
        <p14:creationId xmlns:p14="http://schemas.microsoft.com/office/powerpoint/2010/main" val="293932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896E-53C2-4C7B-BCB3-73705CA95E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5BF475-1F13-4D3B-9380-86AC5757454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A9DC3B8-C879-4A48-8540-3E86998842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27">
            <a:extLst>
              <a:ext uri="{FF2B5EF4-FFF2-40B4-BE49-F238E27FC236}">
                <a16:creationId xmlns:a16="http://schemas.microsoft.com/office/drawing/2014/main" id="{58F88795-5D79-4AB0-9D6F-8040F19FD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528" y="681038"/>
            <a:ext cx="9259410" cy="5495926"/>
          </a:xfrm>
          <a:prstGeom prst="rect">
            <a:avLst/>
          </a:prstGeom>
        </p:spPr>
      </p:pic>
    </p:spTree>
    <p:extLst>
      <p:ext uri="{BB962C8B-B14F-4D97-AF65-F5344CB8AC3E}">
        <p14:creationId xmlns:p14="http://schemas.microsoft.com/office/powerpoint/2010/main" val="105585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293227"/>
            <a:ext cx="89500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Tools and Technologies</a:t>
            </a:r>
          </a:p>
        </p:txBody>
      </p:sp>
      <p:graphicFrame>
        <p:nvGraphicFramePr>
          <p:cNvPr id="3" name="Table 3"/>
          <p:cNvGraphicFramePr>
            <a:graphicFrameLocks noGrp="1"/>
          </p:cNvGraphicFramePr>
          <p:nvPr>
            <p:extLst>
              <p:ext uri="{D42A27DB-BD31-4B8C-83A1-F6EECF244321}">
                <p14:modId xmlns:p14="http://schemas.microsoft.com/office/powerpoint/2010/main" val="2974533125"/>
              </p:ext>
            </p:extLst>
          </p:nvPr>
        </p:nvGraphicFramePr>
        <p:xfrm>
          <a:off x="1760102" y="1114079"/>
          <a:ext cx="8671796" cy="4975050"/>
        </p:xfrm>
        <a:graphic>
          <a:graphicData uri="http://schemas.openxmlformats.org/drawingml/2006/table">
            <a:tbl>
              <a:tblPr firstRow="1" bandRow="1">
                <a:tableStyleId>{B301B821-A1FF-4177-AEE7-76D212191A09}</a:tableStyleId>
              </a:tblPr>
              <a:tblGrid>
                <a:gridCol w="4335898">
                  <a:extLst>
                    <a:ext uri="{9D8B030D-6E8A-4147-A177-3AD203B41FA5}">
                      <a16:colId xmlns:a16="http://schemas.microsoft.com/office/drawing/2014/main" val="20000"/>
                    </a:ext>
                  </a:extLst>
                </a:gridCol>
                <a:gridCol w="4335898">
                  <a:extLst>
                    <a:ext uri="{9D8B030D-6E8A-4147-A177-3AD203B41FA5}">
                      <a16:colId xmlns:a16="http://schemas.microsoft.com/office/drawing/2014/main" val="20001"/>
                    </a:ext>
                  </a:extLst>
                </a:gridCol>
              </a:tblGrid>
              <a:tr h="403050">
                <a:tc>
                  <a:txBody>
                    <a:bodyPr/>
                    <a:lstStyle/>
                    <a:p>
                      <a:pPr algn="ctr"/>
                      <a:r>
                        <a:rPr lang="en-US" sz="2000" dirty="0">
                          <a:latin typeface="Times New Roman" panose="02020603050405020304" pitchFamily="18" charset="0"/>
                          <a:cs typeface="Times New Roman" panose="02020603050405020304" pitchFamily="18" charset="0"/>
                        </a:rPr>
                        <a:t>Environment</a:t>
                      </a:r>
                    </a:p>
                  </a:txBody>
                  <a:tcPr/>
                </a:tc>
                <a:tc>
                  <a:txBody>
                    <a:bodyPr/>
                    <a:lstStyle/>
                    <a:p>
                      <a:pPr algn="ctr"/>
                      <a:r>
                        <a:rPr lang="en-US" sz="2000" dirty="0">
                          <a:latin typeface="Times New Roman" panose="02020603050405020304" pitchFamily="18" charset="0"/>
                          <a:cs typeface="Times New Roman" panose="02020603050405020304" pitchFamily="18" charset="0"/>
                        </a:rPr>
                        <a:t>Specification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88185">
                <a:tc>
                  <a:txBody>
                    <a:bodyPr/>
                    <a:lstStyle/>
                    <a:p>
                      <a:r>
                        <a:rPr lang="en-US" dirty="0">
                          <a:latin typeface="Times New Roman" panose="02020603050405020304" pitchFamily="18" charset="0"/>
                          <a:cs typeface="Times New Roman" panose="02020603050405020304" pitchFamily="18" charset="0"/>
                        </a:rPr>
                        <a:t>Hardware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Processor - Intel Core i3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OS: Windows 8 and above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Memory(RAM) - 4 GB</a:t>
                      </a:r>
                    </a:p>
                    <a:p>
                      <a:endParaRPr lang="en-US" dirty="0">
                        <a:ln>
                          <a:solidFill>
                            <a:schemeClr val="accent1"/>
                          </a:solidFill>
                        </a:ln>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Storage – 50 GB or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767220">
                <a:tc>
                  <a:txBody>
                    <a:bodyPr/>
                    <a:lstStyle/>
                    <a:p>
                      <a:r>
                        <a:rPr lang="en-US" dirty="0">
                          <a:latin typeface="Times New Roman" panose="02020603050405020304" pitchFamily="18" charset="0"/>
                          <a:cs typeface="Times New Roman" panose="02020603050405020304" pitchFamily="18" charset="0"/>
                        </a:rPr>
                        <a:t>Software</a:t>
                      </a:r>
                    </a:p>
                  </a:txBody>
                  <a:tcPr>
                    <a:lnR w="12700" cap="flat" cmpd="sng" algn="ctr">
                      <a:solidFill>
                        <a:schemeClr val="tx1"/>
                      </a:solidFill>
                      <a:prstDash val="solid"/>
                      <a:round/>
                      <a:headEnd type="none" w="med" len="med"/>
                      <a:tailEnd type="none" w="med" len="med"/>
                    </a:lnR>
                  </a:tcPr>
                </a:tc>
                <a:tc>
                  <a:txBody>
                    <a:bodyPr/>
                    <a:lstStyle/>
                    <a:p>
                      <a:r>
                        <a:rPr lang="en-US" dirty="0">
                          <a:latin typeface="Times New Roman" panose="02020603050405020304" pitchFamily="18" charset="0"/>
                          <a:cs typeface="Times New Roman" panose="02020603050405020304" pitchFamily="18" charset="0"/>
                        </a:rPr>
                        <a:t>XAMPP 1.8.2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Sublime Text 3</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MYSQL Server 5.4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Star UML</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Browser: </a:t>
                      </a:r>
                      <a:r>
                        <a:rPr lang="en-US">
                          <a:latin typeface="Times New Roman" panose="02020603050405020304" pitchFamily="18" charset="0"/>
                          <a:cs typeface="Times New Roman" panose="02020603050405020304" pitchFamily="18" charset="0"/>
                        </a:rPr>
                        <a:t>Microsoft Edge</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39716"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620982" y="182117"/>
            <a:ext cx="89500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Abstract</a:t>
            </a:r>
          </a:p>
        </p:txBody>
      </p:sp>
      <p:sp>
        <p:nvSpPr>
          <p:cNvPr id="4" name="TextBox 3"/>
          <p:cNvSpPr txBox="1"/>
          <p:nvPr/>
        </p:nvSpPr>
        <p:spPr>
          <a:xfrm>
            <a:off x="314325" y="1409700"/>
            <a:ext cx="11734800" cy="3415030"/>
          </a:xfrm>
          <a:prstGeom prst="rect">
            <a:avLst/>
          </a:prstGeom>
          <a:noFill/>
        </p:spPr>
        <p:txBody>
          <a:bodyPr wrap="square" rtlCol="0">
            <a:spAutoFit/>
          </a:bodyPr>
          <a:lstStyle/>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StellarStudent is a web application that deals with student and faculty.</a:t>
            </a:r>
          </a:p>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Faculty </a:t>
            </a:r>
            <a:r>
              <a:rPr lang="en-US" sz="2400" dirty="0">
                <a:latin typeface="Times New Roman" panose="02020603050405020304" pitchFamily="18" charset="0"/>
                <a:cs typeface="Times New Roman" panose="02020603050405020304" pitchFamily="18" charset="0"/>
              </a:rPr>
              <a:t>and Admin </a:t>
            </a:r>
            <a:r>
              <a:rPr sz="2400" dirty="0">
                <a:latin typeface="Times New Roman" panose="02020603050405020304" pitchFamily="18" charset="0"/>
                <a:cs typeface="Times New Roman" panose="02020603050405020304" pitchFamily="18" charset="0"/>
              </a:rPr>
              <a:t>can perform several operations like adding students, view all student details, viewing students certifications, share information about meetings and events, they can also add quizzes, course materials, latest updates. </a:t>
            </a:r>
          </a:p>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Student can respond to all the actions given by the faculty. </a:t>
            </a:r>
          </a:p>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Students can upload their certificates, attempt quizzes and view quiz results, they can check courses and subject materials uploaded by the faculty, they can view information about meetings, events and placements drives. </a:t>
            </a:r>
          </a:p>
          <a:p>
            <a:pPr marL="342900" indent="-342900" algn="just">
              <a:buFont typeface="Arial" panose="020B0604020202020204" pitchFamily="34" charset="0"/>
              <a:buChar char="•"/>
            </a:pPr>
            <a:r>
              <a:rPr sz="2400" dirty="0">
                <a:latin typeface="Times New Roman" panose="02020603050405020304" pitchFamily="18" charset="0"/>
                <a:cs typeface="Times New Roman" panose="02020603050405020304" pitchFamily="18" charset="0"/>
              </a:rPr>
              <a:t>We also provided chat option to the students and faculty can also participate in discussions.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p:cNvSpPr txBox="1"/>
          <p:nvPr/>
        </p:nvSpPr>
        <p:spPr bwMode="auto">
          <a:xfrm>
            <a:off x="53119" y="92883"/>
            <a:ext cx="9746235" cy="629018"/>
          </a:xfrm>
          <a:prstGeom prst="rect">
            <a:avLst/>
          </a:prstGeom>
          <a:noFill/>
          <a:ln w="9525">
            <a:noFill/>
            <a:miter lim="800000"/>
          </a:ln>
        </p:spPr>
        <p:txBody>
          <a:bodyPr vert="horz" wrap="square" lIns="0" tIns="13335" rIns="0" bIns="0" numCol="1" rtlCol="0" anchor="ctr" anchorCtr="0" compatLnSpc="1">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p:cNvSpPr txBox="1"/>
          <p:nvPr/>
        </p:nvSpPr>
        <p:spPr>
          <a:xfrm>
            <a:off x="1306512" y="289870"/>
            <a:ext cx="9578975" cy="583565"/>
          </a:xfrm>
          <a:prstGeom prst="rect">
            <a:avLst/>
          </a:prstGeom>
          <a:noFill/>
        </p:spPr>
        <p:txBody>
          <a:bodyPr wrap="square" rtlCol="0">
            <a:spAutoFit/>
          </a:bodyPr>
          <a:lstStyle/>
          <a:p>
            <a:pPr algn="ctr"/>
            <a:r>
              <a:rPr lang="en-IN" altLang="en-US" sz="3200" b="1" dirty="0">
                <a:latin typeface="Times New Roman" panose="02020603050405020304" pitchFamily="18" charset="0"/>
                <a:cs typeface="Times New Roman" panose="02020603050405020304" pitchFamily="18" charset="0"/>
              </a:rPr>
              <a:t>StellarStudent :: </a:t>
            </a:r>
            <a:r>
              <a:rPr lang="en-US" sz="3200" b="1" dirty="0">
                <a:latin typeface="Times New Roman" panose="02020603050405020304" pitchFamily="18" charset="0"/>
                <a:cs typeface="Times New Roman" panose="02020603050405020304" pitchFamily="18" charset="0"/>
              </a:rPr>
              <a:t>Use Case Diagram of</a:t>
            </a:r>
            <a:r>
              <a:rPr lang="en-IN" altLang="en-US" sz="3200" b="1" dirty="0">
                <a:latin typeface="Times New Roman" panose="02020603050405020304" pitchFamily="18" charset="0"/>
                <a:cs typeface="Times New Roman" panose="02020603050405020304" pitchFamily="18" charset="0"/>
              </a:rPr>
              <a:t> Student</a:t>
            </a:r>
          </a:p>
        </p:txBody>
      </p:sp>
      <p:pic>
        <p:nvPicPr>
          <p:cNvPr id="5" name="Picture 4" descr="WhatsApp Image 2021-05-26 at 11.07.09 AM (3)"/>
          <p:cNvPicPr>
            <a:picLocks noChangeAspect="1"/>
          </p:cNvPicPr>
          <p:nvPr/>
        </p:nvPicPr>
        <p:blipFill>
          <a:blip r:embed="rId4"/>
          <a:stretch>
            <a:fillRect/>
          </a:stretch>
        </p:blipFill>
        <p:spPr>
          <a:xfrm>
            <a:off x="4296792" y="1169035"/>
            <a:ext cx="4012818" cy="5260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EE9EB-3462-453D-8EBD-7AA506DD38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B78469-8D04-484E-9D07-6AF74DF0D6A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D3B0D96-A2A2-4007-AE57-5CED1FE3D6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65ADC45-265A-45F3-8C45-288DCCD56C77}"/>
              </a:ext>
            </a:extLst>
          </p:cNvPr>
          <p:cNvSpPr txBox="1"/>
          <p:nvPr/>
        </p:nvSpPr>
        <p:spPr>
          <a:xfrm>
            <a:off x="1766657" y="415380"/>
            <a:ext cx="8493710" cy="1077218"/>
          </a:xfrm>
          <a:prstGeom prst="rect">
            <a:avLst/>
          </a:prstGeom>
          <a:noFill/>
        </p:spPr>
        <p:txBody>
          <a:bodyPr wrap="square">
            <a:spAutoFit/>
          </a:bodyPr>
          <a:lstStyle/>
          <a:p>
            <a:pPr algn="ctr"/>
            <a:r>
              <a:rPr lang="en-IN" altLang="en-US" sz="3200" b="1" dirty="0" err="1">
                <a:latin typeface="Times New Roman" panose="02020603050405020304" pitchFamily="18" charset="0"/>
                <a:cs typeface="Times New Roman" panose="02020603050405020304" pitchFamily="18" charset="0"/>
                <a:sym typeface="+mn-ea"/>
              </a:rPr>
              <a:t>StellarStudent</a:t>
            </a:r>
            <a:r>
              <a:rPr lang="en-IN" altLang="en-US" sz="3200" b="1" dirty="0">
                <a:latin typeface="Times New Roman" panose="02020603050405020304" pitchFamily="18" charset="0"/>
                <a:cs typeface="Times New Roman" panose="02020603050405020304" pitchFamily="18" charset="0"/>
                <a:sym typeface="+mn-ea"/>
              </a:rPr>
              <a:t> :: </a:t>
            </a:r>
            <a:r>
              <a:rPr lang="en-US" sz="3200" b="1" dirty="0">
                <a:latin typeface="Times New Roman" panose="02020603050405020304" pitchFamily="18" charset="0"/>
                <a:cs typeface="Times New Roman" panose="02020603050405020304" pitchFamily="18" charset="0"/>
                <a:sym typeface="+mn-ea"/>
              </a:rPr>
              <a:t>Use Case Diagram of</a:t>
            </a:r>
            <a:r>
              <a:rPr lang="en-IN" altLang="en-US" sz="3200" b="1" dirty="0">
                <a:latin typeface="Times New Roman" panose="02020603050405020304" pitchFamily="18" charset="0"/>
                <a:cs typeface="Times New Roman" panose="02020603050405020304" pitchFamily="18" charset="0"/>
                <a:sym typeface="+mn-ea"/>
              </a:rPr>
              <a:t> Faculty</a:t>
            </a:r>
            <a:br>
              <a:rPr lang="en-IN" altLang="en-US" sz="3200" b="1" dirty="0">
                <a:latin typeface="Times New Roman" panose="02020603050405020304" pitchFamily="18" charset="0"/>
                <a:cs typeface="Times New Roman" panose="02020603050405020304" pitchFamily="18" charset="0"/>
              </a:rPr>
            </a:br>
            <a:endParaRPr lang="en-IN" sz="3200" dirty="0"/>
          </a:p>
        </p:txBody>
      </p:sp>
      <p:pic>
        <p:nvPicPr>
          <p:cNvPr id="7" name="Content Placeholder 5" descr="WhatsApp Image 2021-05-26 at 11.07.09 AM">
            <a:extLst>
              <a:ext uri="{FF2B5EF4-FFF2-40B4-BE49-F238E27FC236}">
                <a16:creationId xmlns:a16="http://schemas.microsoft.com/office/drawing/2014/main" id="{A1357432-A227-4464-B4A3-38D4C1A2611B}"/>
              </a:ext>
            </a:extLst>
          </p:cNvPr>
          <p:cNvPicPr>
            <a:picLocks noChangeAspect="1"/>
          </p:cNvPicPr>
          <p:nvPr/>
        </p:nvPicPr>
        <p:blipFill>
          <a:blip r:embed="rId3"/>
          <a:stretch>
            <a:fillRect/>
          </a:stretch>
        </p:blipFill>
        <p:spPr>
          <a:xfrm>
            <a:off x="3622089" y="1110115"/>
            <a:ext cx="4517390" cy="5192395"/>
          </a:xfrm>
          <a:prstGeom prst="rect">
            <a:avLst/>
          </a:prstGeom>
        </p:spPr>
      </p:pic>
    </p:spTree>
    <p:extLst>
      <p:ext uri="{BB962C8B-B14F-4D97-AF65-F5344CB8AC3E}">
        <p14:creationId xmlns:p14="http://schemas.microsoft.com/office/powerpoint/2010/main" val="419612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095B-A6F1-4C65-8718-AF760B9A1D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6BB42F-1B1A-4E8F-8B73-1E612510920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E164AB6-5D93-47F2-8160-A12757E455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9CF0271-0E70-4419-9663-B37B990E91D9}"/>
              </a:ext>
            </a:extLst>
          </p:cNvPr>
          <p:cNvSpPr txBox="1"/>
          <p:nvPr/>
        </p:nvSpPr>
        <p:spPr>
          <a:xfrm>
            <a:off x="1779233" y="230188"/>
            <a:ext cx="8276946" cy="584775"/>
          </a:xfrm>
          <a:prstGeom prst="rect">
            <a:avLst/>
          </a:prstGeom>
          <a:noFill/>
        </p:spPr>
        <p:txBody>
          <a:bodyPr wrap="square">
            <a:spAutoFit/>
          </a:bodyPr>
          <a:lstStyle/>
          <a:p>
            <a:pPr algn="ctr"/>
            <a:r>
              <a:rPr lang="en-IN" altLang="en-US" sz="3200" b="1" dirty="0" err="1">
                <a:latin typeface="Times New Roman" panose="02020603050405020304" pitchFamily="18" charset="0"/>
                <a:cs typeface="Times New Roman" panose="02020603050405020304" pitchFamily="18" charset="0"/>
                <a:sym typeface="+mn-ea"/>
              </a:rPr>
              <a:t>StellarStudent</a:t>
            </a:r>
            <a:r>
              <a:rPr lang="en-IN" altLang="en-US" sz="3200" b="1" dirty="0">
                <a:latin typeface="Times New Roman" panose="02020603050405020304" pitchFamily="18" charset="0"/>
                <a:cs typeface="Times New Roman" panose="02020603050405020304" pitchFamily="18" charset="0"/>
                <a:sym typeface="+mn-ea"/>
              </a:rPr>
              <a:t> :: </a:t>
            </a:r>
            <a:r>
              <a:rPr lang="en-US" sz="3200" b="1" dirty="0">
                <a:latin typeface="Times New Roman" panose="02020603050405020304" pitchFamily="18" charset="0"/>
                <a:cs typeface="Times New Roman" panose="02020603050405020304" pitchFamily="18" charset="0"/>
                <a:sym typeface="+mn-ea"/>
              </a:rPr>
              <a:t>Use Case Diagram of</a:t>
            </a:r>
            <a:r>
              <a:rPr lang="en-IN" altLang="en-US" sz="3200" b="1" dirty="0">
                <a:latin typeface="Times New Roman" panose="02020603050405020304" pitchFamily="18" charset="0"/>
                <a:cs typeface="Times New Roman" panose="02020603050405020304" pitchFamily="18" charset="0"/>
                <a:sym typeface="+mn-ea"/>
              </a:rPr>
              <a:t> Admin</a:t>
            </a:r>
            <a:endParaRPr lang="en-IN" sz="3200" dirty="0"/>
          </a:p>
        </p:txBody>
      </p:sp>
      <p:pic>
        <p:nvPicPr>
          <p:cNvPr id="7" name="Content Placeholder 10" descr="WhatsApp Image 2021-05-26 at 11.07.09 AM (1)">
            <a:extLst>
              <a:ext uri="{FF2B5EF4-FFF2-40B4-BE49-F238E27FC236}">
                <a16:creationId xmlns:a16="http://schemas.microsoft.com/office/drawing/2014/main" id="{AC2DA199-0E39-444D-876B-8C3984B59F30}"/>
              </a:ext>
            </a:extLst>
          </p:cNvPr>
          <p:cNvPicPr>
            <a:picLocks noChangeAspect="1"/>
          </p:cNvPicPr>
          <p:nvPr/>
        </p:nvPicPr>
        <p:blipFill>
          <a:blip r:embed="rId3"/>
          <a:stretch>
            <a:fillRect/>
          </a:stretch>
        </p:blipFill>
        <p:spPr>
          <a:xfrm>
            <a:off x="3929515" y="949900"/>
            <a:ext cx="4332969" cy="5202555"/>
          </a:xfrm>
          <a:prstGeom prst="rect">
            <a:avLst/>
          </a:prstGeom>
        </p:spPr>
      </p:pic>
    </p:spTree>
    <p:extLst>
      <p:ext uri="{BB962C8B-B14F-4D97-AF65-F5344CB8AC3E}">
        <p14:creationId xmlns:p14="http://schemas.microsoft.com/office/powerpoint/2010/main" val="9035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620982" y="140827"/>
            <a:ext cx="895003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ER Diagram</a:t>
            </a:r>
          </a:p>
        </p:txBody>
      </p:sp>
      <p:sp>
        <p:nvSpPr>
          <p:cNvPr id="3" name="AutoShape 2"/>
          <p:cNvSpPr>
            <a:spLocks noChangeAspect="1" noChangeArrowheads="1"/>
          </p:cNvSpPr>
          <p:nvPr/>
        </p:nvSpPr>
        <p:spPr bwMode="auto">
          <a:xfrm>
            <a:off x="5943600" y="3276600"/>
            <a:ext cx="3257550" cy="3257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4" name="Picture 3" descr="WhatsApp Image 2021-05-26 at 11.07.09 AM (2)"/>
          <p:cNvPicPr>
            <a:picLocks noChangeAspect="1"/>
          </p:cNvPicPr>
          <p:nvPr/>
        </p:nvPicPr>
        <p:blipFill>
          <a:blip r:embed="rId4"/>
          <a:stretch>
            <a:fillRect/>
          </a:stretch>
        </p:blipFill>
        <p:spPr>
          <a:xfrm>
            <a:off x="1037177" y="788820"/>
            <a:ext cx="10117645" cy="56775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64BA4-039A-44BF-B68F-0B18662039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2B0642-C8D2-4040-899E-11EB36E4A62D}"/>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59C45306-370F-49E3-9094-EA66495D9C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03E801A9-45B7-44F1-ACE5-3662B71287F4}"/>
              </a:ext>
            </a:extLst>
          </p:cNvPr>
          <p:cNvSpPr txBox="1"/>
          <p:nvPr/>
        </p:nvSpPr>
        <p:spPr>
          <a:xfrm>
            <a:off x="381739" y="1825625"/>
            <a:ext cx="11274642" cy="4493538"/>
          </a:xfrm>
          <a:prstGeom prst="rect">
            <a:avLst/>
          </a:prstGeom>
          <a:noFill/>
        </p:spPr>
        <p:txBody>
          <a:bodyPr wrap="square">
            <a:spAutoFit/>
          </a:bodyPr>
          <a:lstStyle/>
          <a:p>
            <a:pPr marL="0" indent="0" algn="just">
              <a:buNone/>
            </a:pPr>
            <a:r>
              <a:rPr lang="en-US" sz="2200" dirty="0">
                <a:latin typeface="Times New Roman" panose="02020603050405020304" pitchFamily="18" charset="0"/>
                <a:cs typeface="Times New Roman" panose="02020603050405020304" pitchFamily="18" charset="0"/>
              </a:rPr>
              <a:t>Testing is the major quality control measure used during software development. It is a basic function to detect errors in the software. During the requirement analysis and design the output of the document that is usually textual and non-executable after the coding phase the computer programs are available that can be executed for testing purpose. This implies that testing not only has to uncover errors introduce during the previous phase. The goal of testing is to uncover requirement, design, coding errors in the program.</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IN" altLang="en-US" sz="2200" b="1" dirty="0">
                <a:latin typeface="Times New Roman" panose="02020603050405020304" pitchFamily="18" charset="0"/>
                <a:cs typeface="Times New Roman" panose="02020603050405020304" pitchFamily="18" charset="0"/>
              </a:rPr>
              <a:t>Manual Testing: </a:t>
            </a:r>
            <a:r>
              <a:rPr lang="en-IN" altLang="en-US" sz="2200" dirty="0">
                <a:latin typeface="Times New Roman" panose="02020603050405020304" pitchFamily="18" charset="0"/>
                <a:cs typeface="Times New Roman" panose="02020603050405020304" pitchFamily="18" charset="0"/>
              </a:rPr>
              <a:t>The process of testing the application manually, in a repeated way to find a defect these are the three manual testing methods which we used on our application</a:t>
            </a:r>
          </a:p>
          <a:p>
            <a:pPr marL="0" indent="0" algn="just">
              <a:buNone/>
            </a:pPr>
            <a:endParaRPr lang="en-IN" altLang="en-US" sz="2200" dirty="0">
              <a:latin typeface="Times New Roman" panose="02020603050405020304" pitchFamily="18" charset="0"/>
              <a:cs typeface="Times New Roman" panose="02020603050405020304" pitchFamily="18" charset="0"/>
            </a:endParaRPr>
          </a:p>
          <a:p>
            <a:r>
              <a:rPr lang="en-IN" altLang="en-US" sz="2200" dirty="0">
                <a:latin typeface="Times New Roman" panose="02020603050405020304" pitchFamily="18" charset="0"/>
                <a:cs typeface="Times New Roman" panose="02020603050405020304" pitchFamily="18" charset="0"/>
              </a:rPr>
              <a:t>Unit Testing</a:t>
            </a:r>
          </a:p>
          <a:p>
            <a:r>
              <a:rPr lang="en-IN" altLang="en-US" sz="2200" dirty="0">
                <a:latin typeface="Times New Roman" panose="02020603050405020304" pitchFamily="18" charset="0"/>
                <a:cs typeface="Times New Roman" panose="02020603050405020304" pitchFamily="18" charset="0"/>
              </a:rPr>
              <a:t>Integration Testing</a:t>
            </a:r>
          </a:p>
          <a:p>
            <a:r>
              <a:rPr lang="en-IN" altLang="en-US" sz="2200" dirty="0">
                <a:latin typeface="Times New Roman" panose="02020603050405020304" pitchFamily="18" charset="0"/>
                <a:cs typeface="Times New Roman" panose="02020603050405020304" pitchFamily="18" charset="0"/>
              </a:rPr>
              <a:t>System Testing</a:t>
            </a:r>
          </a:p>
        </p:txBody>
      </p:sp>
      <p:sp>
        <p:nvSpPr>
          <p:cNvPr id="12" name="TextBox 11">
            <a:extLst>
              <a:ext uri="{FF2B5EF4-FFF2-40B4-BE49-F238E27FC236}">
                <a16:creationId xmlns:a16="http://schemas.microsoft.com/office/drawing/2014/main" id="{92B3A199-FAFB-4BF7-8D1C-60B6B66CF251}"/>
              </a:ext>
            </a:extLst>
          </p:cNvPr>
          <p:cNvSpPr txBox="1"/>
          <p:nvPr/>
        </p:nvSpPr>
        <p:spPr>
          <a:xfrm>
            <a:off x="2189457" y="505886"/>
            <a:ext cx="6165540" cy="769441"/>
          </a:xfrm>
          <a:prstGeom prst="rect">
            <a:avLst/>
          </a:prstGeom>
          <a:noFill/>
        </p:spPr>
        <p:txBody>
          <a:bodyPr wrap="square">
            <a:spAutoFit/>
          </a:bodyPr>
          <a:lstStyle/>
          <a:p>
            <a:pPr algn="ctr"/>
            <a:r>
              <a:rPr lang="en-IN" altLang="en-US" sz="4400" b="1" dirty="0">
                <a:latin typeface="Times New Roman" panose="02020603050405020304" pitchFamily="18" charset="0"/>
                <a:cs typeface="Times New Roman" panose="02020603050405020304" pitchFamily="18" charset="0"/>
              </a:rPr>
              <a:t>Testing</a:t>
            </a:r>
            <a:endParaRPr lang="en-IN" sz="4400" dirty="0"/>
          </a:p>
        </p:txBody>
      </p:sp>
    </p:spTree>
    <p:extLst>
      <p:ext uri="{BB962C8B-B14F-4D97-AF65-F5344CB8AC3E}">
        <p14:creationId xmlns:p14="http://schemas.microsoft.com/office/powerpoint/2010/main" val="400670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4E09-7444-4219-AB01-73BABF575A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D037C1-C8F9-4C5A-AA98-3923D82E79D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4D93832-7582-44B4-B03C-E437F09C87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13915A7E-E3A9-44B1-872C-D0FCF03759DC}"/>
              </a:ext>
            </a:extLst>
          </p:cNvPr>
          <p:cNvSpPr txBox="1"/>
          <p:nvPr/>
        </p:nvSpPr>
        <p:spPr>
          <a:xfrm>
            <a:off x="2825319" y="230188"/>
            <a:ext cx="6165540" cy="769441"/>
          </a:xfrm>
          <a:prstGeom prst="rect">
            <a:avLst/>
          </a:prstGeom>
          <a:noFill/>
        </p:spPr>
        <p:txBody>
          <a:bodyPr wrap="square">
            <a:spAutoFit/>
          </a:bodyPr>
          <a:lstStyle/>
          <a:p>
            <a:pPr algn="ctr"/>
            <a:r>
              <a:rPr lang="en-IN" altLang="en-US" sz="4400" b="1" dirty="0">
                <a:latin typeface="Times New Roman" panose="02020603050405020304" pitchFamily="18" charset="0"/>
                <a:cs typeface="Times New Roman" panose="02020603050405020304" pitchFamily="18" charset="0"/>
              </a:rPr>
              <a:t>Output</a:t>
            </a:r>
            <a:endParaRPr lang="en-IN" sz="4400" dirty="0"/>
          </a:p>
        </p:txBody>
      </p:sp>
      <p:pic>
        <p:nvPicPr>
          <p:cNvPr id="7" name="Content Placeholder 4" descr="WhatsApp Image 2021-05-26 at 7.30.28 PM (3)">
            <a:extLst>
              <a:ext uri="{FF2B5EF4-FFF2-40B4-BE49-F238E27FC236}">
                <a16:creationId xmlns:a16="http://schemas.microsoft.com/office/drawing/2014/main" id="{0CBDD94A-7B16-498F-81EF-F5ADD0C0A79D}"/>
              </a:ext>
            </a:extLst>
          </p:cNvPr>
          <p:cNvPicPr>
            <a:picLocks noChangeAspect="1"/>
          </p:cNvPicPr>
          <p:nvPr/>
        </p:nvPicPr>
        <p:blipFill rotWithShape="1">
          <a:blip r:embed="rId3"/>
          <a:srcRect r="14370" b="4724"/>
          <a:stretch>
            <a:fillRect/>
          </a:stretch>
        </p:blipFill>
        <p:spPr>
          <a:xfrm>
            <a:off x="233693" y="1094740"/>
            <a:ext cx="5777865" cy="4933199"/>
          </a:xfrm>
          <a:prstGeom prst="rect">
            <a:avLst/>
          </a:prstGeom>
        </p:spPr>
      </p:pic>
      <p:pic>
        <p:nvPicPr>
          <p:cNvPr id="8" name="Content Placeholder 4" descr="WhatsApp Image 2021-05-26 at 7.30.28 PM (4)">
            <a:extLst>
              <a:ext uri="{FF2B5EF4-FFF2-40B4-BE49-F238E27FC236}">
                <a16:creationId xmlns:a16="http://schemas.microsoft.com/office/drawing/2014/main" id="{9FD077F5-028D-49DD-A5AF-4CECAC995317}"/>
              </a:ext>
            </a:extLst>
          </p:cNvPr>
          <p:cNvPicPr>
            <a:picLocks noChangeAspect="1"/>
          </p:cNvPicPr>
          <p:nvPr/>
        </p:nvPicPr>
        <p:blipFill>
          <a:blip r:embed="rId4"/>
          <a:stretch>
            <a:fillRect/>
          </a:stretch>
        </p:blipFill>
        <p:spPr>
          <a:xfrm>
            <a:off x="6180443" y="1094741"/>
            <a:ext cx="5875433" cy="4933198"/>
          </a:xfrm>
          <a:prstGeom prst="rect">
            <a:avLst/>
          </a:prstGeom>
        </p:spPr>
      </p:pic>
    </p:spTree>
    <p:extLst>
      <p:ext uri="{BB962C8B-B14F-4D97-AF65-F5344CB8AC3E}">
        <p14:creationId xmlns:p14="http://schemas.microsoft.com/office/powerpoint/2010/main" val="113839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3B65-7517-4277-9CD0-EE68599DAB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189AFA-971A-460D-B179-38342335071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6576240-5029-419B-8B20-062C539996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Content Placeholder 4" descr="WhatsApp Image 2021-05-26 at 7.30.28 PM (2)">
            <a:extLst>
              <a:ext uri="{FF2B5EF4-FFF2-40B4-BE49-F238E27FC236}">
                <a16:creationId xmlns:a16="http://schemas.microsoft.com/office/drawing/2014/main" id="{02912CB4-E8A1-4C73-8CE1-0F2B6F029B1D}"/>
              </a:ext>
            </a:extLst>
          </p:cNvPr>
          <p:cNvPicPr>
            <a:picLocks noChangeAspect="1"/>
          </p:cNvPicPr>
          <p:nvPr/>
        </p:nvPicPr>
        <p:blipFill>
          <a:blip r:embed="rId3"/>
          <a:stretch>
            <a:fillRect/>
          </a:stretch>
        </p:blipFill>
        <p:spPr>
          <a:xfrm>
            <a:off x="70386" y="941033"/>
            <a:ext cx="5771614" cy="4811697"/>
          </a:xfrm>
          <a:prstGeom prst="rect">
            <a:avLst/>
          </a:prstGeom>
        </p:spPr>
      </p:pic>
      <p:pic>
        <p:nvPicPr>
          <p:cNvPr id="6" name="Content Placeholder 4" descr="WhatsApp Image 2021-05-26 at 7.30.28 PM (1)">
            <a:extLst>
              <a:ext uri="{FF2B5EF4-FFF2-40B4-BE49-F238E27FC236}">
                <a16:creationId xmlns:a16="http://schemas.microsoft.com/office/drawing/2014/main" id="{1F3542E0-3F31-40E7-AD47-613746EB5D51}"/>
              </a:ext>
            </a:extLst>
          </p:cNvPr>
          <p:cNvPicPr>
            <a:picLocks noChangeAspect="1"/>
          </p:cNvPicPr>
          <p:nvPr/>
        </p:nvPicPr>
        <p:blipFill>
          <a:blip r:embed="rId4"/>
          <a:stretch>
            <a:fillRect/>
          </a:stretch>
        </p:blipFill>
        <p:spPr>
          <a:xfrm>
            <a:off x="6004659" y="941033"/>
            <a:ext cx="6116955" cy="4811697"/>
          </a:xfrm>
          <a:prstGeom prst="rect">
            <a:avLst/>
          </a:prstGeom>
        </p:spPr>
      </p:pic>
    </p:spTree>
    <p:extLst>
      <p:ext uri="{BB962C8B-B14F-4D97-AF65-F5344CB8AC3E}">
        <p14:creationId xmlns:p14="http://schemas.microsoft.com/office/powerpoint/2010/main" val="3732397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439</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raga rasagna</dc:creator>
  <cp:lastModifiedBy>Raga</cp:lastModifiedBy>
  <cp:revision>225</cp:revision>
  <dcterms:created xsi:type="dcterms:W3CDTF">2020-08-08T03:55:00Z</dcterms:created>
  <dcterms:modified xsi:type="dcterms:W3CDTF">2021-05-27T04:28:33Z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