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8" r:id="rId4"/>
    <p:sldId id="269" r:id="rId5"/>
    <p:sldId id="270" r:id="rId6"/>
    <p:sldId id="271" r:id="rId7"/>
    <p:sldId id="272" r:id="rId8"/>
    <p:sldId id="273" r:id="rId9"/>
    <p:sldId id="274" r:id="rId10"/>
    <p:sldId id="267" r:id="rId11"/>
    <p:sldId id="261" r:id="rId12"/>
    <p:sldId id="265" r:id="rId13"/>
    <p:sldId id="263" r:id="rId14"/>
    <p:sldId id="264" r:id="rId1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D0F761-F578-4228-B541-4C698C137012}" type="doc">
      <dgm:prSet loTypeId="urn:microsoft.com/office/officeart/2005/8/layout/process1" loCatId="process" qsTypeId="urn:microsoft.com/office/officeart/2005/8/quickstyle/simple1" qsCatId="simple" csTypeId="urn:microsoft.com/office/officeart/2005/8/colors/accent1_2" csCatId="accent1" phldr="1"/>
      <dgm:spPr/>
    </dgm:pt>
    <dgm:pt modelId="{BE4C8297-5B20-492A-AAC6-16F0BA04CF2F}">
      <dgm:prSet phldrT="[Text]"/>
      <dgm:spPr/>
      <dgm:t>
        <a:bodyPr/>
        <a:lstStyle/>
        <a:p>
          <a:r>
            <a:rPr lang="en-IN" dirty="0"/>
            <a:t>Data Acquisition</a:t>
          </a:r>
        </a:p>
      </dgm:t>
    </dgm:pt>
    <dgm:pt modelId="{80663BCE-F088-4418-8AAC-A34240BB5E84}" type="parTrans" cxnId="{8344FBBD-5BE0-44FC-9AE3-E226634D8E9D}">
      <dgm:prSet/>
      <dgm:spPr/>
      <dgm:t>
        <a:bodyPr/>
        <a:lstStyle/>
        <a:p>
          <a:endParaRPr lang="en-IN"/>
        </a:p>
      </dgm:t>
    </dgm:pt>
    <dgm:pt modelId="{84E6B43C-11C7-4C09-9FDC-447A1AA0E7BA}" type="sibTrans" cxnId="{8344FBBD-5BE0-44FC-9AE3-E226634D8E9D}">
      <dgm:prSet/>
      <dgm:spPr/>
      <dgm:t>
        <a:bodyPr/>
        <a:lstStyle/>
        <a:p>
          <a:endParaRPr lang="en-IN"/>
        </a:p>
      </dgm:t>
    </dgm:pt>
    <dgm:pt modelId="{96DB7742-DF1B-466D-B473-36DFF429834D}">
      <dgm:prSet phldrT="[Text]"/>
      <dgm:spPr/>
      <dgm:t>
        <a:bodyPr/>
        <a:lstStyle/>
        <a:p>
          <a:r>
            <a:rPr lang="en-IN" dirty="0"/>
            <a:t>Applying classification algorithms</a:t>
          </a:r>
        </a:p>
      </dgm:t>
    </dgm:pt>
    <dgm:pt modelId="{7935CDFE-3497-446F-A090-B400243D5642}" type="parTrans" cxnId="{C49D0E5C-52F2-4854-A23E-15E627BA9162}">
      <dgm:prSet/>
      <dgm:spPr/>
      <dgm:t>
        <a:bodyPr/>
        <a:lstStyle/>
        <a:p>
          <a:endParaRPr lang="en-IN"/>
        </a:p>
      </dgm:t>
    </dgm:pt>
    <dgm:pt modelId="{6DB2AD3B-2CAC-4D35-9D0E-B40309CD30B0}" type="sibTrans" cxnId="{C49D0E5C-52F2-4854-A23E-15E627BA9162}">
      <dgm:prSet/>
      <dgm:spPr/>
      <dgm:t>
        <a:bodyPr/>
        <a:lstStyle/>
        <a:p>
          <a:endParaRPr lang="en-IN"/>
        </a:p>
      </dgm:t>
    </dgm:pt>
    <dgm:pt modelId="{20C8C74C-4F67-490D-A02E-1B8A0A56C54B}">
      <dgm:prSet phldrT="[Text]"/>
      <dgm:spPr/>
      <dgm:t>
        <a:bodyPr/>
        <a:lstStyle/>
        <a:p>
          <a:r>
            <a:rPr lang="en-IN" dirty="0"/>
            <a:t>Feature scaling</a:t>
          </a:r>
        </a:p>
      </dgm:t>
    </dgm:pt>
    <dgm:pt modelId="{82CAD4F8-D845-40AD-9F31-92479C729D8B}" type="parTrans" cxnId="{E9E4CB12-DA27-48EC-B4E8-73C65D642446}">
      <dgm:prSet/>
      <dgm:spPr/>
      <dgm:t>
        <a:bodyPr/>
        <a:lstStyle/>
        <a:p>
          <a:endParaRPr lang="en-IN"/>
        </a:p>
      </dgm:t>
    </dgm:pt>
    <dgm:pt modelId="{DFCDE03A-0CD0-4BD3-A9E7-8B1E14982878}" type="sibTrans" cxnId="{E9E4CB12-DA27-48EC-B4E8-73C65D642446}">
      <dgm:prSet/>
      <dgm:spPr/>
      <dgm:t>
        <a:bodyPr/>
        <a:lstStyle/>
        <a:p>
          <a:endParaRPr lang="en-IN"/>
        </a:p>
      </dgm:t>
    </dgm:pt>
    <dgm:pt modelId="{3804C943-E835-4828-AEF7-7E34FB0BA4D8}">
      <dgm:prSet phldrT="[Text]"/>
      <dgm:spPr/>
      <dgm:t>
        <a:bodyPr/>
        <a:lstStyle/>
        <a:p>
          <a:r>
            <a:rPr lang="en-IN" dirty="0"/>
            <a:t>Model tuning</a:t>
          </a:r>
        </a:p>
      </dgm:t>
    </dgm:pt>
    <dgm:pt modelId="{18C9845B-C5C7-41F8-8C07-4C1CB198047F}" type="parTrans" cxnId="{4BA473C6-DF2C-4EFA-8EC1-F6DF9ADA0535}">
      <dgm:prSet/>
      <dgm:spPr/>
      <dgm:t>
        <a:bodyPr/>
        <a:lstStyle/>
        <a:p>
          <a:endParaRPr lang="en-IN"/>
        </a:p>
      </dgm:t>
    </dgm:pt>
    <dgm:pt modelId="{AE909EEB-A70A-484A-8A4A-BC1BA3E4C930}" type="sibTrans" cxnId="{4BA473C6-DF2C-4EFA-8EC1-F6DF9ADA0535}">
      <dgm:prSet/>
      <dgm:spPr/>
      <dgm:t>
        <a:bodyPr/>
        <a:lstStyle/>
        <a:p>
          <a:endParaRPr lang="en-IN"/>
        </a:p>
      </dgm:t>
    </dgm:pt>
    <dgm:pt modelId="{E571DA84-BE9E-4DD9-B60D-ECDF9413DED9}">
      <dgm:prSet phldrT="[Text]"/>
      <dgm:spPr/>
      <dgm:t>
        <a:bodyPr/>
        <a:lstStyle/>
        <a:p>
          <a:r>
            <a:rPr lang="en-IN" dirty="0"/>
            <a:t>Data interpretation</a:t>
          </a:r>
        </a:p>
      </dgm:t>
    </dgm:pt>
    <dgm:pt modelId="{A93AEFE9-4EAE-4148-A4AC-0815727DB5AA}" type="parTrans" cxnId="{8FE134C0-D6AB-46C1-A731-7491CF95325C}">
      <dgm:prSet/>
      <dgm:spPr/>
      <dgm:t>
        <a:bodyPr/>
        <a:lstStyle/>
        <a:p>
          <a:endParaRPr lang="en-IN"/>
        </a:p>
      </dgm:t>
    </dgm:pt>
    <dgm:pt modelId="{033322EB-8C97-47C6-8C18-703A89A2874B}" type="sibTrans" cxnId="{8FE134C0-D6AB-46C1-A731-7491CF95325C}">
      <dgm:prSet/>
      <dgm:spPr/>
      <dgm:t>
        <a:bodyPr/>
        <a:lstStyle/>
        <a:p>
          <a:endParaRPr lang="en-IN"/>
        </a:p>
      </dgm:t>
    </dgm:pt>
    <dgm:pt modelId="{B86F7D35-C141-4EE5-8CE2-5A39B2DD05BE}">
      <dgm:prSet phldrT="[Text]"/>
      <dgm:spPr/>
      <dgm:t>
        <a:bodyPr/>
        <a:lstStyle/>
        <a:p>
          <a:r>
            <a:rPr lang="en-US" dirty="0"/>
            <a:t>Dataset Analysis</a:t>
          </a:r>
          <a:endParaRPr lang="en-IN" dirty="0"/>
        </a:p>
      </dgm:t>
    </dgm:pt>
    <dgm:pt modelId="{0B5F1E1C-FFCC-4453-AE76-FDDFDEA62466}" type="parTrans" cxnId="{1D9B7184-4DEE-4F46-A2ED-15B79C2F64FA}">
      <dgm:prSet/>
      <dgm:spPr/>
      <dgm:t>
        <a:bodyPr/>
        <a:lstStyle/>
        <a:p>
          <a:endParaRPr lang="en-IN"/>
        </a:p>
      </dgm:t>
    </dgm:pt>
    <dgm:pt modelId="{139374EF-0374-4973-8F7E-2219D654B3DD}" type="sibTrans" cxnId="{1D9B7184-4DEE-4F46-A2ED-15B79C2F64FA}">
      <dgm:prSet/>
      <dgm:spPr/>
      <dgm:t>
        <a:bodyPr/>
        <a:lstStyle/>
        <a:p>
          <a:endParaRPr lang="en-IN"/>
        </a:p>
      </dgm:t>
    </dgm:pt>
    <dgm:pt modelId="{E60BF1DB-4300-4633-A533-C7EE741DBE99}" type="pres">
      <dgm:prSet presAssocID="{A9D0F761-F578-4228-B541-4C698C137012}" presName="Name0" presStyleCnt="0">
        <dgm:presLayoutVars>
          <dgm:dir/>
          <dgm:resizeHandles val="exact"/>
        </dgm:presLayoutVars>
      </dgm:prSet>
      <dgm:spPr/>
    </dgm:pt>
    <dgm:pt modelId="{5784E58B-2394-4579-911D-2D4EF4E08CB8}" type="pres">
      <dgm:prSet presAssocID="{BE4C8297-5B20-492A-AAC6-16F0BA04CF2F}" presName="node" presStyleLbl="node1" presStyleIdx="0" presStyleCnt="6">
        <dgm:presLayoutVars>
          <dgm:bulletEnabled val="1"/>
        </dgm:presLayoutVars>
      </dgm:prSet>
      <dgm:spPr/>
    </dgm:pt>
    <dgm:pt modelId="{429DC998-E77B-41E1-87D5-3D1572DF3A31}" type="pres">
      <dgm:prSet presAssocID="{84E6B43C-11C7-4C09-9FDC-447A1AA0E7BA}" presName="sibTrans" presStyleLbl="sibTrans2D1" presStyleIdx="0" presStyleCnt="5"/>
      <dgm:spPr/>
    </dgm:pt>
    <dgm:pt modelId="{4EABA275-67FB-4066-90AB-4913FC650E98}" type="pres">
      <dgm:prSet presAssocID="{84E6B43C-11C7-4C09-9FDC-447A1AA0E7BA}" presName="connectorText" presStyleLbl="sibTrans2D1" presStyleIdx="0" presStyleCnt="5"/>
      <dgm:spPr/>
    </dgm:pt>
    <dgm:pt modelId="{C3D3F87F-D4A8-41D4-A7F2-00DC00233AB5}" type="pres">
      <dgm:prSet presAssocID="{B86F7D35-C141-4EE5-8CE2-5A39B2DD05BE}" presName="node" presStyleLbl="node1" presStyleIdx="1" presStyleCnt="6">
        <dgm:presLayoutVars>
          <dgm:bulletEnabled val="1"/>
        </dgm:presLayoutVars>
      </dgm:prSet>
      <dgm:spPr/>
    </dgm:pt>
    <dgm:pt modelId="{88821C4B-A387-48C5-A3A0-799EAFF7B942}" type="pres">
      <dgm:prSet presAssocID="{139374EF-0374-4973-8F7E-2219D654B3DD}" presName="sibTrans" presStyleLbl="sibTrans2D1" presStyleIdx="1" presStyleCnt="5"/>
      <dgm:spPr/>
    </dgm:pt>
    <dgm:pt modelId="{E42943D0-F57E-4469-BAB2-D393D63EB1E3}" type="pres">
      <dgm:prSet presAssocID="{139374EF-0374-4973-8F7E-2219D654B3DD}" presName="connectorText" presStyleLbl="sibTrans2D1" presStyleIdx="1" presStyleCnt="5"/>
      <dgm:spPr/>
    </dgm:pt>
    <dgm:pt modelId="{D305B3E4-2D85-43D1-B6CE-D81F04043ABF}" type="pres">
      <dgm:prSet presAssocID="{96DB7742-DF1B-466D-B473-36DFF429834D}" presName="node" presStyleLbl="node1" presStyleIdx="2" presStyleCnt="6">
        <dgm:presLayoutVars>
          <dgm:bulletEnabled val="1"/>
        </dgm:presLayoutVars>
      </dgm:prSet>
      <dgm:spPr/>
    </dgm:pt>
    <dgm:pt modelId="{741F0165-E64A-4060-A92B-392A5655F002}" type="pres">
      <dgm:prSet presAssocID="{6DB2AD3B-2CAC-4D35-9D0E-B40309CD30B0}" presName="sibTrans" presStyleLbl="sibTrans2D1" presStyleIdx="2" presStyleCnt="5"/>
      <dgm:spPr/>
    </dgm:pt>
    <dgm:pt modelId="{B30E8CE9-031F-46CB-B6DD-F08263509D03}" type="pres">
      <dgm:prSet presAssocID="{6DB2AD3B-2CAC-4D35-9D0E-B40309CD30B0}" presName="connectorText" presStyleLbl="sibTrans2D1" presStyleIdx="2" presStyleCnt="5"/>
      <dgm:spPr/>
    </dgm:pt>
    <dgm:pt modelId="{F34BED4C-2071-4E2B-951A-545F032E10C5}" type="pres">
      <dgm:prSet presAssocID="{20C8C74C-4F67-490D-A02E-1B8A0A56C54B}" presName="node" presStyleLbl="node1" presStyleIdx="3" presStyleCnt="6">
        <dgm:presLayoutVars>
          <dgm:bulletEnabled val="1"/>
        </dgm:presLayoutVars>
      </dgm:prSet>
      <dgm:spPr/>
    </dgm:pt>
    <dgm:pt modelId="{5BA5C813-1A9E-44A9-A09D-1C70A28D21F3}" type="pres">
      <dgm:prSet presAssocID="{DFCDE03A-0CD0-4BD3-A9E7-8B1E14982878}" presName="sibTrans" presStyleLbl="sibTrans2D1" presStyleIdx="3" presStyleCnt="5"/>
      <dgm:spPr/>
    </dgm:pt>
    <dgm:pt modelId="{BC447ADC-6883-4BCA-85EF-1FB55303BEB2}" type="pres">
      <dgm:prSet presAssocID="{DFCDE03A-0CD0-4BD3-A9E7-8B1E14982878}" presName="connectorText" presStyleLbl="sibTrans2D1" presStyleIdx="3" presStyleCnt="5"/>
      <dgm:spPr/>
    </dgm:pt>
    <dgm:pt modelId="{6485D72D-C863-4D02-B059-2D9464694FDC}" type="pres">
      <dgm:prSet presAssocID="{3804C943-E835-4828-AEF7-7E34FB0BA4D8}" presName="node" presStyleLbl="node1" presStyleIdx="4" presStyleCnt="6">
        <dgm:presLayoutVars>
          <dgm:bulletEnabled val="1"/>
        </dgm:presLayoutVars>
      </dgm:prSet>
      <dgm:spPr/>
    </dgm:pt>
    <dgm:pt modelId="{3954F48F-5AA5-43AA-895B-AC1A840F1146}" type="pres">
      <dgm:prSet presAssocID="{AE909EEB-A70A-484A-8A4A-BC1BA3E4C930}" presName="sibTrans" presStyleLbl="sibTrans2D1" presStyleIdx="4" presStyleCnt="5"/>
      <dgm:spPr/>
    </dgm:pt>
    <dgm:pt modelId="{1AC5E80E-91E6-4C88-B251-877A7F7FBBF7}" type="pres">
      <dgm:prSet presAssocID="{AE909EEB-A70A-484A-8A4A-BC1BA3E4C930}" presName="connectorText" presStyleLbl="sibTrans2D1" presStyleIdx="4" presStyleCnt="5"/>
      <dgm:spPr/>
    </dgm:pt>
    <dgm:pt modelId="{60DAD69C-3160-4A0B-B51E-09C5AC997369}" type="pres">
      <dgm:prSet presAssocID="{E571DA84-BE9E-4DD9-B60D-ECDF9413DED9}" presName="node" presStyleLbl="node1" presStyleIdx="5" presStyleCnt="6">
        <dgm:presLayoutVars>
          <dgm:bulletEnabled val="1"/>
        </dgm:presLayoutVars>
      </dgm:prSet>
      <dgm:spPr/>
    </dgm:pt>
  </dgm:ptLst>
  <dgm:cxnLst>
    <dgm:cxn modelId="{E9E4CB12-DA27-48EC-B4E8-73C65D642446}" srcId="{A9D0F761-F578-4228-B541-4C698C137012}" destId="{20C8C74C-4F67-490D-A02E-1B8A0A56C54B}" srcOrd="3" destOrd="0" parTransId="{82CAD4F8-D845-40AD-9F31-92479C729D8B}" sibTransId="{DFCDE03A-0CD0-4BD3-A9E7-8B1E14982878}"/>
    <dgm:cxn modelId="{665B8621-6B3E-4D99-9A13-928F56BAEEBD}" type="presOf" srcId="{3804C943-E835-4828-AEF7-7E34FB0BA4D8}" destId="{6485D72D-C863-4D02-B059-2D9464694FDC}" srcOrd="0" destOrd="0" presId="urn:microsoft.com/office/officeart/2005/8/layout/process1"/>
    <dgm:cxn modelId="{AF06442C-3B2F-4D19-A997-5980E58E8CAB}" type="presOf" srcId="{AE909EEB-A70A-484A-8A4A-BC1BA3E4C930}" destId="{3954F48F-5AA5-43AA-895B-AC1A840F1146}" srcOrd="0" destOrd="0" presId="urn:microsoft.com/office/officeart/2005/8/layout/process1"/>
    <dgm:cxn modelId="{C49D0E5C-52F2-4854-A23E-15E627BA9162}" srcId="{A9D0F761-F578-4228-B541-4C698C137012}" destId="{96DB7742-DF1B-466D-B473-36DFF429834D}" srcOrd="2" destOrd="0" parTransId="{7935CDFE-3497-446F-A090-B400243D5642}" sibTransId="{6DB2AD3B-2CAC-4D35-9D0E-B40309CD30B0}"/>
    <dgm:cxn modelId="{590E3162-699B-4F62-A652-96F84F9818F3}" type="presOf" srcId="{A9D0F761-F578-4228-B541-4C698C137012}" destId="{E60BF1DB-4300-4633-A533-C7EE741DBE99}" srcOrd="0" destOrd="0" presId="urn:microsoft.com/office/officeart/2005/8/layout/process1"/>
    <dgm:cxn modelId="{C457954E-E663-46A0-A945-69B389FABD4D}" type="presOf" srcId="{96DB7742-DF1B-466D-B473-36DFF429834D}" destId="{D305B3E4-2D85-43D1-B6CE-D81F04043ABF}" srcOrd="0" destOrd="0" presId="urn:microsoft.com/office/officeart/2005/8/layout/process1"/>
    <dgm:cxn modelId="{1C8EC154-C0A6-41BA-AC28-0D634740689B}" type="presOf" srcId="{84E6B43C-11C7-4C09-9FDC-447A1AA0E7BA}" destId="{4EABA275-67FB-4066-90AB-4913FC650E98}" srcOrd="1" destOrd="0" presId="urn:microsoft.com/office/officeart/2005/8/layout/process1"/>
    <dgm:cxn modelId="{D1A54255-F64F-463A-B7AC-3780ACD1FC86}" type="presOf" srcId="{DFCDE03A-0CD0-4BD3-A9E7-8B1E14982878}" destId="{BC447ADC-6883-4BCA-85EF-1FB55303BEB2}" srcOrd="1" destOrd="0" presId="urn:microsoft.com/office/officeart/2005/8/layout/process1"/>
    <dgm:cxn modelId="{75B0CB7C-E833-4B79-866E-8C2F640BE2C8}" type="presOf" srcId="{139374EF-0374-4973-8F7E-2219D654B3DD}" destId="{88821C4B-A387-48C5-A3A0-799EAFF7B942}" srcOrd="0" destOrd="0" presId="urn:microsoft.com/office/officeart/2005/8/layout/process1"/>
    <dgm:cxn modelId="{1D9B7184-4DEE-4F46-A2ED-15B79C2F64FA}" srcId="{A9D0F761-F578-4228-B541-4C698C137012}" destId="{B86F7D35-C141-4EE5-8CE2-5A39B2DD05BE}" srcOrd="1" destOrd="0" parTransId="{0B5F1E1C-FFCC-4453-AE76-FDDFDEA62466}" sibTransId="{139374EF-0374-4973-8F7E-2219D654B3DD}"/>
    <dgm:cxn modelId="{AB11AEAB-C384-4AD0-B602-1D35AE2C584B}" type="presOf" srcId="{BE4C8297-5B20-492A-AAC6-16F0BA04CF2F}" destId="{5784E58B-2394-4579-911D-2D4EF4E08CB8}" srcOrd="0" destOrd="0" presId="urn:microsoft.com/office/officeart/2005/8/layout/process1"/>
    <dgm:cxn modelId="{8344FBBD-5BE0-44FC-9AE3-E226634D8E9D}" srcId="{A9D0F761-F578-4228-B541-4C698C137012}" destId="{BE4C8297-5B20-492A-AAC6-16F0BA04CF2F}" srcOrd="0" destOrd="0" parTransId="{80663BCE-F088-4418-8AAC-A34240BB5E84}" sibTransId="{84E6B43C-11C7-4C09-9FDC-447A1AA0E7BA}"/>
    <dgm:cxn modelId="{8FE134C0-D6AB-46C1-A731-7491CF95325C}" srcId="{A9D0F761-F578-4228-B541-4C698C137012}" destId="{E571DA84-BE9E-4DD9-B60D-ECDF9413DED9}" srcOrd="5" destOrd="0" parTransId="{A93AEFE9-4EAE-4148-A4AC-0815727DB5AA}" sibTransId="{033322EB-8C97-47C6-8C18-703A89A2874B}"/>
    <dgm:cxn modelId="{E91752C3-CCA3-4ED2-AEFC-0FC6287BCB0C}" type="presOf" srcId="{6DB2AD3B-2CAC-4D35-9D0E-B40309CD30B0}" destId="{741F0165-E64A-4060-A92B-392A5655F002}" srcOrd="0" destOrd="0" presId="urn:microsoft.com/office/officeart/2005/8/layout/process1"/>
    <dgm:cxn modelId="{4BA473C6-DF2C-4EFA-8EC1-F6DF9ADA0535}" srcId="{A9D0F761-F578-4228-B541-4C698C137012}" destId="{3804C943-E835-4828-AEF7-7E34FB0BA4D8}" srcOrd="4" destOrd="0" parTransId="{18C9845B-C5C7-41F8-8C07-4C1CB198047F}" sibTransId="{AE909EEB-A70A-484A-8A4A-BC1BA3E4C930}"/>
    <dgm:cxn modelId="{225E92CC-3804-4394-A9EC-CC15B70E499E}" type="presOf" srcId="{B86F7D35-C141-4EE5-8CE2-5A39B2DD05BE}" destId="{C3D3F87F-D4A8-41D4-A7F2-00DC00233AB5}" srcOrd="0" destOrd="0" presId="urn:microsoft.com/office/officeart/2005/8/layout/process1"/>
    <dgm:cxn modelId="{963759D1-A22B-4041-8DFC-EA48DD9AC8C0}" type="presOf" srcId="{DFCDE03A-0CD0-4BD3-A9E7-8B1E14982878}" destId="{5BA5C813-1A9E-44A9-A09D-1C70A28D21F3}" srcOrd="0" destOrd="0" presId="urn:microsoft.com/office/officeart/2005/8/layout/process1"/>
    <dgm:cxn modelId="{EB6794D7-1694-4627-AA3F-984A2F5E47BC}" type="presOf" srcId="{E571DA84-BE9E-4DD9-B60D-ECDF9413DED9}" destId="{60DAD69C-3160-4A0B-B51E-09C5AC997369}" srcOrd="0" destOrd="0" presId="urn:microsoft.com/office/officeart/2005/8/layout/process1"/>
    <dgm:cxn modelId="{F78A45D8-3A00-4673-949E-304D4D6EF5D5}" type="presOf" srcId="{AE909EEB-A70A-484A-8A4A-BC1BA3E4C930}" destId="{1AC5E80E-91E6-4C88-B251-877A7F7FBBF7}" srcOrd="1" destOrd="0" presId="urn:microsoft.com/office/officeart/2005/8/layout/process1"/>
    <dgm:cxn modelId="{83A13BD9-358D-4CF6-8C35-B80E08A9D190}" type="presOf" srcId="{20C8C74C-4F67-490D-A02E-1B8A0A56C54B}" destId="{F34BED4C-2071-4E2B-951A-545F032E10C5}" srcOrd="0" destOrd="0" presId="urn:microsoft.com/office/officeart/2005/8/layout/process1"/>
    <dgm:cxn modelId="{13E153DE-DD37-45C8-849B-544DD446191B}" type="presOf" srcId="{6DB2AD3B-2CAC-4D35-9D0E-B40309CD30B0}" destId="{B30E8CE9-031F-46CB-B6DD-F08263509D03}" srcOrd="1" destOrd="0" presId="urn:microsoft.com/office/officeart/2005/8/layout/process1"/>
    <dgm:cxn modelId="{498993EF-7B01-4C9B-972F-CA5F6ED9215F}" type="presOf" srcId="{84E6B43C-11C7-4C09-9FDC-447A1AA0E7BA}" destId="{429DC998-E77B-41E1-87D5-3D1572DF3A31}" srcOrd="0" destOrd="0" presId="urn:microsoft.com/office/officeart/2005/8/layout/process1"/>
    <dgm:cxn modelId="{76C24CF3-1618-4B1C-A078-43C2FE99B41C}" type="presOf" srcId="{139374EF-0374-4973-8F7E-2219D654B3DD}" destId="{E42943D0-F57E-4469-BAB2-D393D63EB1E3}" srcOrd="1" destOrd="0" presId="urn:microsoft.com/office/officeart/2005/8/layout/process1"/>
    <dgm:cxn modelId="{4DBB07AA-4D65-49EC-B79C-566F32760FEB}" type="presParOf" srcId="{E60BF1DB-4300-4633-A533-C7EE741DBE99}" destId="{5784E58B-2394-4579-911D-2D4EF4E08CB8}" srcOrd="0" destOrd="0" presId="urn:microsoft.com/office/officeart/2005/8/layout/process1"/>
    <dgm:cxn modelId="{91B93D00-73B2-4DBB-8A8D-EF073BAFAEE7}" type="presParOf" srcId="{E60BF1DB-4300-4633-A533-C7EE741DBE99}" destId="{429DC998-E77B-41E1-87D5-3D1572DF3A31}" srcOrd="1" destOrd="0" presId="urn:microsoft.com/office/officeart/2005/8/layout/process1"/>
    <dgm:cxn modelId="{09FE33A6-8A95-47B9-84FA-DEBB36BA4F66}" type="presParOf" srcId="{429DC998-E77B-41E1-87D5-3D1572DF3A31}" destId="{4EABA275-67FB-4066-90AB-4913FC650E98}" srcOrd="0" destOrd="0" presId="urn:microsoft.com/office/officeart/2005/8/layout/process1"/>
    <dgm:cxn modelId="{880F195B-8B40-41AC-8BE7-9B84B5CC7998}" type="presParOf" srcId="{E60BF1DB-4300-4633-A533-C7EE741DBE99}" destId="{C3D3F87F-D4A8-41D4-A7F2-00DC00233AB5}" srcOrd="2" destOrd="0" presId="urn:microsoft.com/office/officeart/2005/8/layout/process1"/>
    <dgm:cxn modelId="{3656EB5B-A1A0-476A-A201-0D6B91629618}" type="presParOf" srcId="{E60BF1DB-4300-4633-A533-C7EE741DBE99}" destId="{88821C4B-A387-48C5-A3A0-799EAFF7B942}" srcOrd="3" destOrd="0" presId="urn:microsoft.com/office/officeart/2005/8/layout/process1"/>
    <dgm:cxn modelId="{73D885F4-DCEF-46EB-8079-6FF66EB74791}" type="presParOf" srcId="{88821C4B-A387-48C5-A3A0-799EAFF7B942}" destId="{E42943D0-F57E-4469-BAB2-D393D63EB1E3}" srcOrd="0" destOrd="0" presId="urn:microsoft.com/office/officeart/2005/8/layout/process1"/>
    <dgm:cxn modelId="{2E58309B-5AF5-4E86-8051-EBFCA15C8B4B}" type="presParOf" srcId="{E60BF1DB-4300-4633-A533-C7EE741DBE99}" destId="{D305B3E4-2D85-43D1-B6CE-D81F04043ABF}" srcOrd="4" destOrd="0" presId="urn:microsoft.com/office/officeart/2005/8/layout/process1"/>
    <dgm:cxn modelId="{90325B8F-0831-4933-BAF9-CB4C9F4E71FB}" type="presParOf" srcId="{E60BF1DB-4300-4633-A533-C7EE741DBE99}" destId="{741F0165-E64A-4060-A92B-392A5655F002}" srcOrd="5" destOrd="0" presId="urn:microsoft.com/office/officeart/2005/8/layout/process1"/>
    <dgm:cxn modelId="{CDC4EA75-9785-467D-BBEC-2797FB658E94}" type="presParOf" srcId="{741F0165-E64A-4060-A92B-392A5655F002}" destId="{B30E8CE9-031F-46CB-B6DD-F08263509D03}" srcOrd="0" destOrd="0" presId="urn:microsoft.com/office/officeart/2005/8/layout/process1"/>
    <dgm:cxn modelId="{74BC299E-59A4-4632-9821-F1500F7EFA2C}" type="presParOf" srcId="{E60BF1DB-4300-4633-A533-C7EE741DBE99}" destId="{F34BED4C-2071-4E2B-951A-545F032E10C5}" srcOrd="6" destOrd="0" presId="urn:microsoft.com/office/officeart/2005/8/layout/process1"/>
    <dgm:cxn modelId="{1CCC8D5D-583F-41D1-9C81-18EA317335A9}" type="presParOf" srcId="{E60BF1DB-4300-4633-A533-C7EE741DBE99}" destId="{5BA5C813-1A9E-44A9-A09D-1C70A28D21F3}" srcOrd="7" destOrd="0" presId="urn:microsoft.com/office/officeart/2005/8/layout/process1"/>
    <dgm:cxn modelId="{D5176D8F-5FE1-4156-99F1-98420BEAD84F}" type="presParOf" srcId="{5BA5C813-1A9E-44A9-A09D-1C70A28D21F3}" destId="{BC447ADC-6883-4BCA-85EF-1FB55303BEB2}" srcOrd="0" destOrd="0" presId="urn:microsoft.com/office/officeart/2005/8/layout/process1"/>
    <dgm:cxn modelId="{F68C38D5-F1C7-4ADE-892B-BE5CF870A593}" type="presParOf" srcId="{E60BF1DB-4300-4633-A533-C7EE741DBE99}" destId="{6485D72D-C863-4D02-B059-2D9464694FDC}" srcOrd="8" destOrd="0" presId="urn:microsoft.com/office/officeart/2005/8/layout/process1"/>
    <dgm:cxn modelId="{E9D2E273-ACB7-4751-AACA-B8B9A9184D1E}" type="presParOf" srcId="{E60BF1DB-4300-4633-A533-C7EE741DBE99}" destId="{3954F48F-5AA5-43AA-895B-AC1A840F1146}" srcOrd="9" destOrd="0" presId="urn:microsoft.com/office/officeart/2005/8/layout/process1"/>
    <dgm:cxn modelId="{E310C4B9-4BCD-4C1E-A7CC-015D25AB01A9}" type="presParOf" srcId="{3954F48F-5AA5-43AA-895B-AC1A840F1146}" destId="{1AC5E80E-91E6-4C88-B251-877A7F7FBBF7}" srcOrd="0" destOrd="0" presId="urn:microsoft.com/office/officeart/2005/8/layout/process1"/>
    <dgm:cxn modelId="{C6C9677B-8E28-4921-9C07-BF93BFE8FE80}" type="presParOf" srcId="{E60BF1DB-4300-4633-A533-C7EE741DBE99}" destId="{60DAD69C-3160-4A0B-B51E-09C5AC997369}" srcOrd="10"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84E58B-2394-4579-911D-2D4EF4E08CB8}">
      <dsp:nvSpPr>
        <dsp:cNvPr id="0" name=""/>
        <dsp:cNvSpPr/>
      </dsp:nvSpPr>
      <dsp:spPr>
        <a:xfrm>
          <a:off x="0" y="1702024"/>
          <a:ext cx="1099918" cy="65995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Data Acquisition</a:t>
          </a:r>
        </a:p>
      </dsp:txBody>
      <dsp:txXfrm>
        <a:off x="19329" y="1721353"/>
        <a:ext cx="1061260" cy="621292"/>
      </dsp:txXfrm>
    </dsp:sp>
    <dsp:sp modelId="{429DC998-E77B-41E1-87D5-3D1572DF3A31}">
      <dsp:nvSpPr>
        <dsp:cNvPr id="0" name=""/>
        <dsp:cNvSpPr/>
      </dsp:nvSpPr>
      <dsp:spPr>
        <a:xfrm>
          <a:off x="1209909" y="1895610"/>
          <a:ext cx="233182" cy="2727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1209909" y="1950166"/>
        <a:ext cx="163227" cy="163667"/>
      </dsp:txXfrm>
    </dsp:sp>
    <dsp:sp modelId="{C3D3F87F-D4A8-41D4-A7F2-00DC00233AB5}">
      <dsp:nvSpPr>
        <dsp:cNvPr id="0" name=""/>
        <dsp:cNvSpPr/>
      </dsp:nvSpPr>
      <dsp:spPr>
        <a:xfrm>
          <a:off x="1539885" y="1702024"/>
          <a:ext cx="1099918" cy="65995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Dataset Analysis</a:t>
          </a:r>
          <a:endParaRPr lang="en-IN" sz="1200" kern="1200" dirty="0"/>
        </a:p>
      </dsp:txBody>
      <dsp:txXfrm>
        <a:off x="1559214" y="1721353"/>
        <a:ext cx="1061260" cy="621292"/>
      </dsp:txXfrm>
    </dsp:sp>
    <dsp:sp modelId="{88821C4B-A387-48C5-A3A0-799EAFF7B942}">
      <dsp:nvSpPr>
        <dsp:cNvPr id="0" name=""/>
        <dsp:cNvSpPr/>
      </dsp:nvSpPr>
      <dsp:spPr>
        <a:xfrm>
          <a:off x="2749795" y="1895610"/>
          <a:ext cx="233182" cy="2727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2749795" y="1950166"/>
        <a:ext cx="163227" cy="163667"/>
      </dsp:txXfrm>
    </dsp:sp>
    <dsp:sp modelId="{D305B3E4-2D85-43D1-B6CE-D81F04043ABF}">
      <dsp:nvSpPr>
        <dsp:cNvPr id="0" name=""/>
        <dsp:cNvSpPr/>
      </dsp:nvSpPr>
      <dsp:spPr>
        <a:xfrm>
          <a:off x="3079770" y="1702024"/>
          <a:ext cx="1099918" cy="65995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Applying classification algorithms</a:t>
          </a:r>
        </a:p>
      </dsp:txBody>
      <dsp:txXfrm>
        <a:off x="3099099" y="1721353"/>
        <a:ext cx="1061260" cy="621292"/>
      </dsp:txXfrm>
    </dsp:sp>
    <dsp:sp modelId="{741F0165-E64A-4060-A92B-392A5655F002}">
      <dsp:nvSpPr>
        <dsp:cNvPr id="0" name=""/>
        <dsp:cNvSpPr/>
      </dsp:nvSpPr>
      <dsp:spPr>
        <a:xfrm>
          <a:off x="4289680" y="1895610"/>
          <a:ext cx="233182" cy="2727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4289680" y="1950166"/>
        <a:ext cx="163227" cy="163667"/>
      </dsp:txXfrm>
    </dsp:sp>
    <dsp:sp modelId="{F34BED4C-2071-4E2B-951A-545F032E10C5}">
      <dsp:nvSpPr>
        <dsp:cNvPr id="0" name=""/>
        <dsp:cNvSpPr/>
      </dsp:nvSpPr>
      <dsp:spPr>
        <a:xfrm>
          <a:off x="4619656" y="1702024"/>
          <a:ext cx="1099918" cy="65995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Feature scaling</a:t>
          </a:r>
        </a:p>
      </dsp:txBody>
      <dsp:txXfrm>
        <a:off x="4638985" y="1721353"/>
        <a:ext cx="1061260" cy="621292"/>
      </dsp:txXfrm>
    </dsp:sp>
    <dsp:sp modelId="{5BA5C813-1A9E-44A9-A09D-1C70A28D21F3}">
      <dsp:nvSpPr>
        <dsp:cNvPr id="0" name=""/>
        <dsp:cNvSpPr/>
      </dsp:nvSpPr>
      <dsp:spPr>
        <a:xfrm>
          <a:off x="5829566" y="1895610"/>
          <a:ext cx="233182" cy="2727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5829566" y="1950166"/>
        <a:ext cx="163227" cy="163667"/>
      </dsp:txXfrm>
    </dsp:sp>
    <dsp:sp modelId="{6485D72D-C863-4D02-B059-2D9464694FDC}">
      <dsp:nvSpPr>
        <dsp:cNvPr id="0" name=""/>
        <dsp:cNvSpPr/>
      </dsp:nvSpPr>
      <dsp:spPr>
        <a:xfrm>
          <a:off x="6159541" y="1702024"/>
          <a:ext cx="1099918" cy="65995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Model tuning</a:t>
          </a:r>
        </a:p>
      </dsp:txBody>
      <dsp:txXfrm>
        <a:off x="6178870" y="1721353"/>
        <a:ext cx="1061260" cy="621292"/>
      </dsp:txXfrm>
    </dsp:sp>
    <dsp:sp modelId="{3954F48F-5AA5-43AA-895B-AC1A840F1146}">
      <dsp:nvSpPr>
        <dsp:cNvPr id="0" name=""/>
        <dsp:cNvSpPr/>
      </dsp:nvSpPr>
      <dsp:spPr>
        <a:xfrm>
          <a:off x="7369451" y="1895610"/>
          <a:ext cx="233182" cy="2727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kern="1200"/>
        </a:p>
      </dsp:txBody>
      <dsp:txXfrm>
        <a:off x="7369451" y="1950166"/>
        <a:ext cx="163227" cy="163667"/>
      </dsp:txXfrm>
    </dsp:sp>
    <dsp:sp modelId="{60DAD69C-3160-4A0B-B51E-09C5AC997369}">
      <dsp:nvSpPr>
        <dsp:cNvPr id="0" name=""/>
        <dsp:cNvSpPr/>
      </dsp:nvSpPr>
      <dsp:spPr>
        <a:xfrm>
          <a:off x="7699426" y="1702024"/>
          <a:ext cx="1099918" cy="65995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Data interpretation</a:t>
          </a:r>
        </a:p>
      </dsp:txBody>
      <dsp:txXfrm>
        <a:off x="7718755" y="1721353"/>
        <a:ext cx="1061260" cy="62129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5/30/2021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4572000"/>
          </a:xfrm>
          <a:prstGeom prst="rect">
            <a:avLst/>
          </a:prstGeom>
        </p:spPr>
      </p:pic>
      <p:sp>
        <p:nvSpPr>
          <p:cNvPr id="17" name="bg object 17"/>
          <p:cNvSpPr/>
          <p:nvPr/>
        </p:nvSpPr>
        <p:spPr>
          <a:xfrm>
            <a:off x="6290131" y="6000753"/>
            <a:ext cx="0" cy="177800"/>
          </a:xfrm>
          <a:custGeom>
            <a:avLst/>
            <a:gdLst/>
            <a:ahLst/>
            <a:cxnLst/>
            <a:rect l="l" t="t" r="r" b="b"/>
            <a:pathLst>
              <a:path h="177800">
                <a:moveTo>
                  <a:pt x="0" y="0"/>
                </a:moveTo>
                <a:lnTo>
                  <a:pt x="0" y="177752"/>
                </a:lnTo>
              </a:path>
            </a:pathLst>
          </a:custGeom>
          <a:ln w="19049">
            <a:solidFill>
              <a:srgbClr val="1482AB"/>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95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5/30/2021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95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5/30/2021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4572000"/>
          </a:xfrm>
          <a:prstGeom prst="rect">
            <a:avLst/>
          </a:prstGeom>
        </p:spPr>
      </p:pic>
      <p:sp>
        <p:nvSpPr>
          <p:cNvPr id="17" name="bg object 17"/>
          <p:cNvSpPr/>
          <p:nvPr/>
        </p:nvSpPr>
        <p:spPr>
          <a:xfrm>
            <a:off x="6290131" y="5264105"/>
            <a:ext cx="0" cy="914400"/>
          </a:xfrm>
          <a:custGeom>
            <a:avLst/>
            <a:gdLst/>
            <a:ahLst/>
            <a:cxnLst/>
            <a:rect l="l" t="t" r="r" b="b"/>
            <a:pathLst>
              <a:path h="914400">
                <a:moveTo>
                  <a:pt x="0" y="914399"/>
                </a:moveTo>
                <a:lnTo>
                  <a:pt x="0" y="0"/>
                </a:lnTo>
              </a:path>
            </a:pathLst>
          </a:custGeom>
          <a:ln w="19049">
            <a:solidFill>
              <a:srgbClr val="1482AB"/>
            </a:solidFill>
          </a:ln>
        </p:spPr>
        <p:txBody>
          <a:bodyPr wrap="square" lIns="0" tIns="0" rIns="0" bIns="0" rtlCol="0"/>
          <a:lstStyle/>
          <a:p>
            <a:endParaRPr/>
          </a:p>
        </p:txBody>
      </p:sp>
      <p:pic>
        <p:nvPicPr>
          <p:cNvPr id="18" name="bg object 18"/>
          <p:cNvPicPr/>
          <p:nvPr/>
        </p:nvPicPr>
        <p:blipFill>
          <a:blip r:embed="rId3" cstate="print"/>
          <a:stretch>
            <a:fillRect/>
          </a:stretch>
        </p:blipFill>
        <p:spPr>
          <a:xfrm>
            <a:off x="0" y="11542"/>
            <a:ext cx="9143999" cy="6846457"/>
          </a:xfrm>
          <a:prstGeom prst="rect">
            <a:avLst/>
          </a:prstGeom>
        </p:spPr>
      </p:pic>
      <p:sp>
        <p:nvSpPr>
          <p:cNvPr id="2" name="Holder 2"/>
          <p:cNvSpPr>
            <a:spLocks noGrp="1"/>
          </p:cNvSpPr>
          <p:nvPr>
            <p:ph type="title"/>
          </p:nvPr>
        </p:nvSpPr>
        <p:spPr/>
        <p:txBody>
          <a:bodyPr lIns="0" tIns="0" rIns="0" bIns="0"/>
          <a:lstStyle>
            <a:lvl1pPr>
              <a:defRPr sz="495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5/30/2021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5/30/2021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4572000"/>
          </a:xfrm>
          <a:prstGeom prst="rect">
            <a:avLst/>
          </a:prstGeom>
        </p:spPr>
      </p:pic>
      <p:sp>
        <p:nvSpPr>
          <p:cNvPr id="2" name="Holder 2"/>
          <p:cNvSpPr>
            <a:spLocks noGrp="1"/>
          </p:cNvSpPr>
          <p:nvPr>
            <p:ph type="title"/>
          </p:nvPr>
        </p:nvSpPr>
        <p:spPr>
          <a:xfrm>
            <a:off x="2994501" y="3013755"/>
            <a:ext cx="3154996" cy="779779"/>
          </a:xfrm>
          <a:prstGeom prst="rect">
            <a:avLst/>
          </a:prstGeom>
        </p:spPr>
        <p:txBody>
          <a:bodyPr wrap="square" lIns="0" tIns="0" rIns="0" bIns="0">
            <a:spAutoFit/>
          </a:bodyPr>
          <a:lstStyle>
            <a:lvl1pPr>
              <a:defRPr sz="495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513974" y="1298637"/>
            <a:ext cx="8105775" cy="44996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5/30/2021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www.kaggle.com/andrewmvd/heart-failure-clinical-data" TargetMode="External"/><Relationship Id="rId5" Type="http://schemas.openxmlformats.org/officeDocument/2006/relationships/hyperlink" Target="https://papers.ssrn.com/sol3/papers.cfm?abstract_id=3759562" TargetMode="External"/><Relationship Id="rId4" Type="http://schemas.openxmlformats.org/officeDocument/2006/relationships/hyperlink" Target="https://bmcmedinformdecismak.biomedcentral.com/articles/10.1186/s12911-020-1023-5"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png"/><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4572000"/>
          </a:xfrm>
          <a:prstGeom prst="rect">
            <a:avLst/>
          </a:prstGeom>
        </p:spPr>
      </p:pic>
      <p:grpSp>
        <p:nvGrpSpPr>
          <p:cNvPr id="3" name="object 3"/>
          <p:cNvGrpSpPr/>
          <p:nvPr/>
        </p:nvGrpSpPr>
        <p:grpSpPr>
          <a:xfrm>
            <a:off x="0" y="0"/>
            <a:ext cx="9144000" cy="6858000"/>
            <a:chOff x="0" y="0"/>
            <a:chExt cx="9144000" cy="6858000"/>
          </a:xfrm>
        </p:grpSpPr>
        <p:sp>
          <p:nvSpPr>
            <p:cNvPr id="4" name="object 4"/>
            <p:cNvSpPr/>
            <p:nvPr/>
          </p:nvSpPr>
          <p:spPr>
            <a:xfrm>
              <a:off x="6290131" y="5264105"/>
              <a:ext cx="0" cy="914400"/>
            </a:xfrm>
            <a:custGeom>
              <a:avLst/>
              <a:gdLst/>
              <a:ahLst/>
              <a:cxnLst/>
              <a:rect l="l" t="t" r="r" b="b"/>
              <a:pathLst>
                <a:path h="914400">
                  <a:moveTo>
                    <a:pt x="0" y="914399"/>
                  </a:moveTo>
                  <a:lnTo>
                    <a:pt x="0" y="0"/>
                  </a:lnTo>
                </a:path>
              </a:pathLst>
            </a:custGeom>
            <a:ln w="19049">
              <a:solidFill>
                <a:srgbClr val="1482AB"/>
              </a:solidFill>
            </a:ln>
          </p:spPr>
          <p:txBody>
            <a:bodyPr wrap="square" lIns="0" tIns="0" rIns="0" bIns="0" rtlCol="0"/>
            <a:lstStyle/>
            <a:p>
              <a:endParaRPr/>
            </a:p>
          </p:txBody>
        </p:sp>
        <p:pic>
          <p:nvPicPr>
            <p:cNvPr id="5" name="object 5"/>
            <p:cNvPicPr/>
            <p:nvPr/>
          </p:nvPicPr>
          <p:blipFill>
            <a:blip r:embed="rId3" cstate="print"/>
            <a:stretch>
              <a:fillRect/>
            </a:stretch>
          </p:blipFill>
          <p:spPr>
            <a:xfrm>
              <a:off x="0" y="0"/>
              <a:ext cx="9143999" cy="6857999"/>
            </a:xfrm>
            <a:prstGeom prst="rect">
              <a:avLst/>
            </a:prstGeom>
          </p:spPr>
        </p:pic>
      </p:grpSp>
      <p:sp>
        <p:nvSpPr>
          <p:cNvPr id="6" name="object 6"/>
          <p:cNvSpPr txBox="1">
            <a:spLocks noGrp="1"/>
          </p:cNvSpPr>
          <p:nvPr>
            <p:ph type="title"/>
          </p:nvPr>
        </p:nvSpPr>
        <p:spPr>
          <a:xfrm>
            <a:off x="1446025" y="1679049"/>
            <a:ext cx="6609715" cy="391160"/>
          </a:xfrm>
          <a:prstGeom prst="rect">
            <a:avLst/>
          </a:prstGeom>
        </p:spPr>
        <p:txBody>
          <a:bodyPr vert="horz" wrap="square" lIns="0" tIns="12700" rIns="0" bIns="0" rtlCol="0">
            <a:spAutoFit/>
          </a:bodyPr>
          <a:lstStyle/>
          <a:p>
            <a:pPr marL="12700">
              <a:lnSpc>
                <a:spcPct val="100000"/>
              </a:lnSpc>
              <a:spcBef>
                <a:spcPts val="100"/>
              </a:spcBef>
            </a:pPr>
            <a:r>
              <a:rPr sz="2400" spc="-5" dirty="0"/>
              <a:t>Department</a:t>
            </a:r>
            <a:r>
              <a:rPr sz="2400" spc="-25" dirty="0"/>
              <a:t> </a:t>
            </a:r>
            <a:r>
              <a:rPr sz="2400" dirty="0"/>
              <a:t>of</a:t>
            </a:r>
            <a:r>
              <a:rPr sz="2400" spc="-15" dirty="0"/>
              <a:t> </a:t>
            </a:r>
            <a:r>
              <a:rPr sz="2400" spc="-5" dirty="0"/>
              <a:t>Computer</a:t>
            </a:r>
            <a:r>
              <a:rPr sz="2400" spc="-60" dirty="0"/>
              <a:t> </a:t>
            </a:r>
            <a:r>
              <a:rPr sz="2400" spc="-5" dirty="0"/>
              <a:t>Science</a:t>
            </a:r>
            <a:r>
              <a:rPr sz="2400" spc="-20" dirty="0"/>
              <a:t> </a:t>
            </a:r>
            <a:r>
              <a:rPr sz="2400" dirty="0"/>
              <a:t>and</a:t>
            </a:r>
            <a:r>
              <a:rPr sz="2400" spc="-15" dirty="0"/>
              <a:t> </a:t>
            </a:r>
            <a:r>
              <a:rPr sz="2400" spc="-5" dirty="0"/>
              <a:t>Engineering</a:t>
            </a:r>
            <a:endParaRPr sz="2400"/>
          </a:p>
        </p:txBody>
      </p:sp>
      <p:sp>
        <p:nvSpPr>
          <p:cNvPr id="7" name="object 7"/>
          <p:cNvSpPr txBox="1"/>
          <p:nvPr/>
        </p:nvSpPr>
        <p:spPr>
          <a:xfrm>
            <a:off x="152387" y="2410061"/>
            <a:ext cx="8891905" cy="1402948"/>
          </a:xfrm>
          <a:prstGeom prst="rect">
            <a:avLst/>
          </a:prstGeom>
        </p:spPr>
        <p:txBody>
          <a:bodyPr vert="horz" wrap="square" lIns="0" tIns="12700" rIns="0" bIns="0" rtlCol="0">
            <a:spAutoFit/>
          </a:bodyPr>
          <a:lstStyle/>
          <a:p>
            <a:pPr marL="12700">
              <a:lnSpc>
                <a:spcPct val="100000"/>
              </a:lnSpc>
              <a:spcBef>
                <a:spcPts val="100"/>
              </a:spcBef>
            </a:pPr>
            <a:r>
              <a:rPr lang="en-US" sz="2500" b="1" spc="-5" dirty="0">
                <a:solidFill>
                  <a:srgbClr val="0000FF"/>
                </a:solidFill>
                <a:latin typeface="Times New Roman"/>
                <a:cs typeface="Times New Roman"/>
              </a:rPr>
              <a:t>   Survival Of Heart Failure Prediction Using Feature Scaling</a:t>
            </a:r>
            <a:endParaRPr sz="2500" dirty="0">
              <a:latin typeface="Times New Roman"/>
              <a:cs typeface="Times New Roman"/>
            </a:endParaRPr>
          </a:p>
          <a:p>
            <a:pPr>
              <a:lnSpc>
                <a:spcPct val="100000"/>
              </a:lnSpc>
            </a:pPr>
            <a:endParaRPr sz="2700" dirty="0">
              <a:latin typeface="Times New Roman"/>
              <a:cs typeface="Times New Roman"/>
            </a:endParaRPr>
          </a:p>
          <a:p>
            <a:pPr marL="309880" algn="ctr">
              <a:lnSpc>
                <a:spcPct val="100000"/>
              </a:lnSpc>
              <a:spcBef>
                <a:spcPts val="2195"/>
              </a:spcBef>
            </a:pPr>
            <a:r>
              <a:rPr sz="2000" b="1" spc="-5" dirty="0">
                <a:latin typeface="Times New Roman"/>
                <a:cs typeface="Times New Roman"/>
              </a:rPr>
              <a:t>Date:</a:t>
            </a:r>
            <a:r>
              <a:rPr sz="2000" b="1" spc="-20" dirty="0">
                <a:latin typeface="Times New Roman"/>
                <a:cs typeface="Times New Roman"/>
              </a:rPr>
              <a:t> </a:t>
            </a:r>
            <a:r>
              <a:rPr lang="en-US" sz="2000" b="1" spc="-20" dirty="0">
                <a:latin typeface="Times New Roman"/>
                <a:cs typeface="Times New Roman"/>
              </a:rPr>
              <a:t>28</a:t>
            </a:r>
            <a:r>
              <a:rPr sz="2000" b="1" spc="-120" dirty="0">
                <a:latin typeface="Times New Roman"/>
                <a:cs typeface="Times New Roman"/>
              </a:rPr>
              <a:t> </a:t>
            </a:r>
            <a:r>
              <a:rPr lang="en-US" sz="2000" b="1" spc="-5" dirty="0">
                <a:latin typeface="Times New Roman"/>
                <a:cs typeface="Times New Roman"/>
              </a:rPr>
              <a:t>May</a:t>
            </a:r>
            <a:r>
              <a:rPr sz="2000" b="1" spc="-20" dirty="0">
                <a:latin typeface="Times New Roman"/>
                <a:cs typeface="Times New Roman"/>
              </a:rPr>
              <a:t> </a:t>
            </a:r>
            <a:r>
              <a:rPr sz="2000" b="1" dirty="0">
                <a:latin typeface="Times New Roman"/>
                <a:cs typeface="Times New Roman"/>
              </a:rPr>
              <a:t>2021</a:t>
            </a:r>
            <a:endParaRPr sz="2000" dirty="0">
              <a:latin typeface="Times New Roman"/>
              <a:cs typeface="Times New Roman"/>
            </a:endParaRPr>
          </a:p>
        </p:txBody>
      </p:sp>
      <p:sp>
        <p:nvSpPr>
          <p:cNvPr id="8" name="object 8"/>
          <p:cNvSpPr txBox="1"/>
          <p:nvPr/>
        </p:nvSpPr>
        <p:spPr>
          <a:xfrm>
            <a:off x="641324" y="4592938"/>
            <a:ext cx="7896859" cy="1577355"/>
          </a:xfrm>
          <a:prstGeom prst="rect">
            <a:avLst/>
          </a:prstGeom>
        </p:spPr>
        <p:txBody>
          <a:bodyPr vert="horz" wrap="square" lIns="0" tIns="12700" rIns="0" bIns="0" rtlCol="0">
            <a:spAutoFit/>
          </a:bodyPr>
          <a:lstStyle/>
          <a:p>
            <a:r>
              <a:rPr lang="en-US" b="1" dirty="0"/>
              <a:t> SHAMINI : 17WH1A0556</a:t>
            </a:r>
            <a:endParaRPr lang="en-US" dirty="0"/>
          </a:p>
          <a:p>
            <a:r>
              <a:rPr lang="en-US" b="1" dirty="0"/>
              <a:t> TRIPURA : 17WH1A0521</a:t>
            </a:r>
            <a:endParaRPr lang="en-US" dirty="0"/>
          </a:p>
          <a:p>
            <a:r>
              <a:rPr lang="en-US" b="1" dirty="0"/>
              <a:t> NITHYA SRI : 17WH1A0503</a:t>
            </a:r>
            <a:endParaRPr sz="1800" dirty="0">
              <a:latin typeface="Calibri"/>
              <a:cs typeface="Calibri"/>
            </a:endParaRPr>
          </a:p>
          <a:p>
            <a:pPr marL="3902075" marR="5080" indent="19050">
              <a:lnSpc>
                <a:spcPct val="100000"/>
              </a:lnSpc>
              <a:spcBef>
                <a:spcPts val="1400"/>
              </a:spcBef>
              <a:tabLst>
                <a:tab pos="5456555" algn="l"/>
              </a:tabLst>
            </a:pPr>
            <a:r>
              <a:rPr sz="1800" b="1" spc="-5" dirty="0">
                <a:latin typeface="Times New Roman"/>
                <a:cs typeface="Times New Roman"/>
              </a:rPr>
              <a:t>Internal Guide </a:t>
            </a:r>
            <a:r>
              <a:rPr sz="1800" b="1" dirty="0">
                <a:latin typeface="Times New Roman"/>
                <a:cs typeface="Times New Roman"/>
              </a:rPr>
              <a:t>:</a:t>
            </a:r>
            <a:r>
              <a:rPr sz="1800" b="1" spc="5" dirty="0">
                <a:latin typeface="Times New Roman"/>
                <a:cs typeface="Times New Roman"/>
              </a:rPr>
              <a:t> </a:t>
            </a:r>
            <a:r>
              <a:rPr lang="en-US" b="1" spc="-60" dirty="0">
                <a:latin typeface="Times New Roman"/>
                <a:cs typeface="Times New Roman"/>
              </a:rPr>
              <a:t>Ms. Naga Kalyani</a:t>
            </a:r>
            <a:r>
              <a:rPr sz="1800" b="1" spc="-5" dirty="0">
                <a:latin typeface="Times New Roman"/>
                <a:cs typeface="Times New Roman"/>
              </a:rPr>
              <a:t> </a:t>
            </a:r>
            <a:r>
              <a:rPr sz="1800" b="1" spc="-434" dirty="0">
                <a:latin typeface="Times New Roman"/>
                <a:cs typeface="Times New Roman"/>
              </a:rPr>
              <a:t> </a:t>
            </a:r>
            <a:r>
              <a:rPr sz="1800" b="1" spc="-5" dirty="0">
                <a:latin typeface="Times New Roman"/>
                <a:cs typeface="Times New Roman"/>
              </a:rPr>
              <a:t>Designation	</a:t>
            </a:r>
            <a:r>
              <a:rPr sz="1800" b="1" dirty="0">
                <a:latin typeface="Times New Roman"/>
                <a:cs typeface="Times New Roman"/>
              </a:rPr>
              <a:t>:</a:t>
            </a:r>
            <a:r>
              <a:rPr sz="1800" b="1" spc="330" dirty="0">
                <a:latin typeface="Times New Roman"/>
                <a:cs typeface="Times New Roman"/>
              </a:rPr>
              <a:t> </a:t>
            </a:r>
            <a:r>
              <a:rPr lang="en-US" sz="1800" b="1" spc="-5" dirty="0">
                <a:latin typeface="Times New Roman"/>
                <a:cs typeface="Times New Roman"/>
              </a:rPr>
              <a:t>Assistant</a:t>
            </a:r>
            <a:r>
              <a:rPr sz="1800" b="1" spc="-15" dirty="0">
                <a:latin typeface="Times New Roman"/>
                <a:cs typeface="Times New Roman"/>
              </a:rPr>
              <a:t> </a:t>
            </a:r>
            <a:r>
              <a:rPr sz="1800" b="1" spc="-5" dirty="0">
                <a:latin typeface="Times New Roman"/>
                <a:cs typeface="Times New Roman"/>
              </a:rPr>
              <a:t>Professor</a:t>
            </a:r>
            <a:endParaRPr sz="18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31" y="5264105"/>
            <a:ext cx="0" cy="528955"/>
          </a:xfrm>
          <a:custGeom>
            <a:avLst/>
            <a:gdLst/>
            <a:ahLst/>
            <a:cxnLst/>
            <a:rect l="l" t="t" r="r" b="b"/>
            <a:pathLst>
              <a:path h="528954">
                <a:moveTo>
                  <a:pt x="0" y="0"/>
                </a:moveTo>
                <a:lnTo>
                  <a:pt x="0" y="528829"/>
                </a:lnTo>
              </a:path>
            </a:pathLst>
          </a:custGeom>
          <a:ln w="19049">
            <a:solidFill>
              <a:srgbClr val="1482AB"/>
            </a:solidFill>
          </a:ln>
        </p:spPr>
        <p:txBody>
          <a:bodyPr wrap="square" lIns="0" tIns="0" rIns="0" bIns="0" rtlCol="0"/>
          <a:lstStyle/>
          <a:p>
            <a:endParaRPr/>
          </a:p>
        </p:txBody>
      </p:sp>
      <p:pic>
        <p:nvPicPr>
          <p:cNvPr id="3" name="object 3"/>
          <p:cNvPicPr/>
          <p:nvPr/>
        </p:nvPicPr>
        <p:blipFill>
          <a:blip r:embed="rId2" cstate="print"/>
          <a:stretch>
            <a:fillRect/>
          </a:stretch>
        </p:blipFill>
        <p:spPr>
          <a:xfrm>
            <a:off x="8297578" y="809837"/>
            <a:ext cx="806584" cy="806584"/>
          </a:xfrm>
          <a:prstGeom prst="rect">
            <a:avLst/>
          </a:prstGeom>
        </p:spPr>
      </p:pic>
      <p:sp>
        <p:nvSpPr>
          <p:cNvPr id="4" name="object 4"/>
          <p:cNvSpPr txBox="1"/>
          <p:nvPr/>
        </p:nvSpPr>
        <p:spPr>
          <a:xfrm>
            <a:off x="49366" y="965201"/>
            <a:ext cx="6880225" cy="5041900"/>
          </a:xfrm>
          <a:prstGeom prst="rect">
            <a:avLst/>
          </a:prstGeom>
        </p:spPr>
        <p:txBody>
          <a:bodyPr vert="horz" wrap="square" lIns="0" tIns="0" rIns="0" bIns="0" rtlCol="0">
            <a:spAutoFit/>
          </a:bodyPr>
          <a:lstStyle/>
          <a:p>
            <a:pPr>
              <a:lnSpc>
                <a:spcPts val="3275"/>
              </a:lnSpc>
            </a:pPr>
            <a:r>
              <a:rPr sz="3000" b="1" dirty="0">
                <a:solidFill>
                  <a:srgbClr val="C00000"/>
                </a:solidFill>
                <a:latin typeface="Times New Roman"/>
                <a:cs typeface="Times New Roman"/>
              </a:rPr>
              <a:t>Why</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Should</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I</a:t>
            </a:r>
            <a:r>
              <a:rPr sz="3000" b="1" spc="-15" dirty="0">
                <a:solidFill>
                  <a:srgbClr val="C00000"/>
                </a:solidFill>
                <a:latin typeface="Times New Roman"/>
                <a:cs typeface="Times New Roman"/>
              </a:rPr>
              <a:t> </a:t>
            </a:r>
            <a:r>
              <a:rPr sz="3000" b="1" spc="-5" dirty="0">
                <a:solidFill>
                  <a:srgbClr val="C00000"/>
                </a:solidFill>
                <a:latin typeface="Times New Roman"/>
                <a:cs typeface="Times New Roman"/>
              </a:rPr>
              <a:t>Study</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this</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a:t>
            </a:r>
            <a:r>
              <a:rPr sz="1500" b="1" spc="-40" dirty="0">
                <a:solidFill>
                  <a:srgbClr val="FFFFFF"/>
                </a:solidFill>
                <a:latin typeface="Times New Roman"/>
                <a:cs typeface="Times New Roman"/>
              </a:rPr>
              <a:t> </a:t>
            </a:r>
            <a:r>
              <a:rPr sz="1500" b="1" spc="-5" dirty="0">
                <a:solidFill>
                  <a:srgbClr val="FFFFFF"/>
                </a:solidFill>
                <a:latin typeface="Times New Roman"/>
                <a:cs typeface="Times New Roman"/>
              </a:rPr>
              <a:t>HYDERABAD</a:t>
            </a:r>
            <a:r>
              <a:rPr sz="1500" b="1" spc="-20" dirty="0">
                <a:solidFill>
                  <a:srgbClr val="FFFFFF"/>
                </a:solidFill>
                <a:latin typeface="Times New Roman"/>
                <a:cs typeface="Times New Roman"/>
              </a:rPr>
              <a:t> </a:t>
            </a:r>
            <a:r>
              <a:rPr sz="1500" b="1" spc="-5" dirty="0">
                <a:solidFill>
                  <a:srgbClr val="FFFFFF"/>
                </a:solidFill>
                <a:latin typeface="Times New Roman"/>
                <a:cs typeface="Times New Roman"/>
              </a:rPr>
              <a:t>College</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of</a:t>
            </a:r>
            <a:r>
              <a:rPr sz="1500" b="1" spc="-10" dirty="0">
                <a:solidFill>
                  <a:srgbClr val="FFFFFF"/>
                </a:solidFill>
                <a:latin typeface="Times New Roman"/>
                <a:cs typeface="Times New Roman"/>
              </a:rPr>
              <a:t> </a:t>
            </a:r>
            <a:r>
              <a:rPr sz="1500" b="1" spc="-5" dirty="0">
                <a:solidFill>
                  <a:srgbClr val="FFFFFF"/>
                </a:solidFill>
                <a:latin typeface="Times New Roman"/>
                <a:cs typeface="Times New Roman"/>
              </a:rPr>
              <a:t>Engineering</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for</a:t>
            </a:r>
            <a:r>
              <a:rPr sz="1500" b="1" spc="-6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pic>
        <p:nvPicPr>
          <p:cNvPr id="5" name="object 5"/>
          <p:cNvPicPr/>
          <p:nvPr/>
        </p:nvPicPr>
        <p:blipFill>
          <a:blip r:embed="rId3" cstate="print"/>
          <a:stretch>
            <a:fillRect/>
          </a:stretch>
        </p:blipFill>
        <p:spPr>
          <a:xfrm>
            <a:off x="-6350" y="0"/>
            <a:ext cx="9156699" cy="6857999"/>
          </a:xfrm>
          <a:prstGeom prst="rect">
            <a:avLst/>
          </a:prstGeom>
        </p:spPr>
      </p:pic>
      <p:sp>
        <p:nvSpPr>
          <p:cNvPr id="6" name="object 6"/>
          <p:cNvSpPr txBox="1">
            <a:spLocks noGrp="1"/>
          </p:cNvSpPr>
          <p:nvPr>
            <p:ph type="title"/>
          </p:nvPr>
        </p:nvSpPr>
        <p:spPr>
          <a:xfrm>
            <a:off x="2474061" y="95410"/>
            <a:ext cx="4027804" cy="695960"/>
          </a:xfrm>
          <a:prstGeom prst="rect">
            <a:avLst/>
          </a:prstGeom>
        </p:spPr>
        <p:txBody>
          <a:bodyPr vert="horz" wrap="square" lIns="0" tIns="12700" rIns="0" bIns="0" rtlCol="0">
            <a:spAutoFit/>
          </a:bodyPr>
          <a:lstStyle/>
          <a:p>
            <a:pPr marL="12700">
              <a:lnSpc>
                <a:spcPct val="100000"/>
              </a:lnSpc>
              <a:spcBef>
                <a:spcPts val="100"/>
              </a:spcBef>
            </a:pPr>
            <a:r>
              <a:rPr sz="4400" b="0" spc="-40" dirty="0">
                <a:latin typeface="Times New Roman"/>
                <a:cs typeface="Times New Roman"/>
              </a:rPr>
              <a:t>Technology</a:t>
            </a:r>
            <a:r>
              <a:rPr sz="4400" b="0" spc="-90" dirty="0">
                <a:latin typeface="Times New Roman"/>
                <a:cs typeface="Times New Roman"/>
              </a:rPr>
              <a:t> </a:t>
            </a:r>
            <a:r>
              <a:rPr sz="4400" b="0" spc="-5" dirty="0">
                <a:latin typeface="Times New Roman"/>
                <a:cs typeface="Times New Roman"/>
              </a:rPr>
              <a:t>Stack</a:t>
            </a:r>
            <a:endParaRPr sz="4400">
              <a:latin typeface="Times New Roman"/>
              <a:cs typeface="Times New Roman"/>
            </a:endParaRPr>
          </a:p>
        </p:txBody>
      </p:sp>
      <p:grpSp>
        <p:nvGrpSpPr>
          <p:cNvPr id="7" name="object 7"/>
          <p:cNvGrpSpPr/>
          <p:nvPr/>
        </p:nvGrpSpPr>
        <p:grpSpPr>
          <a:xfrm>
            <a:off x="342900" y="1398674"/>
            <a:ext cx="966469" cy="1192126"/>
            <a:chOff x="342900" y="1398674"/>
            <a:chExt cx="966469" cy="1336090"/>
          </a:xfrm>
        </p:grpSpPr>
        <p:sp>
          <p:nvSpPr>
            <p:cNvPr id="8" name="object 8"/>
            <p:cNvSpPr/>
            <p:nvPr/>
          </p:nvSpPr>
          <p:spPr>
            <a:xfrm>
              <a:off x="342900" y="1398674"/>
              <a:ext cx="966469" cy="462280"/>
            </a:xfrm>
            <a:custGeom>
              <a:avLst/>
              <a:gdLst/>
              <a:ahLst/>
              <a:cxnLst/>
              <a:rect l="l" t="t" r="r" b="b"/>
              <a:pathLst>
                <a:path w="966469" h="462280">
                  <a:moveTo>
                    <a:pt x="735449" y="461699"/>
                  </a:moveTo>
                  <a:lnTo>
                    <a:pt x="735449" y="346274"/>
                  </a:lnTo>
                  <a:lnTo>
                    <a:pt x="0" y="346274"/>
                  </a:lnTo>
                  <a:lnTo>
                    <a:pt x="0" y="115424"/>
                  </a:lnTo>
                  <a:lnTo>
                    <a:pt x="735449" y="115424"/>
                  </a:lnTo>
                  <a:lnTo>
                    <a:pt x="735449" y="0"/>
                  </a:lnTo>
                  <a:lnTo>
                    <a:pt x="966299" y="230849"/>
                  </a:lnTo>
                  <a:lnTo>
                    <a:pt x="735449" y="461699"/>
                  </a:lnTo>
                  <a:close/>
                </a:path>
              </a:pathLst>
            </a:custGeom>
            <a:solidFill>
              <a:srgbClr val="DEE3E4"/>
            </a:solidFill>
          </p:spPr>
          <p:txBody>
            <a:bodyPr wrap="square" lIns="0" tIns="0" rIns="0" bIns="0" rtlCol="0"/>
            <a:lstStyle/>
            <a:p>
              <a:endParaRPr/>
            </a:p>
          </p:txBody>
        </p:sp>
        <p:sp>
          <p:nvSpPr>
            <p:cNvPr id="9" name="object 9"/>
            <p:cNvSpPr/>
            <p:nvPr/>
          </p:nvSpPr>
          <p:spPr>
            <a:xfrm>
              <a:off x="342900" y="1398674"/>
              <a:ext cx="966469" cy="462280"/>
            </a:xfrm>
            <a:custGeom>
              <a:avLst/>
              <a:gdLst/>
              <a:ahLst/>
              <a:cxnLst/>
              <a:rect l="l" t="t" r="r" b="b"/>
              <a:pathLst>
                <a:path w="966469" h="462280">
                  <a:moveTo>
                    <a:pt x="0" y="115424"/>
                  </a:moveTo>
                  <a:lnTo>
                    <a:pt x="735449" y="115424"/>
                  </a:lnTo>
                  <a:lnTo>
                    <a:pt x="735449" y="0"/>
                  </a:lnTo>
                  <a:lnTo>
                    <a:pt x="966299" y="230849"/>
                  </a:lnTo>
                  <a:lnTo>
                    <a:pt x="735449" y="461699"/>
                  </a:lnTo>
                  <a:lnTo>
                    <a:pt x="735449" y="346274"/>
                  </a:lnTo>
                  <a:lnTo>
                    <a:pt x="0" y="346274"/>
                  </a:lnTo>
                  <a:lnTo>
                    <a:pt x="0" y="115424"/>
                  </a:lnTo>
                  <a:close/>
                </a:path>
              </a:pathLst>
            </a:custGeom>
            <a:ln w="9524">
              <a:solidFill>
                <a:srgbClr val="335B73"/>
              </a:solidFill>
            </a:ln>
          </p:spPr>
          <p:txBody>
            <a:bodyPr wrap="square" lIns="0" tIns="0" rIns="0" bIns="0" rtlCol="0"/>
            <a:lstStyle/>
            <a:p>
              <a:endParaRPr/>
            </a:p>
          </p:txBody>
        </p:sp>
        <p:sp>
          <p:nvSpPr>
            <p:cNvPr id="10" name="object 10"/>
            <p:cNvSpPr/>
            <p:nvPr/>
          </p:nvSpPr>
          <p:spPr>
            <a:xfrm>
              <a:off x="342900" y="2262324"/>
              <a:ext cx="966469" cy="472440"/>
            </a:xfrm>
            <a:custGeom>
              <a:avLst/>
              <a:gdLst/>
              <a:ahLst/>
              <a:cxnLst/>
              <a:rect l="l" t="t" r="r" b="b"/>
              <a:pathLst>
                <a:path w="966469" h="472439">
                  <a:moveTo>
                    <a:pt x="763463" y="471899"/>
                  </a:moveTo>
                  <a:lnTo>
                    <a:pt x="763463" y="353924"/>
                  </a:lnTo>
                  <a:lnTo>
                    <a:pt x="0" y="353924"/>
                  </a:lnTo>
                  <a:lnTo>
                    <a:pt x="0" y="117974"/>
                  </a:lnTo>
                  <a:lnTo>
                    <a:pt x="763463" y="117974"/>
                  </a:lnTo>
                  <a:lnTo>
                    <a:pt x="763463" y="0"/>
                  </a:lnTo>
                  <a:lnTo>
                    <a:pt x="966299" y="235949"/>
                  </a:lnTo>
                  <a:lnTo>
                    <a:pt x="763463" y="471899"/>
                  </a:lnTo>
                  <a:close/>
                </a:path>
              </a:pathLst>
            </a:custGeom>
            <a:solidFill>
              <a:srgbClr val="DEE3E4"/>
            </a:solidFill>
          </p:spPr>
          <p:txBody>
            <a:bodyPr wrap="square" lIns="0" tIns="0" rIns="0" bIns="0" rtlCol="0"/>
            <a:lstStyle/>
            <a:p>
              <a:endParaRPr/>
            </a:p>
          </p:txBody>
        </p:sp>
        <p:sp>
          <p:nvSpPr>
            <p:cNvPr id="11" name="object 11"/>
            <p:cNvSpPr/>
            <p:nvPr/>
          </p:nvSpPr>
          <p:spPr>
            <a:xfrm>
              <a:off x="342900" y="2262324"/>
              <a:ext cx="966469" cy="472440"/>
            </a:xfrm>
            <a:custGeom>
              <a:avLst/>
              <a:gdLst/>
              <a:ahLst/>
              <a:cxnLst/>
              <a:rect l="l" t="t" r="r" b="b"/>
              <a:pathLst>
                <a:path w="966469" h="472439">
                  <a:moveTo>
                    <a:pt x="0" y="117974"/>
                  </a:moveTo>
                  <a:lnTo>
                    <a:pt x="763463" y="117974"/>
                  </a:lnTo>
                  <a:lnTo>
                    <a:pt x="763463" y="0"/>
                  </a:lnTo>
                  <a:lnTo>
                    <a:pt x="966299" y="235949"/>
                  </a:lnTo>
                  <a:lnTo>
                    <a:pt x="763463" y="471899"/>
                  </a:lnTo>
                  <a:lnTo>
                    <a:pt x="763463" y="353924"/>
                  </a:lnTo>
                  <a:lnTo>
                    <a:pt x="0" y="353924"/>
                  </a:lnTo>
                  <a:lnTo>
                    <a:pt x="0" y="117974"/>
                  </a:lnTo>
                  <a:close/>
                </a:path>
              </a:pathLst>
            </a:custGeom>
            <a:ln w="9524">
              <a:solidFill>
                <a:srgbClr val="335B73"/>
              </a:solidFill>
            </a:ln>
          </p:spPr>
          <p:txBody>
            <a:bodyPr wrap="square" lIns="0" tIns="0" rIns="0" bIns="0" rtlCol="0"/>
            <a:lstStyle/>
            <a:p>
              <a:endParaRPr/>
            </a:p>
          </p:txBody>
        </p:sp>
      </p:grpSp>
      <p:sp>
        <p:nvSpPr>
          <p:cNvPr id="13" name="object 13"/>
          <p:cNvSpPr txBox="1"/>
          <p:nvPr/>
        </p:nvSpPr>
        <p:spPr>
          <a:xfrm>
            <a:off x="1314549" y="1310926"/>
            <a:ext cx="5061585" cy="3890809"/>
          </a:xfrm>
          <a:prstGeom prst="rect">
            <a:avLst/>
          </a:prstGeom>
        </p:spPr>
        <p:txBody>
          <a:bodyPr vert="horz" wrap="square" lIns="0" tIns="12700" rIns="0" bIns="0" rtlCol="0">
            <a:spAutoFit/>
          </a:bodyPr>
          <a:lstStyle/>
          <a:p>
            <a:pPr marL="61594">
              <a:lnSpc>
                <a:spcPct val="100000"/>
              </a:lnSpc>
              <a:spcBef>
                <a:spcPts val="100"/>
              </a:spcBef>
            </a:pPr>
            <a:r>
              <a:rPr lang="en-US" sz="2800" spc="30" dirty="0">
                <a:cs typeface="Times New Roman" panose="02020603050405020304" pitchFamily="18" charset="0"/>
              </a:rPr>
              <a:t>S</a:t>
            </a:r>
            <a:r>
              <a:rPr sz="2800" spc="30" dirty="0">
                <a:cs typeface="Times New Roman" panose="02020603050405020304" pitchFamily="18" charset="0"/>
              </a:rPr>
              <a:t>upervised</a:t>
            </a:r>
            <a:r>
              <a:rPr sz="2800" spc="-335" dirty="0">
                <a:cs typeface="Times New Roman" panose="02020603050405020304" pitchFamily="18" charset="0"/>
              </a:rPr>
              <a:t> </a:t>
            </a:r>
            <a:r>
              <a:rPr sz="2800" spc="60" dirty="0">
                <a:cs typeface="Times New Roman" panose="02020603050405020304" pitchFamily="18" charset="0"/>
              </a:rPr>
              <a:t>Machine</a:t>
            </a:r>
            <a:r>
              <a:rPr sz="2800" spc="-335" dirty="0">
                <a:cs typeface="Times New Roman" panose="02020603050405020304" pitchFamily="18" charset="0"/>
              </a:rPr>
              <a:t> </a:t>
            </a:r>
            <a:r>
              <a:rPr sz="2800" spc="-5" dirty="0">
                <a:cs typeface="Times New Roman" panose="02020603050405020304" pitchFamily="18" charset="0"/>
              </a:rPr>
              <a:t>L</a:t>
            </a:r>
            <a:r>
              <a:rPr sz="2800" dirty="0">
                <a:cs typeface="Times New Roman" panose="02020603050405020304" pitchFamily="18" charset="0"/>
              </a:rPr>
              <a:t>earning</a:t>
            </a:r>
          </a:p>
          <a:p>
            <a:pPr>
              <a:lnSpc>
                <a:spcPct val="100000"/>
              </a:lnSpc>
              <a:spcBef>
                <a:spcPts val="40"/>
              </a:spcBef>
            </a:pPr>
            <a:endParaRPr sz="2800" dirty="0">
              <a:cs typeface="Times New Roman" panose="02020603050405020304" pitchFamily="18" charset="0"/>
            </a:endParaRPr>
          </a:p>
          <a:p>
            <a:pPr marL="61594">
              <a:lnSpc>
                <a:spcPct val="100000"/>
              </a:lnSpc>
            </a:pPr>
            <a:r>
              <a:rPr lang="en-US" sz="2800" spc="65" dirty="0">
                <a:cs typeface="Times New Roman" panose="02020603050405020304" pitchFamily="18" charset="0"/>
              </a:rPr>
              <a:t>Python</a:t>
            </a:r>
            <a:r>
              <a:rPr sz="2800" spc="-335" dirty="0">
                <a:cs typeface="Times New Roman" panose="02020603050405020304" pitchFamily="18" charset="0"/>
              </a:rPr>
              <a:t> </a:t>
            </a:r>
            <a:r>
              <a:rPr sz="2800" spc="-40" dirty="0">
                <a:cs typeface="Times New Roman" panose="02020603050405020304" pitchFamily="18" charset="0"/>
              </a:rPr>
              <a:t>Language</a:t>
            </a:r>
            <a:endParaRPr sz="2800" dirty="0">
              <a:cs typeface="Times New Roman" panose="02020603050405020304" pitchFamily="18" charset="0"/>
            </a:endParaRPr>
          </a:p>
          <a:p>
            <a:pPr>
              <a:lnSpc>
                <a:spcPct val="100000"/>
              </a:lnSpc>
              <a:spcBef>
                <a:spcPts val="20"/>
              </a:spcBef>
            </a:pPr>
            <a:endParaRPr sz="2800" dirty="0">
              <a:cs typeface="Times New Roman" panose="02020603050405020304" pitchFamily="18" charset="0"/>
            </a:endParaRPr>
          </a:p>
          <a:p>
            <a:pPr marL="12700">
              <a:lnSpc>
                <a:spcPct val="100000"/>
              </a:lnSpc>
              <a:spcBef>
                <a:spcPts val="5"/>
              </a:spcBef>
            </a:pPr>
            <a:r>
              <a:rPr lang="en-US" sz="2800" spc="-10" dirty="0">
                <a:cs typeface="Times New Roman" panose="02020603050405020304" pitchFamily="18" charset="0"/>
              </a:rPr>
              <a:t>Libraries </a:t>
            </a:r>
            <a:r>
              <a:rPr sz="2800" spc="-190" dirty="0">
                <a:cs typeface="Times New Roman" panose="02020603050405020304" pitchFamily="18" charset="0"/>
              </a:rPr>
              <a:t>Used:</a:t>
            </a:r>
            <a:endParaRPr lang="en-US" sz="2800" spc="-190" dirty="0">
              <a:cs typeface="Times New Roman" panose="02020603050405020304" pitchFamily="18" charset="0"/>
            </a:endParaRPr>
          </a:p>
          <a:p>
            <a:pPr marL="355600" indent="-342900">
              <a:lnSpc>
                <a:spcPct val="100000"/>
              </a:lnSpc>
              <a:spcBef>
                <a:spcPts val="5"/>
              </a:spcBef>
              <a:buFont typeface="Arial" panose="020B0604020202020204" pitchFamily="34" charset="0"/>
              <a:buChar char="•"/>
            </a:pPr>
            <a:r>
              <a:rPr lang="en-US" sz="2800" dirty="0" err="1">
                <a:cs typeface="Times New Roman" panose="02020603050405020304" pitchFamily="18" charset="0"/>
              </a:rPr>
              <a:t>sklearn</a:t>
            </a:r>
            <a:endParaRPr lang="en-US" sz="2800" dirty="0">
              <a:cs typeface="Times New Roman" panose="02020603050405020304" pitchFamily="18" charset="0"/>
            </a:endParaRPr>
          </a:p>
          <a:p>
            <a:pPr marL="355600" indent="-342900">
              <a:lnSpc>
                <a:spcPct val="100000"/>
              </a:lnSpc>
              <a:spcBef>
                <a:spcPts val="5"/>
              </a:spcBef>
              <a:buFont typeface="Arial" panose="020B0604020202020204" pitchFamily="34" charset="0"/>
              <a:buChar char="•"/>
            </a:pPr>
            <a:r>
              <a:rPr lang="en-US" sz="2800" dirty="0">
                <a:cs typeface="Times New Roman" panose="02020603050405020304" pitchFamily="18" charset="0"/>
              </a:rPr>
              <a:t>pandas</a:t>
            </a:r>
          </a:p>
          <a:p>
            <a:pPr marL="355600" indent="-342900">
              <a:lnSpc>
                <a:spcPct val="100000"/>
              </a:lnSpc>
              <a:spcBef>
                <a:spcPts val="5"/>
              </a:spcBef>
              <a:buFont typeface="Arial" panose="020B0604020202020204" pitchFamily="34" charset="0"/>
              <a:buChar char="•"/>
            </a:pPr>
            <a:r>
              <a:rPr lang="en-US" sz="2800" dirty="0" err="1">
                <a:cs typeface="Times New Roman" panose="02020603050405020304" pitchFamily="18" charset="0"/>
              </a:rPr>
              <a:t>numpy</a:t>
            </a:r>
            <a:endParaRPr lang="en-US" sz="2800" dirty="0">
              <a:cs typeface="Times New Roman" panose="02020603050405020304" pitchFamily="18" charset="0"/>
            </a:endParaRPr>
          </a:p>
          <a:p>
            <a:pPr marL="355600" indent="-342900">
              <a:lnSpc>
                <a:spcPct val="100000"/>
              </a:lnSpc>
              <a:spcBef>
                <a:spcPts val="5"/>
              </a:spcBef>
              <a:buFont typeface="Arial" panose="020B0604020202020204" pitchFamily="34" charset="0"/>
              <a:buChar char="•"/>
            </a:pPr>
            <a:r>
              <a:rPr lang="en-US" sz="2800" dirty="0" err="1">
                <a:cs typeface="Times New Roman" panose="02020603050405020304" pitchFamily="18" charset="0"/>
              </a:rPr>
              <a:t>tkinter</a:t>
            </a:r>
            <a:endParaRPr lang="en-US" sz="2800" dirty="0">
              <a:cs typeface="Times New Roman" panose="02020603050405020304" pitchFamily="18" charset="0"/>
            </a:endParaRPr>
          </a:p>
        </p:txBody>
      </p:sp>
    </p:spTree>
    <p:extLst>
      <p:ext uri="{BB962C8B-B14F-4D97-AF65-F5344CB8AC3E}">
        <p14:creationId xmlns:p14="http://schemas.microsoft.com/office/powerpoint/2010/main" val="1327869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297578" y="809837"/>
            <a:ext cx="806584" cy="806584"/>
          </a:xfrm>
          <a:prstGeom prst="rect">
            <a:avLst/>
          </a:prstGeom>
        </p:spPr>
      </p:pic>
      <p:sp>
        <p:nvSpPr>
          <p:cNvPr id="3" name="object 3"/>
          <p:cNvSpPr txBox="1"/>
          <p:nvPr/>
        </p:nvSpPr>
        <p:spPr>
          <a:xfrm>
            <a:off x="49366" y="965201"/>
            <a:ext cx="6880225" cy="5041900"/>
          </a:xfrm>
          <a:prstGeom prst="rect">
            <a:avLst/>
          </a:prstGeom>
        </p:spPr>
        <p:txBody>
          <a:bodyPr vert="horz" wrap="square" lIns="0" tIns="0" rIns="0" bIns="0" rtlCol="0">
            <a:spAutoFit/>
          </a:bodyPr>
          <a:lstStyle/>
          <a:p>
            <a:pPr>
              <a:lnSpc>
                <a:spcPts val="3275"/>
              </a:lnSpc>
            </a:pPr>
            <a:r>
              <a:rPr sz="3000" b="1" dirty="0">
                <a:solidFill>
                  <a:srgbClr val="C00000"/>
                </a:solidFill>
                <a:latin typeface="Times New Roman"/>
                <a:cs typeface="Times New Roman"/>
              </a:rPr>
              <a:t>Why</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Should</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I</a:t>
            </a:r>
            <a:r>
              <a:rPr sz="3000" b="1" spc="-15" dirty="0">
                <a:solidFill>
                  <a:srgbClr val="C00000"/>
                </a:solidFill>
                <a:latin typeface="Times New Roman"/>
                <a:cs typeface="Times New Roman"/>
              </a:rPr>
              <a:t> </a:t>
            </a:r>
            <a:r>
              <a:rPr sz="3000" b="1" spc="-5" dirty="0">
                <a:solidFill>
                  <a:srgbClr val="C00000"/>
                </a:solidFill>
                <a:latin typeface="Times New Roman"/>
                <a:cs typeface="Times New Roman"/>
              </a:rPr>
              <a:t>Study</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this</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a:t>
            </a:r>
            <a:r>
              <a:rPr sz="1500" b="1" spc="-40" dirty="0">
                <a:solidFill>
                  <a:srgbClr val="FFFFFF"/>
                </a:solidFill>
                <a:latin typeface="Times New Roman"/>
                <a:cs typeface="Times New Roman"/>
              </a:rPr>
              <a:t> </a:t>
            </a:r>
            <a:r>
              <a:rPr sz="1500" b="1" spc="-5" dirty="0">
                <a:solidFill>
                  <a:srgbClr val="FFFFFF"/>
                </a:solidFill>
                <a:latin typeface="Times New Roman"/>
                <a:cs typeface="Times New Roman"/>
              </a:rPr>
              <a:t>HYDERABAD</a:t>
            </a:r>
            <a:r>
              <a:rPr sz="1500" b="1" spc="-20" dirty="0">
                <a:solidFill>
                  <a:srgbClr val="FFFFFF"/>
                </a:solidFill>
                <a:latin typeface="Times New Roman"/>
                <a:cs typeface="Times New Roman"/>
              </a:rPr>
              <a:t> </a:t>
            </a:r>
            <a:r>
              <a:rPr sz="1500" b="1" spc="-5" dirty="0">
                <a:solidFill>
                  <a:srgbClr val="FFFFFF"/>
                </a:solidFill>
                <a:latin typeface="Times New Roman"/>
                <a:cs typeface="Times New Roman"/>
              </a:rPr>
              <a:t>College</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of</a:t>
            </a:r>
            <a:r>
              <a:rPr sz="1500" b="1" spc="-10" dirty="0">
                <a:solidFill>
                  <a:srgbClr val="FFFFFF"/>
                </a:solidFill>
                <a:latin typeface="Times New Roman"/>
                <a:cs typeface="Times New Roman"/>
              </a:rPr>
              <a:t> </a:t>
            </a:r>
            <a:r>
              <a:rPr sz="1500" b="1" spc="-5" dirty="0">
                <a:solidFill>
                  <a:srgbClr val="FFFFFF"/>
                </a:solidFill>
                <a:latin typeface="Times New Roman"/>
                <a:cs typeface="Times New Roman"/>
              </a:rPr>
              <a:t>Engineering</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for</a:t>
            </a:r>
            <a:r>
              <a:rPr sz="1500" b="1" spc="-6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pic>
        <p:nvPicPr>
          <p:cNvPr id="4" name="object 4"/>
          <p:cNvPicPr/>
          <p:nvPr/>
        </p:nvPicPr>
        <p:blipFill>
          <a:blip r:embed="rId3" cstate="print"/>
          <a:stretch>
            <a:fillRect/>
          </a:stretch>
        </p:blipFill>
        <p:spPr>
          <a:xfrm>
            <a:off x="-6350" y="0"/>
            <a:ext cx="9156699" cy="6857999"/>
          </a:xfrm>
          <a:prstGeom prst="rect">
            <a:avLst/>
          </a:prstGeom>
        </p:spPr>
      </p:pic>
      <p:sp>
        <p:nvSpPr>
          <p:cNvPr id="5" name="object 5"/>
          <p:cNvSpPr txBox="1">
            <a:spLocks noGrp="1"/>
          </p:cNvSpPr>
          <p:nvPr>
            <p:ph type="title"/>
          </p:nvPr>
        </p:nvSpPr>
        <p:spPr>
          <a:xfrm>
            <a:off x="2010540" y="107932"/>
            <a:ext cx="4907280" cy="695960"/>
          </a:xfrm>
          <a:prstGeom prst="rect">
            <a:avLst/>
          </a:prstGeom>
        </p:spPr>
        <p:txBody>
          <a:bodyPr vert="horz" wrap="square" lIns="0" tIns="12700" rIns="0" bIns="0" rtlCol="0">
            <a:spAutoFit/>
          </a:bodyPr>
          <a:lstStyle/>
          <a:p>
            <a:pPr marL="12700">
              <a:lnSpc>
                <a:spcPct val="100000"/>
              </a:lnSpc>
              <a:spcBef>
                <a:spcPts val="100"/>
              </a:spcBef>
            </a:pPr>
            <a:r>
              <a:rPr sz="4400" b="0" spc="-5" dirty="0">
                <a:latin typeface="Times New Roman"/>
                <a:cs typeface="Times New Roman"/>
              </a:rPr>
              <a:t>System</a:t>
            </a:r>
            <a:r>
              <a:rPr sz="4400" b="0" spc="-90" dirty="0">
                <a:latin typeface="Times New Roman"/>
                <a:cs typeface="Times New Roman"/>
              </a:rPr>
              <a:t> </a:t>
            </a:r>
            <a:r>
              <a:rPr sz="4400" b="0" spc="-5" dirty="0">
                <a:latin typeface="Times New Roman"/>
                <a:cs typeface="Times New Roman"/>
              </a:rPr>
              <a:t>Requirements</a:t>
            </a:r>
            <a:endParaRPr sz="4400">
              <a:latin typeface="Times New Roman"/>
              <a:cs typeface="Times New Roman"/>
            </a:endParaRPr>
          </a:p>
        </p:txBody>
      </p:sp>
      <p:graphicFrame>
        <p:nvGraphicFramePr>
          <p:cNvPr id="7" name="Table 5">
            <a:extLst>
              <a:ext uri="{FF2B5EF4-FFF2-40B4-BE49-F238E27FC236}">
                <a16:creationId xmlns:a16="http://schemas.microsoft.com/office/drawing/2014/main" id="{D2B284A6-76BB-4BE1-A21D-0537BAE46775}"/>
              </a:ext>
            </a:extLst>
          </p:cNvPr>
          <p:cNvGraphicFramePr>
            <a:graphicFrameLocks noGrp="1"/>
          </p:cNvGraphicFramePr>
          <p:nvPr/>
        </p:nvGraphicFramePr>
        <p:xfrm>
          <a:off x="1219200" y="1447798"/>
          <a:ext cx="6858000" cy="4206242"/>
        </p:xfrm>
        <a:graphic>
          <a:graphicData uri="http://schemas.openxmlformats.org/drawingml/2006/table">
            <a:tbl>
              <a:tblPr firstRow="1" bandRow="1">
                <a:tableStyleId>{5C22544A-7EE6-4342-B048-85BDC9FD1C3A}</a:tableStyleId>
              </a:tblPr>
              <a:tblGrid>
                <a:gridCol w="34290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tblGrid>
              <a:tr h="977719">
                <a:tc>
                  <a:txBody>
                    <a:bodyPr/>
                    <a:lstStyle/>
                    <a:p>
                      <a:pPr algn="ctr"/>
                      <a:endParaRPr lang="en-US" b="0" dirty="0">
                        <a:solidFill>
                          <a:srgbClr val="C00000"/>
                        </a:solidFill>
                      </a:endParaRPr>
                    </a:p>
                    <a:p>
                      <a:pPr algn="ctr"/>
                      <a:r>
                        <a:rPr lang="en-US" b="0" dirty="0">
                          <a:solidFill>
                            <a:srgbClr val="C00000"/>
                          </a:solidFill>
                        </a:rPr>
                        <a:t>ENVIRONMENT</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pPr>
                      <a:endParaRPr lang="en-US" b="0" dirty="0">
                        <a:solidFill>
                          <a:srgbClr val="C00000"/>
                        </a:solidFill>
                      </a:endParaRPr>
                    </a:p>
                    <a:p>
                      <a:pPr marL="0" marR="0" indent="0" algn="ctr" defTabSz="914400" rtl="0" eaLnBrk="1" fontAlgn="auto" latinLnBrk="0" hangingPunct="1">
                        <a:lnSpc>
                          <a:spcPct val="100000"/>
                        </a:lnSpc>
                        <a:spcBef>
                          <a:spcPts val="0"/>
                        </a:spcBef>
                        <a:spcAft>
                          <a:spcPts val="0"/>
                        </a:spcAft>
                        <a:buClrTx/>
                        <a:buSzTx/>
                        <a:buFontTx/>
                        <a:buNone/>
                      </a:pPr>
                      <a:r>
                        <a:rPr lang="en-US" b="0" dirty="0">
                          <a:solidFill>
                            <a:srgbClr val="C00000"/>
                          </a:solidFill>
                        </a:rPr>
                        <a:t>SPECIFICATIONS</a:t>
                      </a:r>
                    </a:p>
                    <a:p>
                      <a:pPr algn="ctr"/>
                      <a:endParaRPr lang="en-US" b="0" dirty="0">
                        <a:solidFill>
                          <a:srgbClr val="C00000"/>
                        </a:solidFill>
                      </a:endParaRPr>
                    </a:p>
                  </a:txBody>
                  <a:tcPr>
                    <a:solidFill>
                      <a:schemeClr val="accent6">
                        <a:lumMod val="20000"/>
                        <a:lumOff val="80000"/>
                      </a:schemeClr>
                    </a:solidFill>
                  </a:tcPr>
                </a:tc>
                <a:extLst>
                  <a:ext uri="{0D108BD9-81ED-4DB2-BD59-A6C34878D82A}">
                    <a16:rowId xmlns:a16="http://schemas.microsoft.com/office/drawing/2014/main" val="10000"/>
                  </a:ext>
                </a:extLst>
              </a:tr>
              <a:tr h="1765483">
                <a:tc>
                  <a:txBody>
                    <a:bodyPr/>
                    <a:lstStyle/>
                    <a:p>
                      <a:pPr algn="l"/>
                      <a:endParaRPr lang="en-US" b="0" dirty="0"/>
                    </a:p>
                    <a:p>
                      <a:pPr algn="l"/>
                      <a:endParaRPr lang="en-US" b="0" dirty="0"/>
                    </a:p>
                    <a:p>
                      <a:pPr algn="l"/>
                      <a:r>
                        <a:rPr lang="en-US" b="0" dirty="0"/>
                        <a:t>          </a:t>
                      </a:r>
                    </a:p>
                    <a:p>
                      <a:pPr algn="l"/>
                      <a:r>
                        <a:rPr lang="en-US" b="0" dirty="0"/>
                        <a:t>            HARDWARE</a:t>
                      </a:r>
                    </a:p>
                  </a:txBody>
                  <a:tcPr>
                    <a:solidFill>
                      <a:schemeClr val="accent6">
                        <a:lumMod val="20000"/>
                        <a:lumOff val="80000"/>
                      </a:schemeClr>
                    </a:solidFill>
                  </a:tcPr>
                </a:tc>
                <a:tc>
                  <a:txBody>
                    <a:bodyPr/>
                    <a:lstStyle/>
                    <a:p>
                      <a:pPr algn="ctr">
                        <a:lnSpc>
                          <a:spcPct val="200000"/>
                        </a:lnSpc>
                      </a:pPr>
                      <a:r>
                        <a:rPr lang="en-IN" b="0" dirty="0"/>
                        <a:t>Processor - Intel</a:t>
                      </a:r>
                      <a:r>
                        <a:rPr lang="en-IN" b="0" baseline="0" dirty="0"/>
                        <a:t> Core i5</a:t>
                      </a:r>
                      <a:endParaRPr lang="en-US" b="0" dirty="0"/>
                    </a:p>
                    <a:p>
                      <a:pPr algn="ctr">
                        <a:lnSpc>
                          <a:spcPct val="200000"/>
                        </a:lnSpc>
                      </a:pPr>
                      <a:r>
                        <a:rPr lang="en-US" b="0" dirty="0"/>
                        <a:t>Memory(RAM)</a:t>
                      </a:r>
                      <a:r>
                        <a:rPr lang="en-US" b="0" baseline="0" dirty="0"/>
                        <a:t> - 8 GB</a:t>
                      </a:r>
                      <a:endParaRPr lang="en-US" b="0" dirty="0"/>
                    </a:p>
                    <a:p>
                      <a:pPr algn="ctr">
                        <a:lnSpc>
                          <a:spcPct val="200000"/>
                        </a:lnSpc>
                      </a:pPr>
                      <a:r>
                        <a:rPr lang="en-US" b="0" dirty="0"/>
                        <a:t>Storage</a:t>
                      </a:r>
                      <a:r>
                        <a:rPr lang="en-US" b="0" baseline="0" dirty="0"/>
                        <a:t> – </a:t>
                      </a:r>
                      <a:r>
                        <a:rPr lang="en-US" b="0" dirty="0"/>
                        <a:t>I TB</a:t>
                      </a:r>
                    </a:p>
                  </a:txBody>
                  <a:tcPr>
                    <a:solidFill>
                      <a:schemeClr val="accent6">
                        <a:lumMod val="20000"/>
                        <a:lumOff val="80000"/>
                      </a:schemeClr>
                    </a:solidFill>
                  </a:tcPr>
                </a:tc>
                <a:extLst>
                  <a:ext uri="{0D108BD9-81ED-4DB2-BD59-A6C34878D82A}">
                    <a16:rowId xmlns:a16="http://schemas.microsoft.com/office/drawing/2014/main" val="10001"/>
                  </a:ext>
                </a:extLst>
              </a:tr>
              <a:tr h="566457">
                <a:tc>
                  <a:txBody>
                    <a:bodyPr/>
                    <a:lstStyle/>
                    <a:p>
                      <a:pPr algn="l"/>
                      <a:r>
                        <a:rPr lang="en-US" b="0" dirty="0"/>
                        <a:t>             SOFTWARE </a:t>
                      </a:r>
                    </a:p>
                  </a:txBody>
                  <a:tcPr>
                    <a:solidFill>
                      <a:schemeClr val="accent6">
                        <a:lumMod val="20000"/>
                        <a:lumOff val="80000"/>
                      </a:schemeClr>
                    </a:solidFill>
                  </a:tcPr>
                </a:tc>
                <a:tc>
                  <a:txBody>
                    <a:bodyPr/>
                    <a:lstStyle/>
                    <a:p>
                      <a:pPr algn="ctr"/>
                      <a:r>
                        <a:rPr lang="en-IN" b="0" dirty="0"/>
                        <a:t>Python</a:t>
                      </a:r>
                    </a:p>
                    <a:p>
                      <a:pPr algn="ctr"/>
                      <a:r>
                        <a:rPr lang="en-IN" b="0" dirty="0"/>
                        <a:t>OS - Windows</a:t>
                      </a:r>
                      <a:r>
                        <a:rPr lang="en-IN" b="0" baseline="0" dirty="0"/>
                        <a:t> 10</a:t>
                      </a:r>
                    </a:p>
                    <a:p>
                      <a:pPr algn="ctr"/>
                      <a:r>
                        <a:rPr lang="en-IN" b="0" baseline="0" dirty="0"/>
                        <a:t>Google </a:t>
                      </a:r>
                      <a:r>
                        <a:rPr lang="en-IN" b="0" baseline="0" dirty="0" err="1"/>
                        <a:t>Colab</a:t>
                      </a:r>
                      <a:endParaRPr lang="en-IN" b="0" baseline="0" dirty="0"/>
                    </a:p>
                    <a:p>
                      <a:pPr algn="ctr"/>
                      <a:r>
                        <a:rPr lang="en-IN" b="0" baseline="0" dirty="0" err="1"/>
                        <a:t>Pycharm</a:t>
                      </a:r>
                      <a:endParaRPr lang="en-IN" b="0" baseline="0" dirty="0"/>
                    </a:p>
                    <a:p>
                      <a:pPr algn="ctr"/>
                      <a:endParaRPr lang="en-US" b="0" dirty="0"/>
                    </a:p>
                  </a:txBody>
                  <a:tcPr>
                    <a:solidFill>
                      <a:schemeClr val="accent6">
                        <a:lumMod val="20000"/>
                        <a:lumOff val="80000"/>
                      </a:schemeClr>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297578" y="809837"/>
            <a:ext cx="806584" cy="806584"/>
          </a:xfrm>
          <a:prstGeom prst="rect">
            <a:avLst/>
          </a:prstGeom>
        </p:spPr>
      </p:pic>
      <p:sp>
        <p:nvSpPr>
          <p:cNvPr id="3" name="object 3"/>
          <p:cNvSpPr txBox="1"/>
          <p:nvPr/>
        </p:nvSpPr>
        <p:spPr>
          <a:xfrm>
            <a:off x="49366" y="965201"/>
            <a:ext cx="6880225" cy="5041900"/>
          </a:xfrm>
          <a:prstGeom prst="rect">
            <a:avLst/>
          </a:prstGeom>
        </p:spPr>
        <p:txBody>
          <a:bodyPr vert="horz" wrap="square" lIns="0" tIns="0" rIns="0" bIns="0" rtlCol="0">
            <a:spAutoFit/>
          </a:bodyPr>
          <a:lstStyle/>
          <a:p>
            <a:pPr>
              <a:lnSpc>
                <a:spcPts val="3275"/>
              </a:lnSpc>
            </a:pPr>
            <a:r>
              <a:rPr sz="3000" b="1" dirty="0">
                <a:solidFill>
                  <a:srgbClr val="C00000"/>
                </a:solidFill>
                <a:latin typeface="Times New Roman"/>
                <a:cs typeface="Times New Roman"/>
              </a:rPr>
              <a:t>Why</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Should</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I</a:t>
            </a:r>
            <a:r>
              <a:rPr sz="3000" b="1" spc="-15" dirty="0">
                <a:solidFill>
                  <a:srgbClr val="C00000"/>
                </a:solidFill>
                <a:latin typeface="Times New Roman"/>
                <a:cs typeface="Times New Roman"/>
              </a:rPr>
              <a:t> </a:t>
            </a:r>
            <a:r>
              <a:rPr sz="3000" b="1" spc="-5" dirty="0">
                <a:solidFill>
                  <a:srgbClr val="C00000"/>
                </a:solidFill>
                <a:latin typeface="Times New Roman"/>
                <a:cs typeface="Times New Roman"/>
              </a:rPr>
              <a:t>Study</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this</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a:t>
            </a:r>
            <a:r>
              <a:rPr sz="1500" b="1" spc="-40" dirty="0">
                <a:solidFill>
                  <a:srgbClr val="FFFFFF"/>
                </a:solidFill>
                <a:latin typeface="Times New Roman"/>
                <a:cs typeface="Times New Roman"/>
              </a:rPr>
              <a:t> </a:t>
            </a:r>
            <a:r>
              <a:rPr sz="1500" b="1" spc="-5" dirty="0">
                <a:solidFill>
                  <a:srgbClr val="FFFFFF"/>
                </a:solidFill>
                <a:latin typeface="Times New Roman"/>
                <a:cs typeface="Times New Roman"/>
              </a:rPr>
              <a:t>HYDERABAD</a:t>
            </a:r>
            <a:r>
              <a:rPr sz="1500" b="1" spc="-20" dirty="0">
                <a:solidFill>
                  <a:srgbClr val="FFFFFF"/>
                </a:solidFill>
                <a:latin typeface="Times New Roman"/>
                <a:cs typeface="Times New Roman"/>
              </a:rPr>
              <a:t> </a:t>
            </a:r>
            <a:r>
              <a:rPr sz="1500" b="1" spc="-5" dirty="0">
                <a:solidFill>
                  <a:srgbClr val="FFFFFF"/>
                </a:solidFill>
                <a:latin typeface="Times New Roman"/>
                <a:cs typeface="Times New Roman"/>
              </a:rPr>
              <a:t>College</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of</a:t>
            </a:r>
            <a:r>
              <a:rPr sz="1500" b="1" spc="-10" dirty="0">
                <a:solidFill>
                  <a:srgbClr val="FFFFFF"/>
                </a:solidFill>
                <a:latin typeface="Times New Roman"/>
                <a:cs typeface="Times New Roman"/>
              </a:rPr>
              <a:t> </a:t>
            </a:r>
            <a:r>
              <a:rPr sz="1500" b="1" spc="-5" dirty="0">
                <a:solidFill>
                  <a:srgbClr val="FFFFFF"/>
                </a:solidFill>
                <a:latin typeface="Times New Roman"/>
                <a:cs typeface="Times New Roman"/>
              </a:rPr>
              <a:t>Engineering</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for</a:t>
            </a:r>
            <a:r>
              <a:rPr sz="1500" b="1" spc="-6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pic>
        <p:nvPicPr>
          <p:cNvPr id="4" name="object 4"/>
          <p:cNvPicPr/>
          <p:nvPr/>
        </p:nvPicPr>
        <p:blipFill>
          <a:blip r:embed="rId3" cstate="print"/>
          <a:stretch>
            <a:fillRect/>
          </a:stretch>
        </p:blipFill>
        <p:spPr>
          <a:xfrm>
            <a:off x="0" y="0"/>
            <a:ext cx="9156699" cy="6857999"/>
          </a:xfrm>
          <a:prstGeom prst="rect">
            <a:avLst/>
          </a:prstGeom>
        </p:spPr>
      </p:pic>
      <p:sp>
        <p:nvSpPr>
          <p:cNvPr id="5" name="object 5"/>
          <p:cNvSpPr txBox="1">
            <a:spLocks noGrp="1"/>
          </p:cNvSpPr>
          <p:nvPr>
            <p:ph type="title"/>
          </p:nvPr>
        </p:nvSpPr>
        <p:spPr>
          <a:xfrm>
            <a:off x="3455989" y="107932"/>
            <a:ext cx="2019935" cy="695960"/>
          </a:xfrm>
          <a:prstGeom prst="rect">
            <a:avLst/>
          </a:prstGeom>
        </p:spPr>
        <p:txBody>
          <a:bodyPr vert="horz" wrap="square" lIns="0" tIns="12700" rIns="0" bIns="0" rtlCol="0">
            <a:spAutoFit/>
          </a:bodyPr>
          <a:lstStyle/>
          <a:p>
            <a:pPr marL="12700">
              <a:lnSpc>
                <a:spcPct val="100000"/>
              </a:lnSpc>
              <a:spcBef>
                <a:spcPts val="100"/>
              </a:spcBef>
            </a:pPr>
            <a:r>
              <a:rPr sz="4400" b="0" spc="-160" dirty="0">
                <a:latin typeface="Times New Roman"/>
                <a:cs typeface="Times New Roman"/>
              </a:rPr>
              <a:t>T</a:t>
            </a:r>
            <a:r>
              <a:rPr sz="4400" b="0" spc="-5" dirty="0">
                <a:latin typeface="Times New Roman"/>
                <a:cs typeface="Times New Roman"/>
              </a:rPr>
              <a:t>imeline</a:t>
            </a:r>
            <a:endParaRPr sz="4400">
              <a:latin typeface="Times New Roman"/>
              <a:cs typeface="Times New Roman"/>
            </a:endParaRPr>
          </a:p>
        </p:txBody>
      </p:sp>
      <p:graphicFrame>
        <p:nvGraphicFramePr>
          <p:cNvPr id="7" name="Table 7">
            <a:extLst>
              <a:ext uri="{FF2B5EF4-FFF2-40B4-BE49-F238E27FC236}">
                <a16:creationId xmlns:a16="http://schemas.microsoft.com/office/drawing/2014/main" id="{A310F746-30F3-4F5E-B286-DC3CF2407672}"/>
              </a:ext>
            </a:extLst>
          </p:cNvPr>
          <p:cNvGraphicFramePr>
            <a:graphicFrameLocks noGrp="1"/>
          </p:cNvGraphicFramePr>
          <p:nvPr>
            <p:extLst>
              <p:ext uri="{D42A27DB-BD31-4B8C-83A1-F6EECF244321}">
                <p14:modId xmlns:p14="http://schemas.microsoft.com/office/powerpoint/2010/main" val="373572017"/>
              </p:ext>
            </p:extLst>
          </p:nvPr>
        </p:nvGraphicFramePr>
        <p:xfrm>
          <a:off x="1524000" y="1143000"/>
          <a:ext cx="6553200" cy="4761230"/>
        </p:xfrm>
        <a:graphic>
          <a:graphicData uri="http://schemas.openxmlformats.org/drawingml/2006/table">
            <a:tbl>
              <a:tblPr firstRow="1" bandRow="1"/>
              <a:tblGrid>
                <a:gridCol w="3276600">
                  <a:extLst>
                    <a:ext uri="{9D8B030D-6E8A-4147-A177-3AD203B41FA5}">
                      <a16:colId xmlns:a16="http://schemas.microsoft.com/office/drawing/2014/main" val="2783345776"/>
                    </a:ext>
                  </a:extLst>
                </a:gridCol>
                <a:gridCol w="3276600">
                  <a:extLst>
                    <a:ext uri="{9D8B030D-6E8A-4147-A177-3AD203B41FA5}">
                      <a16:colId xmlns:a16="http://schemas.microsoft.com/office/drawing/2014/main" val="819678312"/>
                    </a:ext>
                  </a:extLst>
                </a:gridCol>
              </a:tblGrid>
              <a:tr h="370840">
                <a:tc>
                  <a:txBody>
                    <a:bodyPr/>
                    <a:lstStyle/>
                    <a:p>
                      <a:pPr algn="ctr"/>
                      <a:r>
                        <a:rPr lang="en-US" b="1" dirty="0">
                          <a:latin typeface="+mn-lt"/>
                          <a:cs typeface="Times New Roman" panose="02020603050405020304" pitchFamily="18" charset="0"/>
                        </a:rPr>
                        <a:t>REVIEW 0</a:t>
                      </a:r>
                      <a:endParaRPr lang="en-IN" b="1" dirty="0">
                        <a:latin typeface="+mn-lt"/>
                        <a:cs typeface="Times New Roman" panose="02020603050405020304" pitchFamily="18" charset="0"/>
                      </a:endParaRPr>
                    </a:p>
                  </a:txBody>
                  <a:tcPr/>
                </a:tc>
                <a:tc>
                  <a:txBody>
                    <a:bodyPr/>
                    <a:lstStyle/>
                    <a:p>
                      <a:pPr marL="457200" algn="l">
                        <a:lnSpc>
                          <a:spcPct val="150000"/>
                        </a:lnSpc>
                        <a:spcAft>
                          <a:spcPts val="0"/>
                        </a:spcAft>
                        <a:buFont typeface="Arial" pitchFamily="34" charset="0"/>
                        <a:buNone/>
                      </a:pPr>
                      <a:r>
                        <a:rPr lang="en-US" sz="1800" dirty="0">
                          <a:latin typeface="+mn-lt"/>
                          <a:ea typeface="Calibri"/>
                          <a:cs typeface="Times New Roman" pitchFamily="18" charset="0"/>
                        </a:rPr>
                        <a:t>Software Requirements</a:t>
                      </a:r>
                    </a:p>
                    <a:p>
                      <a:pPr marL="457200" algn="l">
                        <a:lnSpc>
                          <a:spcPct val="150000"/>
                        </a:lnSpc>
                        <a:spcAft>
                          <a:spcPts val="0"/>
                        </a:spcAft>
                      </a:pPr>
                      <a:r>
                        <a:rPr lang="en-US" sz="1800" dirty="0">
                          <a:latin typeface="+mn-lt"/>
                          <a:ea typeface="Calibri"/>
                          <a:cs typeface="Times New Roman" pitchFamily="18" charset="0"/>
                        </a:rPr>
                        <a:t>Data Cleaning</a:t>
                      </a:r>
                    </a:p>
                  </a:txBody>
                  <a:tcPr/>
                </a:tc>
                <a:extLst>
                  <a:ext uri="{0D108BD9-81ED-4DB2-BD59-A6C34878D82A}">
                    <a16:rowId xmlns:a16="http://schemas.microsoft.com/office/drawing/2014/main" val="43876560"/>
                  </a:ext>
                </a:extLst>
              </a:tr>
              <a:tr h="370840">
                <a:tc>
                  <a:txBody>
                    <a:bodyPr/>
                    <a:lstStyle/>
                    <a:p>
                      <a:pPr algn="ctr"/>
                      <a:r>
                        <a:rPr lang="en-US" b="1" dirty="0">
                          <a:latin typeface="+mn-lt"/>
                          <a:cs typeface="Times New Roman" panose="02020603050405020304" pitchFamily="18" charset="0"/>
                        </a:rPr>
                        <a:t>REVIEW 1</a:t>
                      </a:r>
                      <a:endParaRPr lang="en-IN" b="1" dirty="0">
                        <a:latin typeface="+mn-lt"/>
                        <a:cs typeface="Times New Roman" panose="02020603050405020304" pitchFamily="18" charset="0"/>
                      </a:endParaRPr>
                    </a:p>
                  </a:txBody>
                  <a:tcPr/>
                </a:tc>
                <a:tc>
                  <a:txBody>
                    <a:bodyPr/>
                    <a:lstStyle/>
                    <a:p>
                      <a:pPr marL="542925" marR="0" indent="-382270" algn="l" defTabSz="914400" eaLnBrk="1" fontAlgn="auto" latinLnBrk="0" hangingPunct="1">
                        <a:lnSpc>
                          <a:spcPct val="100000"/>
                        </a:lnSpc>
                        <a:spcBef>
                          <a:spcPts val="595"/>
                        </a:spcBef>
                        <a:spcAft>
                          <a:spcPts val="0"/>
                        </a:spcAft>
                        <a:buClrTx/>
                        <a:buSzTx/>
                        <a:buFont typeface="Arial"/>
                        <a:buNone/>
                        <a:tabLst>
                          <a:tab pos="542290" algn="l"/>
                          <a:tab pos="542925" algn="l"/>
                        </a:tabLst>
                        <a:defRPr/>
                      </a:pPr>
                      <a:r>
                        <a:rPr lang="en-US" sz="1800" dirty="0">
                          <a:latin typeface="+mn-lt"/>
                          <a:ea typeface="Calibri"/>
                          <a:cs typeface="Times New Roman" pitchFamily="18" charset="0"/>
                        </a:rPr>
                        <a:t>      Data Preprocessing</a:t>
                      </a:r>
                    </a:p>
                    <a:p>
                      <a:pPr marL="542925" marR="0" indent="-382270" algn="l" defTabSz="914400" eaLnBrk="1" fontAlgn="auto" latinLnBrk="0" hangingPunct="1">
                        <a:lnSpc>
                          <a:spcPct val="100000"/>
                        </a:lnSpc>
                        <a:spcBef>
                          <a:spcPts val="595"/>
                        </a:spcBef>
                        <a:spcAft>
                          <a:spcPts val="0"/>
                        </a:spcAft>
                        <a:buClrTx/>
                        <a:buSzTx/>
                        <a:buFont typeface="Arial"/>
                        <a:buNone/>
                        <a:tabLst>
                          <a:tab pos="542290" algn="l"/>
                          <a:tab pos="542925" algn="l"/>
                        </a:tabLst>
                        <a:defRPr/>
                      </a:pPr>
                      <a:r>
                        <a:rPr lang="en-US" sz="1800" dirty="0">
                          <a:latin typeface="+mn-lt"/>
                          <a:ea typeface="Calibri"/>
                          <a:cs typeface="Times New Roman" pitchFamily="18" charset="0"/>
                        </a:rPr>
                        <a:t>      Feature Ranking</a:t>
                      </a:r>
                    </a:p>
                    <a:p>
                      <a:pPr marL="542925" marR="0" indent="-382270" algn="l" defTabSz="914400" eaLnBrk="1" fontAlgn="auto" latinLnBrk="0" hangingPunct="1">
                        <a:lnSpc>
                          <a:spcPct val="100000"/>
                        </a:lnSpc>
                        <a:spcBef>
                          <a:spcPts val="595"/>
                        </a:spcBef>
                        <a:spcAft>
                          <a:spcPts val="0"/>
                        </a:spcAft>
                        <a:buClrTx/>
                        <a:buSzTx/>
                        <a:buFont typeface="Arial"/>
                        <a:buNone/>
                        <a:tabLst>
                          <a:tab pos="542290" algn="l"/>
                          <a:tab pos="542925" algn="l"/>
                        </a:tabLst>
                        <a:defRPr/>
                      </a:pPr>
                      <a:r>
                        <a:rPr lang="en-US" sz="1800" dirty="0">
                          <a:latin typeface="+mn-lt"/>
                          <a:ea typeface="Calibri"/>
                          <a:cs typeface="Times New Roman" pitchFamily="18" charset="0"/>
                        </a:rPr>
                        <a:t>      Implementation of</a:t>
                      </a:r>
                    </a:p>
                    <a:p>
                      <a:pPr marL="542925" marR="0" indent="-382270" algn="l" defTabSz="914400" eaLnBrk="1" fontAlgn="auto" latinLnBrk="0" hangingPunct="1">
                        <a:lnSpc>
                          <a:spcPct val="100000"/>
                        </a:lnSpc>
                        <a:spcBef>
                          <a:spcPts val="595"/>
                        </a:spcBef>
                        <a:spcAft>
                          <a:spcPts val="0"/>
                        </a:spcAft>
                        <a:buClrTx/>
                        <a:buSzTx/>
                        <a:buFont typeface="Arial"/>
                        <a:buNone/>
                        <a:tabLst>
                          <a:tab pos="542290" algn="l"/>
                          <a:tab pos="542925" algn="l"/>
                        </a:tabLst>
                        <a:defRPr/>
                      </a:pPr>
                      <a:r>
                        <a:rPr lang="en-US" sz="1800" dirty="0">
                          <a:latin typeface="+mn-lt"/>
                          <a:ea typeface="Calibri"/>
                          <a:cs typeface="Times New Roman" pitchFamily="18" charset="0"/>
                        </a:rPr>
                        <a:t>      algorithms</a:t>
                      </a:r>
                    </a:p>
                  </a:txBody>
                  <a:tcPr/>
                </a:tc>
                <a:extLst>
                  <a:ext uri="{0D108BD9-81ED-4DB2-BD59-A6C34878D82A}">
                    <a16:rowId xmlns:a16="http://schemas.microsoft.com/office/drawing/2014/main" val="3060740259"/>
                  </a:ext>
                </a:extLst>
              </a:tr>
              <a:tr h="370840">
                <a:tc>
                  <a:txBody>
                    <a:bodyPr/>
                    <a:lstStyle/>
                    <a:p>
                      <a:pPr algn="ctr"/>
                      <a:r>
                        <a:rPr lang="en-US" b="1" dirty="0">
                          <a:latin typeface="+mn-lt"/>
                          <a:cs typeface="Times New Roman" panose="02020603050405020304" pitchFamily="18" charset="0"/>
                        </a:rPr>
                        <a:t>REVIEW 2</a:t>
                      </a:r>
                      <a:endParaRPr lang="en-IN" b="1" dirty="0">
                        <a:latin typeface="+mn-lt"/>
                        <a:cs typeface="Times New Roman" panose="02020603050405020304" pitchFamily="18" charset="0"/>
                      </a:endParaRPr>
                    </a:p>
                  </a:txBody>
                  <a:tcPr/>
                </a:tc>
                <a:tc>
                  <a:txBody>
                    <a:bodyPr/>
                    <a:lstStyle/>
                    <a:p>
                      <a:pPr marL="457200" algn="l">
                        <a:lnSpc>
                          <a:spcPct val="150000"/>
                        </a:lnSpc>
                        <a:spcAft>
                          <a:spcPts val="0"/>
                        </a:spcAft>
                      </a:pPr>
                      <a:r>
                        <a:rPr lang="en-US" sz="1800" dirty="0">
                          <a:latin typeface="+mn-lt"/>
                          <a:ea typeface="Calibri"/>
                          <a:cs typeface="Times New Roman" pitchFamily="18" charset="0"/>
                        </a:rPr>
                        <a:t>Comparison of algorithms</a:t>
                      </a:r>
                    </a:p>
                    <a:p>
                      <a:pPr marL="457200" algn="l">
                        <a:lnSpc>
                          <a:spcPct val="150000"/>
                        </a:lnSpc>
                        <a:spcAft>
                          <a:spcPts val="0"/>
                        </a:spcAft>
                      </a:pPr>
                      <a:r>
                        <a:rPr lang="en-US" sz="1800" dirty="0">
                          <a:latin typeface="+mn-lt"/>
                          <a:ea typeface="Calibri"/>
                          <a:cs typeface="Times New Roman" pitchFamily="18" charset="0"/>
                        </a:rPr>
                        <a:t>Design UI part</a:t>
                      </a:r>
                    </a:p>
                  </a:txBody>
                  <a:tcPr/>
                </a:tc>
                <a:extLst>
                  <a:ext uri="{0D108BD9-81ED-4DB2-BD59-A6C34878D82A}">
                    <a16:rowId xmlns:a16="http://schemas.microsoft.com/office/drawing/2014/main" val="911125753"/>
                  </a:ext>
                </a:extLst>
              </a:tr>
              <a:tr h="370840">
                <a:tc>
                  <a:txBody>
                    <a:bodyPr/>
                    <a:lstStyle/>
                    <a:p>
                      <a:pPr algn="ctr"/>
                      <a:r>
                        <a:rPr lang="en-US" b="1" dirty="0">
                          <a:latin typeface="+mn-lt"/>
                          <a:cs typeface="Times New Roman" panose="02020603050405020304" pitchFamily="18" charset="0"/>
                        </a:rPr>
                        <a:t>REVIEW 3</a:t>
                      </a:r>
                      <a:endParaRPr lang="en-IN" b="1" dirty="0">
                        <a:latin typeface="+mn-lt"/>
                        <a:cs typeface="Times New Roman" panose="02020603050405020304" pitchFamily="18" charset="0"/>
                      </a:endParaRPr>
                    </a:p>
                  </a:txBody>
                  <a:tcPr/>
                </a:tc>
                <a:tc>
                  <a:txBody>
                    <a:bodyPr/>
                    <a:lstStyle/>
                    <a:p>
                      <a:pPr marL="457200" algn="l">
                        <a:lnSpc>
                          <a:spcPct val="150000"/>
                        </a:lnSpc>
                        <a:spcAft>
                          <a:spcPts val="0"/>
                        </a:spcAft>
                      </a:pPr>
                      <a:r>
                        <a:rPr lang="en-US" sz="1800" dirty="0">
                          <a:latin typeface="+mn-lt"/>
                          <a:ea typeface="Calibri"/>
                          <a:cs typeface="Times New Roman" pitchFamily="18" charset="0"/>
                        </a:rPr>
                        <a:t>Complete implementation</a:t>
                      </a:r>
                    </a:p>
                    <a:p>
                      <a:pPr marL="457200" algn="l">
                        <a:lnSpc>
                          <a:spcPct val="150000"/>
                        </a:lnSpc>
                        <a:spcAft>
                          <a:spcPts val="0"/>
                        </a:spcAft>
                      </a:pPr>
                      <a:r>
                        <a:rPr lang="en-US" sz="1800" dirty="0">
                          <a:latin typeface="+mn-lt"/>
                          <a:ea typeface="Calibri"/>
                          <a:cs typeface="Times New Roman" pitchFamily="18" charset="0"/>
                        </a:rPr>
                        <a:t>Results &amp; Discussions</a:t>
                      </a:r>
                    </a:p>
                    <a:p>
                      <a:pPr marL="457200" algn="l">
                        <a:lnSpc>
                          <a:spcPct val="150000"/>
                        </a:lnSpc>
                        <a:spcAft>
                          <a:spcPts val="0"/>
                        </a:spcAft>
                      </a:pPr>
                      <a:r>
                        <a:rPr lang="en-US" sz="1800" dirty="0">
                          <a:latin typeface="+mn-lt"/>
                          <a:ea typeface="Calibri"/>
                          <a:cs typeface="Times New Roman" pitchFamily="18" charset="0"/>
                        </a:rPr>
                        <a:t>Project Report Draft</a:t>
                      </a:r>
                      <a:endParaRPr lang="en-US" dirty="0">
                        <a:latin typeface="+mn-lt"/>
                      </a:endParaRPr>
                    </a:p>
                    <a:p>
                      <a:pPr algn="l"/>
                      <a:endParaRPr lang="en-IN" dirty="0">
                        <a:latin typeface="+mn-lt"/>
                        <a:cs typeface="Times New Roman" panose="02020603050405020304" pitchFamily="18" charset="0"/>
                      </a:endParaRPr>
                    </a:p>
                  </a:txBody>
                  <a:tcPr/>
                </a:tc>
                <a:extLst>
                  <a:ext uri="{0D108BD9-81ED-4DB2-BD59-A6C34878D82A}">
                    <a16:rowId xmlns:a16="http://schemas.microsoft.com/office/drawing/2014/main" val="2654196088"/>
                  </a:ext>
                </a:extLst>
              </a:tr>
            </a:tbl>
          </a:graphicData>
        </a:graphic>
      </p:graphicFrame>
    </p:spTree>
    <p:extLst>
      <p:ext uri="{BB962C8B-B14F-4D97-AF65-F5344CB8AC3E}">
        <p14:creationId xmlns:p14="http://schemas.microsoft.com/office/powerpoint/2010/main" val="1660217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31" y="5264105"/>
            <a:ext cx="0" cy="528955"/>
          </a:xfrm>
          <a:custGeom>
            <a:avLst/>
            <a:gdLst/>
            <a:ahLst/>
            <a:cxnLst/>
            <a:rect l="l" t="t" r="r" b="b"/>
            <a:pathLst>
              <a:path h="528954">
                <a:moveTo>
                  <a:pt x="0" y="0"/>
                </a:moveTo>
                <a:lnTo>
                  <a:pt x="0" y="528829"/>
                </a:lnTo>
              </a:path>
            </a:pathLst>
          </a:custGeom>
          <a:ln w="19049">
            <a:solidFill>
              <a:srgbClr val="1482AB"/>
            </a:solidFill>
          </a:ln>
        </p:spPr>
        <p:txBody>
          <a:bodyPr wrap="square" lIns="0" tIns="0" rIns="0" bIns="0" rtlCol="0"/>
          <a:lstStyle/>
          <a:p>
            <a:endParaRPr/>
          </a:p>
        </p:txBody>
      </p:sp>
      <p:pic>
        <p:nvPicPr>
          <p:cNvPr id="3" name="object 3"/>
          <p:cNvPicPr/>
          <p:nvPr/>
        </p:nvPicPr>
        <p:blipFill>
          <a:blip r:embed="rId2" cstate="print"/>
          <a:stretch>
            <a:fillRect/>
          </a:stretch>
        </p:blipFill>
        <p:spPr>
          <a:xfrm>
            <a:off x="8297578" y="809837"/>
            <a:ext cx="806584" cy="806584"/>
          </a:xfrm>
          <a:prstGeom prst="rect">
            <a:avLst/>
          </a:prstGeom>
        </p:spPr>
      </p:pic>
      <p:sp>
        <p:nvSpPr>
          <p:cNvPr id="4" name="object 4"/>
          <p:cNvSpPr txBox="1"/>
          <p:nvPr/>
        </p:nvSpPr>
        <p:spPr>
          <a:xfrm>
            <a:off x="49366" y="965201"/>
            <a:ext cx="6880225" cy="5041900"/>
          </a:xfrm>
          <a:prstGeom prst="rect">
            <a:avLst/>
          </a:prstGeom>
        </p:spPr>
        <p:txBody>
          <a:bodyPr vert="horz" wrap="square" lIns="0" tIns="0" rIns="0" bIns="0" rtlCol="0">
            <a:spAutoFit/>
          </a:bodyPr>
          <a:lstStyle/>
          <a:p>
            <a:pPr>
              <a:lnSpc>
                <a:spcPts val="3275"/>
              </a:lnSpc>
            </a:pPr>
            <a:r>
              <a:rPr sz="3000" b="1" dirty="0">
                <a:solidFill>
                  <a:srgbClr val="C00000"/>
                </a:solidFill>
                <a:latin typeface="Times New Roman"/>
                <a:cs typeface="Times New Roman"/>
              </a:rPr>
              <a:t>Why</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Should</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I</a:t>
            </a:r>
            <a:r>
              <a:rPr sz="3000" b="1" spc="-15" dirty="0">
                <a:solidFill>
                  <a:srgbClr val="C00000"/>
                </a:solidFill>
                <a:latin typeface="Times New Roman"/>
                <a:cs typeface="Times New Roman"/>
              </a:rPr>
              <a:t> </a:t>
            </a:r>
            <a:r>
              <a:rPr sz="3000" b="1" spc="-5" dirty="0">
                <a:solidFill>
                  <a:srgbClr val="C00000"/>
                </a:solidFill>
                <a:latin typeface="Times New Roman"/>
                <a:cs typeface="Times New Roman"/>
              </a:rPr>
              <a:t>Study</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this</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a:t>
            </a:r>
            <a:r>
              <a:rPr sz="1500" b="1" spc="-40" dirty="0">
                <a:solidFill>
                  <a:srgbClr val="FFFFFF"/>
                </a:solidFill>
                <a:latin typeface="Times New Roman"/>
                <a:cs typeface="Times New Roman"/>
              </a:rPr>
              <a:t> </a:t>
            </a:r>
            <a:r>
              <a:rPr sz="1500" b="1" spc="-5" dirty="0">
                <a:solidFill>
                  <a:srgbClr val="FFFFFF"/>
                </a:solidFill>
                <a:latin typeface="Times New Roman"/>
                <a:cs typeface="Times New Roman"/>
              </a:rPr>
              <a:t>HYDERABAD</a:t>
            </a:r>
            <a:r>
              <a:rPr sz="1500" b="1" spc="-20" dirty="0">
                <a:solidFill>
                  <a:srgbClr val="FFFFFF"/>
                </a:solidFill>
                <a:latin typeface="Times New Roman"/>
                <a:cs typeface="Times New Roman"/>
              </a:rPr>
              <a:t> </a:t>
            </a:r>
            <a:r>
              <a:rPr sz="1500" b="1" spc="-5" dirty="0">
                <a:solidFill>
                  <a:srgbClr val="FFFFFF"/>
                </a:solidFill>
                <a:latin typeface="Times New Roman"/>
                <a:cs typeface="Times New Roman"/>
              </a:rPr>
              <a:t>College</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of</a:t>
            </a:r>
            <a:r>
              <a:rPr sz="1500" b="1" spc="-10" dirty="0">
                <a:solidFill>
                  <a:srgbClr val="FFFFFF"/>
                </a:solidFill>
                <a:latin typeface="Times New Roman"/>
                <a:cs typeface="Times New Roman"/>
              </a:rPr>
              <a:t> </a:t>
            </a:r>
            <a:r>
              <a:rPr sz="1500" b="1" spc="-5" dirty="0">
                <a:solidFill>
                  <a:srgbClr val="FFFFFF"/>
                </a:solidFill>
                <a:latin typeface="Times New Roman"/>
                <a:cs typeface="Times New Roman"/>
              </a:rPr>
              <a:t>Engineering</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for</a:t>
            </a:r>
            <a:r>
              <a:rPr sz="1500" b="1" spc="-6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pic>
        <p:nvPicPr>
          <p:cNvPr id="5" name="object 5"/>
          <p:cNvPicPr/>
          <p:nvPr/>
        </p:nvPicPr>
        <p:blipFill>
          <a:blip r:embed="rId3" cstate="print"/>
          <a:stretch>
            <a:fillRect/>
          </a:stretch>
        </p:blipFill>
        <p:spPr>
          <a:xfrm>
            <a:off x="-6350" y="0"/>
            <a:ext cx="9156699" cy="6857999"/>
          </a:xfrm>
          <a:prstGeom prst="rect">
            <a:avLst/>
          </a:prstGeom>
        </p:spPr>
      </p:pic>
      <p:sp>
        <p:nvSpPr>
          <p:cNvPr id="6" name="object 6"/>
          <p:cNvSpPr txBox="1">
            <a:spLocks noGrp="1"/>
          </p:cNvSpPr>
          <p:nvPr>
            <p:ph type="title"/>
          </p:nvPr>
        </p:nvSpPr>
        <p:spPr>
          <a:xfrm>
            <a:off x="3213874" y="107932"/>
            <a:ext cx="2501900" cy="695960"/>
          </a:xfrm>
          <a:prstGeom prst="rect">
            <a:avLst/>
          </a:prstGeom>
        </p:spPr>
        <p:txBody>
          <a:bodyPr vert="horz" wrap="square" lIns="0" tIns="12700" rIns="0" bIns="0" rtlCol="0">
            <a:spAutoFit/>
          </a:bodyPr>
          <a:lstStyle/>
          <a:p>
            <a:pPr marL="12700">
              <a:lnSpc>
                <a:spcPct val="100000"/>
              </a:lnSpc>
              <a:spcBef>
                <a:spcPts val="100"/>
              </a:spcBef>
            </a:pPr>
            <a:r>
              <a:rPr sz="4400" b="0" spc="-5" dirty="0">
                <a:latin typeface="Times New Roman"/>
                <a:cs typeface="Times New Roman"/>
              </a:rPr>
              <a:t>References</a:t>
            </a:r>
            <a:endParaRPr sz="4400">
              <a:latin typeface="Times New Roman"/>
              <a:cs typeface="Times New Roman"/>
            </a:endParaRPr>
          </a:p>
        </p:txBody>
      </p:sp>
      <p:sp>
        <p:nvSpPr>
          <p:cNvPr id="7" name="object 7"/>
          <p:cNvSpPr txBox="1"/>
          <p:nvPr/>
        </p:nvSpPr>
        <p:spPr>
          <a:xfrm>
            <a:off x="873103" y="1236611"/>
            <a:ext cx="7042784" cy="4013919"/>
          </a:xfrm>
          <a:prstGeom prst="rect">
            <a:avLst/>
          </a:prstGeom>
        </p:spPr>
        <p:txBody>
          <a:bodyPr vert="horz" wrap="square" lIns="0" tIns="12700" rIns="0" bIns="0" rtlCol="0">
            <a:spAutoFit/>
          </a:bodyPr>
          <a:lstStyle/>
          <a:p>
            <a:pPr algn="just">
              <a:buNone/>
            </a:pPr>
            <a:r>
              <a:rPr lang="en-US" sz="1600" dirty="0"/>
              <a:t>[</a:t>
            </a:r>
            <a:r>
              <a:rPr lang="en-US" sz="2000" dirty="0"/>
              <a:t>1] Base paper</a:t>
            </a:r>
          </a:p>
          <a:p>
            <a:pPr algn="just">
              <a:buNone/>
            </a:pPr>
            <a:r>
              <a:rPr lang="en-US" sz="2000" dirty="0"/>
              <a:t>       </a:t>
            </a:r>
            <a:r>
              <a:rPr lang="en-US" sz="2000" dirty="0">
                <a:hlinkClick r:id="rId4"/>
              </a:rPr>
              <a:t>https://bmcmedinformdecismak.biomedcentral.com/articles/10.1186/s12911-020-1023-5</a:t>
            </a:r>
            <a:endParaRPr lang="en-US" sz="2000" dirty="0"/>
          </a:p>
          <a:p>
            <a:pPr algn="just">
              <a:buNone/>
            </a:pPr>
            <a:endParaRPr lang="en-US" sz="2000" dirty="0"/>
          </a:p>
          <a:p>
            <a:pPr algn="just">
              <a:buNone/>
            </a:pPr>
            <a:r>
              <a:rPr lang="en-US" sz="2000" dirty="0"/>
              <a:t>[2] Reference papers</a:t>
            </a:r>
          </a:p>
          <a:p>
            <a:pPr algn="just">
              <a:buNone/>
            </a:pPr>
            <a:endParaRPr lang="en-US" sz="2000" dirty="0"/>
          </a:p>
          <a:p>
            <a:pPr algn="just">
              <a:buNone/>
            </a:pPr>
            <a:r>
              <a:rPr lang="en-US" sz="2000" dirty="0"/>
              <a:t>       </a:t>
            </a:r>
            <a:r>
              <a:rPr lang="en-US" sz="2000" dirty="0">
                <a:hlinkClick r:id="rId5"/>
              </a:rPr>
              <a:t>https://papers.ssrn.com/sol3/papers.cfm?abstract_id=3759562</a:t>
            </a:r>
            <a:endParaRPr lang="en-US" sz="2000" dirty="0"/>
          </a:p>
          <a:p>
            <a:pPr algn="just">
              <a:buNone/>
            </a:pPr>
            <a:endParaRPr lang="en-US" sz="2000" dirty="0"/>
          </a:p>
          <a:p>
            <a:pPr algn="just">
              <a:buNone/>
            </a:pPr>
            <a:r>
              <a:rPr lang="en-US" sz="2000" dirty="0"/>
              <a:t>[3] Data Base source links</a:t>
            </a:r>
          </a:p>
          <a:p>
            <a:pPr algn="just">
              <a:buNone/>
            </a:pPr>
            <a:endParaRPr lang="en-US" sz="2000" dirty="0"/>
          </a:p>
          <a:p>
            <a:pPr algn="just">
              <a:buNone/>
            </a:pPr>
            <a:r>
              <a:rPr lang="en-US" sz="2000" dirty="0"/>
              <a:t>	</a:t>
            </a:r>
            <a:r>
              <a:rPr lang="en-US" sz="2000" dirty="0">
                <a:hlinkClick r:id="rId6"/>
              </a:rPr>
              <a:t>https://www.kaggle.com/andrewmvd/heart-failure-clinical-data</a:t>
            </a:r>
            <a:endParaRPr sz="2000">
              <a:latin typeface="Tahoma"/>
              <a:cs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29870">
              <a:lnSpc>
                <a:spcPct val="100000"/>
              </a:lnSpc>
              <a:spcBef>
                <a:spcPts val="100"/>
              </a:spcBef>
            </a:pPr>
            <a:r>
              <a:rPr spc="-10" dirty="0"/>
              <a:t>Thank</a:t>
            </a:r>
            <a:r>
              <a:rPr spc="-95" dirty="0"/>
              <a:t> </a:t>
            </a:r>
            <a:r>
              <a:rPr dirty="0"/>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31" y="5264105"/>
            <a:ext cx="0" cy="528955"/>
          </a:xfrm>
          <a:custGeom>
            <a:avLst/>
            <a:gdLst/>
            <a:ahLst/>
            <a:cxnLst/>
            <a:rect l="l" t="t" r="r" b="b"/>
            <a:pathLst>
              <a:path h="528954">
                <a:moveTo>
                  <a:pt x="0" y="0"/>
                </a:moveTo>
                <a:lnTo>
                  <a:pt x="0" y="528829"/>
                </a:lnTo>
              </a:path>
            </a:pathLst>
          </a:custGeom>
          <a:ln w="19049">
            <a:solidFill>
              <a:srgbClr val="1482AB"/>
            </a:solidFill>
          </a:ln>
        </p:spPr>
        <p:txBody>
          <a:bodyPr wrap="square" lIns="0" tIns="0" rIns="0" bIns="0" rtlCol="0"/>
          <a:lstStyle/>
          <a:p>
            <a:endParaRPr/>
          </a:p>
        </p:txBody>
      </p:sp>
      <p:pic>
        <p:nvPicPr>
          <p:cNvPr id="3" name="object 3"/>
          <p:cNvPicPr/>
          <p:nvPr/>
        </p:nvPicPr>
        <p:blipFill>
          <a:blip r:embed="rId2" cstate="print"/>
          <a:stretch>
            <a:fillRect/>
          </a:stretch>
        </p:blipFill>
        <p:spPr>
          <a:xfrm>
            <a:off x="8297578" y="809837"/>
            <a:ext cx="806584" cy="806584"/>
          </a:xfrm>
          <a:prstGeom prst="rect">
            <a:avLst/>
          </a:prstGeom>
        </p:spPr>
      </p:pic>
      <p:sp>
        <p:nvSpPr>
          <p:cNvPr id="4" name="object 4"/>
          <p:cNvSpPr txBox="1"/>
          <p:nvPr/>
        </p:nvSpPr>
        <p:spPr>
          <a:xfrm>
            <a:off x="49366" y="965201"/>
            <a:ext cx="6880225" cy="5041900"/>
          </a:xfrm>
          <a:prstGeom prst="rect">
            <a:avLst/>
          </a:prstGeom>
        </p:spPr>
        <p:txBody>
          <a:bodyPr vert="horz" wrap="square" lIns="0" tIns="0" rIns="0" bIns="0" rtlCol="0">
            <a:spAutoFit/>
          </a:bodyPr>
          <a:lstStyle/>
          <a:p>
            <a:pPr>
              <a:lnSpc>
                <a:spcPts val="3275"/>
              </a:lnSpc>
            </a:pPr>
            <a:r>
              <a:rPr sz="3000" b="1" dirty="0">
                <a:solidFill>
                  <a:srgbClr val="C00000"/>
                </a:solidFill>
                <a:latin typeface="Times New Roman"/>
                <a:cs typeface="Times New Roman"/>
              </a:rPr>
              <a:t>Why</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Should</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I</a:t>
            </a:r>
            <a:r>
              <a:rPr sz="3000" b="1" spc="-15" dirty="0">
                <a:solidFill>
                  <a:srgbClr val="C00000"/>
                </a:solidFill>
                <a:latin typeface="Times New Roman"/>
                <a:cs typeface="Times New Roman"/>
              </a:rPr>
              <a:t> </a:t>
            </a:r>
            <a:r>
              <a:rPr sz="3000" b="1" spc="-5" dirty="0">
                <a:solidFill>
                  <a:srgbClr val="C00000"/>
                </a:solidFill>
                <a:latin typeface="Times New Roman"/>
                <a:cs typeface="Times New Roman"/>
              </a:rPr>
              <a:t>Study</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this</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a:t>
            </a:r>
            <a:r>
              <a:rPr sz="1500" b="1" spc="-40" dirty="0">
                <a:solidFill>
                  <a:srgbClr val="FFFFFF"/>
                </a:solidFill>
                <a:latin typeface="Times New Roman"/>
                <a:cs typeface="Times New Roman"/>
              </a:rPr>
              <a:t> </a:t>
            </a:r>
            <a:r>
              <a:rPr sz="1500" b="1" spc="-5" dirty="0">
                <a:solidFill>
                  <a:srgbClr val="FFFFFF"/>
                </a:solidFill>
                <a:latin typeface="Times New Roman"/>
                <a:cs typeface="Times New Roman"/>
              </a:rPr>
              <a:t>HYDERABAD</a:t>
            </a:r>
            <a:r>
              <a:rPr sz="1500" b="1" spc="-20" dirty="0">
                <a:solidFill>
                  <a:srgbClr val="FFFFFF"/>
                </a:solidFill>
                <a:latin typeface="Times New Roman"/>
                <a:cs typeface="Times New Roman"/>
              </a:rPr>
              <a:t> </a:t>
            </a:r>
            <a:r>
              <a:rPr sz="1500" b="1" spc="-5" dirty="0">
                <a:solidFill>
                  <a:srgbClr val="FFFFFF"/>
                </a:solidFill>
                <a:latin typeface="Times New Roman"/>
                <a:cs typeface="Times New Roman"/>
              </a:rPr>
              <a:t>College</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of</a:t>
            </a:r>
            <a:r>
              <a:rPr sz="1500" b="1" spc="-10" dirty="0">
                <a:solidFill>
                  <a:srgbClr val="FFFFFF"/>
                </a:solidFill>
                <a:latin typeface="Times New Roman"/>
                <a:cs typeface="Times New Roman"/>
              </a:rPr>
              <a:t> </a:t>
            </a:r>
            <a:r>
              <a:rPr sz="1500" b="1" spc="-5" dirty="0">
                <a:solidFill>
                  <a:srgbClr val="FFFFFF"/>
                </a:solidFill>
                <a:latin typeface="Times New Roman"/>
                <a:cs typeface="Times New Roman"/>
              </a:rPr>
              <a:t>Engineering</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for</a:t>
            </a:r>
            <a:r>
              <a:rPr sz="1500" b="1" spc="-6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pic>
        <p:nvPicPr>
          <p:cNvPr id="5" name="object 5"/>
          <p:cNvPicPr/>
          <p:nvPr/>
        </p:nvPicPr>
        <p:blipFill>
          <a:blip r:embed="rId3" cstate="print"/>
          <a:stretch>
            <a:fillRect/>
          </a:stretch>
        </p:blipFill>
        <p:spPr>
          <a:xfrm>
            <a:off x="-6350" y="0"/>
            <a:ext cx="9156699" cy="6857999"/>
          </a:xfrm>
          <a:prstGeom prst="rect">
            <a:avLst/>
          </a:prstGeom>
        </p:spPr>
      </p:pic>
      <p:sp>
        <p:nvSpPr>
          <p:cNvPr id="6" name="object 6"/>
          <p:cNvSpPr txBox="1">
            <a:spLocks noGrp="1"/>
          </p:cNvSpPr>
          <p:nvPr>
            <p:ph type="title"/>
          </p:nvPr>
        </p:nvSpPr>
        <p:spPr>
          <a:xfrm>
            <a:off x="3189734" y="210656"/>
            <a:ext cx="1917700" cy="695960"/>
          </a:xfrm>
          <a:prstGeom prst="rect">
            <a:avLst/>
          </a:prstGeom>
        </p:spPr>
        <p:txBody>
          <a:bodyPr vert="horz" wrap="square" lIns="0" tIns="12700" rIns="0" bIns="0" rtlCol="0">
            <a:spAutoFit/>
          </a:bodyPr>
          <a:lstStyle/>
          <a:p>
            <a:pPr marL="12700">
              <a:lnSpc>
                <a:spcPct val="100000"/>
              </a:lnSpc>
              <a:spcBef>
                <a:spcPts val="100"/>
              </a:spcBef>
            </a:pPr>
            <a:r>
              <a:rPr sz="4400" b="0" spc="-5" dirty="0">
                <a:latin typeface="Times New Roman"/>
                <a:cs typeface="Times New Roman"/>
              </a:rPr>
              <a:t>Abstract</a:t>
            </a:r>
            <a:endParaRPr sz="4400">
              <a:latin typeface="Times New Roman"/>
              <a:cs typeface="Times New Roman"/>
            </a:endParaRPr>
          </a:p>
        </p:txBody>
      </p:sp>
      <p:sp>
        <p:nvSpPr>
          <p:cNvPr id="7" name="object 7"/>
          <p:cNvSpPr txBox="1"/>
          <p:nvPr/>
        </p:nvSpPr>
        <p:spPr>
          <a:xfrm>
            <a:off x="564350" y="1190383"/>
            <a:ext cx="7623175" cy="4642296"/>
          </a:xfrm>
          <a:prstGeom prst="rect">
            <a:avLst/>
          </a:prstGeom>
        </p:spPr>
        <p:txBody>
          <a:bodyPr vert="horz" wrap="square" lIns="0" tIns="154940" rIns="0" bIns="0" rtlCol="0">
            <a:spAutoFit/>
          </a:bodyPr>
          <a:lstStyle/>
          <a:p>
            <a:pPr marL="12700" algn="just">
              <a:lnSpc>
                <a:spcPct val="100000"/>
              </a:lnSpc>
              <a:spcBef>
                <a:spcPts val="1220"/>
              </a:spcBef>
            </a:pPr>
            <a:r>
              <a:rPr sz="2400" b="1" spc="-95" dirty="0">
                <a:latin typeface="+mj-lt"/>
                <a:cs typeface="Tahoma"/>
              </a:rPr>
              <a:t>Problem</a:t>
            </a:r>
            <a:r>
              <a:rPr sz="2400" b="1" spc="-180" dirty="0">
                <a:latin typeface="+mj-lt"/>
                <a:cs typeface="Tahoma"/>
              </a:rPr>
              <a:t> </a:t>
            </a:r>
            <a:r>
              <a:rPr sz="2400" b="1" spc="-125" dirty="0">
                <a:latin typeface="+mj-lt"/>
                <a:cs typeface="Tahoma"/>
              </a:rPr>
              <a:t>Statement:</a:t>
            </a:r>
            <a:endParaRPr lang="en-US" sz="2400" b="1" spc="-125" dirty="0">
              <a:latin typeface="+mj-lt"/>
              <a:cs typeface="Tahoma"/>
            </a:endParaRPr>
          </a:p>
          <a:p>
            <a:pPr marL="12700" algn="just">
              <a:lnSpc>
                <a:spcPct val="100000"/>
              </a:lnSpc>
              <a:spcBef>
                <a:spcPts val="1220"/>
              </a:spcBef>
            </a:pPr>
            <a:r>
              <a:rPr lang="en-US" sz="2400" dirty="0">
                <a:latin typeface="+mj-lt"/>
                <a:cs typeface="Tahoma"/>
              </a:rPr>
              <a:t>To predict the survival of heart failure patients using biomedical data collected from </a:t>
            </a:r>
            <a:r>
              <a:rPr lang="en-US" sz="2400" dirty="0">
                <a:latin typeface="+mj-lt"/>
              </a:rPr>
              <a:t>Faisalabad Institute of Cardiology and at the Allied Hospital in Faisalabad.</a:t>
            </a:r>
            <a:endParaRPr sz="2400" dirty="0">
              <a:latin typeface="+mj-lt"/>
              <a:cs typeface="Tahoma"/>
            </a:endParaRPr>
          </a:p>
          <a:p>
            <a:pPr marL="12700" algn="just">
              <a:lnSpc>
                <a:spcPct val="100000"/>
              </a:lnSpc>
              <a:spcBef>
                <a:spcPts val="1875"/>
              </a:spcBef>
            </a:pPr>
            <a:r>
              <a:rPr sz="2400" b="1" spc="-90" dirty="0">
                <a:latin typeface="+mj-lt"/>
                <a:cs typeface="Tahoma"/>
              </a:rPr>
              <a:t>Project</a:t>
            </a:r>
            <a:r>
              <a:rPr sz="2400" b="1" spc="-180" dirty="0">
                <a:latin typeface="+mj-lt"/>
                <a:cs typeface="Tahoma"/>
              </a:rPr>
              <a:t> </a:t>
            </a:r>
            <a:r>
              <a:rPr sz="2400" b="1" spc="-85" dirty="0">
                <a:latin typeface="+mj-lt"/>
                <a:cs typeface="Tahoma"/>
              </a:rPr>
              <a:t>Objecti</a:t>
            </a:r>
            <a:r>
              <a:rPr sz="2400" b="1" spc="-114" dirty="0">
                <a:latin typeface="+mj-lt"/>
                <a:cs typeface="Tahoma"/>
              </a:rPr>
              <a:t>v</a:t>
            </a:r>
            <a:r>
              <a:rPr sz="2400" b="1" spc="-150" dirty="0">
                <a:latin typeface="+mj-lt"/>
                <a:cs typeface="Tahoma"/>
              </a:rPr>
              <a:t>e:</a:t>
            </a:r>
            <a:endParaRPr lang="en-US" sz="2400" b="1" spc="-150" dirty="0">
              <a:latin typeface="+mj-lt"/>
              <a:cs typeface="Tahoma"/>
            </a:endParaRPr>
          </a:p>
          <a:p>
            <a:pPr marL="12700" algn="just">
              <a:lnSpc>
                <a:spcPct val="100000"/>
              </a:lnSpc>
              <a:spcBef>
                <a:spcPts val="1875"/>
              </a:spcBef>
            </a:pPr>
            <a:r>
              <a:rPr lang="en-US" sz="2400" dirty="0">
                <a:latin typeface="+mj-lt"/>
                <a:cs typeface="Times New Roman" panose="02020603050405020304" pitchFamily="18" charset="0"/>
              </a:rPr>
              <a:t>Heart failure prediction can be an effective tool, both to predict the survival of each patient having heart failure symptoms and to detect the most important clinical features (or risk factors) that may lead to heart failure.</a:t>
            </a:r>
          </a:p>
          <a:p>
            <a:pPr marL="12700">
              <a:lnSpc>
                <a:spcPct val="100000"/>
              </a:lnSpc>
              <a:spcBef>
                <a:spcPts val="1875"/>
              </a:spcBef>
            </a:pPr>
            <a:endParaRPr sz="1800" dirty="0">
              <a:latin typeface="Tahoma"/>
              <a:cs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31" y="5264105"/>
            <a:ext cx="0" cy="528955"/>
          </a:xfrm>
          <a:custGeom>
            <a:avLst/>
            <a:gdLst/>
            <a:ahLst/>
            <a:cxnLst/>
            <a:rect l="l" t="t" r="r" b="b"/>
            <a:pathLst>
              <a:path h="528954">
                <a:moveTo>
                  <a:pt x="0" y="0"/>
                </a:moveTo>
                <a:lnTo>
                  <a:pt x="0" y="528829"/>
                </a:lnTo>
              </a:path>
            </a:pathLst>
          </a:custGeom>
          <a:ln w="19049">
            <a:solidFill>
              <a:srgbClr val="1482AB"/>
            </a:solidFill>
          </a:ln>
        </p:spPr>
        <p:txBody>
          <a:bodyPr wrap="square" lIns="0" tIns="0" rIns="0" bIns="0" rtlCol="0"/>
          <a:lstStyle/>
          <a:p>
            <a:endParaRPr/>
          </a:p>
        </p:txBody>
      </p:sp>
      <p:pic>
        <p:nvPicPr>
          <p:cNvPr id="3" name="object 3"/>
          <p:cNvPicPr/>
          <p:nvPr/>
        </p:nvPicPr>
        <p:blipFill>
          <a:blip r:embed="rId2" cstate="print"/>
          <a:stretch>
            <a:fillRect/>
          </a:stretch>
        </p:blipFill>
        <p:spPr>
          <a:xfrm>
            <a:off x="8297578" y="809837"/>
            <a:ext cx="806584" cy="806584"/>
          </a:xfrm>
          <a:prstGeom prst="rect">
            <a:avLst/>
          </a:prstGeom>
        </p:spPr>
      </p:pic>
      <p:sp>
        <p:nvSpPr>
          <p:cNvPr id="4" name="object 4"/>
          <p:cNvSpPr txBox="1"/>
          <p:nvPr/>
        </p:nvSpPr>
        <p:spPr>
          <a:xfrm>
            <a:off x="49366" y="965201"/>
            <a:ext cx="6880225" cy="5041900"/>
          </a:xfrm>
          <a:prstGeom prst="rect">
            <a:avLst/>
          </a:prstGeom>
        </p:spPr>
        <p:txBody>
          <a:bodyPr vert="horz" wrap="square" lIns="0" tIns="0" rIns="0" bIns="0" rtlCol="0">
            <a:spAutoFit/>
          </a:bodyPr>
          <a:lstStyle/>
          <a:p>
            <a:pPr>
              <a:lnSpc>
                <a:spcPts val="3275"/>
              </a:lnSpc>
            </a:pPr>
            <a:r>
              <a:rPr sz="3000" b="1" dirty="0">
                <a:solidFill>
                  <a:srgbClr val="C00000"/>
                </a:solidFill>
                <a:latin typeface="Times New Roman"/>
                <a:cs typeface="Times New Roman"/>
              </a:rPr>
              <a:t>Why</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Should</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I</a:t>
            </a:r>
            <a:r>
              <a:rPr sz="3000" b="1" spc="-15" dirty="0">
                <a:solidFill>
                  <a:srgbClr val="C00000"/>
                </a:solidFill>
                <a:latin typeface="Times New Roman"/>
                <a:cs typeface="Times New Roman"/>
              </a:rPr>
              <a:t> </a:t>
            </a:r>
            <a:r>
              <a:rPr sz="3000" b="1" spc="-5" dirty="0">
                <a:solidFill>
                  <a:srgbClr val="C00000"/>
                </a:solidFill>
                <a:latin typeface="Times New Roman"/>
                <a:cs typeface="Times New Roman"/>
              </a:rPr>
              <a:t>Study</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this</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a:t>
            </a:r>
            <a:r>
              <a:rPr sz="1500" b="1" spc="-40" dirty="0">
                <a:solidFill>
                  <a:srgbClr val="FFFFFF"/>
                </a:solidFill>
                <a:latin typeface="Times New Roman"/>
                <a:cs typeface="Times New Roman"/>
              </a:rPr>
              <a:t> </a:t>
            </a:r>
            <a:r>
              <a:rPr sz="1500" b="1" spc="-5" dirty="0">
                <a:solidFill>
                  <a:srgbClr val="FFFFFF"/>
                </a:solidFill>
                <a:latin typeface="Times New Roman"/>
                <a:cs typeface="Times New Roman"/>
              </a:rPr>
              <a:t>HYDERABAD</a:t>
            </a:r>
            <a:r>
              <a:rPr sz="1500" b="1" spc="-20" dirty="0">
                <a:solidFill>
                  <a:srgbClr val="FFFFFF"/>
                </a:solidFill>
                <a:latin typeface="Times New Roman"/>
                <a:cs typeface="Times New Roman"/>
              </a:rPr>
              <a:t> </a:t>
            </a:r>
            <a:r>
              <a:rPr sz="1500" b="1" spc="-5" dirty="0">
                <a:solidFill>
                  <a:srgbClr val="FFFFFF"/>
                </a:solidFill>
                <a:latin typeface="Times New Roman"/>
                <a:cs typeface="Times New Roman"/>
              </a:rPr>
              <a:t>College</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of</a:t>
            </a:r>
            <a:r>
              <a:rPr sz="1500" b="1" spc="-10" dirty="0">
                <a:solidFill>
                  <a:srgbClr val="FFFFFF"/>
                </a:solidFill>
                <a:latin typeface="Times New Roman"/>
                <a:cs typeface="Times New Roman"/>
              </a:rPr>
              <a:t> </a:t>
            </a:r>
            <a:r>
              <a:rPr sz="1500" b="1" spc="-5" dirty="0">
                <a:solidFill>
                  <a:srgbClr val="FFFFFF"/>
                </a:solidFill>
                <a:latin typeface="Times New Roman"/>
                <a:cs typeface="Times New Roman"/>
              </a:rPr>
              <a:t>Engineering</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for</a:t>
            </a:r>
            <a:r>
              <a:rPr sz="1500" b="1" spc="-6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pic>
        <p:nvPicPr>
          <p:cNvPr id="5" name="object 5"/>
          <p:cNvPicPr/>
          <p:nvPr/>
        </p:nvPicPr>
        <p:blipFill>
          <a:blip r:embed="rId3" cstate="print"/>
          <a:stretch>
            <a:fillRect/>
          </a:stretch>
        </p:blipFill>
        <p:spPr>
          <a:xfrm>
            <a:off x="-6350" y="1"/>
            <a:ext cx="9156699" cy="6857999"/>
          </a:xfrm>
          <a:prstGeom prst="rect">
            <a:avLst/>
          </a:prstGeom>
        </p:spPr>
      </p:pic>
      <p:sp>
        <p:nvSpPr>
          <p:cNvPr id="6" name="object 6"/>
          <p:cNvSpPr txBox="1">
            <a:spLocks noGrp="1"/>
          </p:cNvSpPr>
          <p:nvPr>
            <p:ph type="title"/>
          </p:nvPr>
        </p:nvSpPr>
        <p:spPr>
          <a:xfrm>
            <a:off x="2474060" y="95410"/>
            <a:ext cx="4307739" cy="689932"/>
          </a:xfrm>
          <a:prstGeom prst="rect">
            <a:avLst/>
          </a:prstGeom>
        </p:spPr>
        <p:txBody>
          <a:bodyPr vert="horz" wrap="square" lIns="0" tIns="12700" rIns="0" bIns="0" rtlCol="0">
            <a:spAutoFit/>
          </a:bodyPr>
          <a:lstStyle/>
          <a:p>
            <a:pPr marL="12700" algn="ctr">
              <a:lnSpc>
                <a:spcPct val="100000"/>
              </a:lnSpc>
              <a:spcBef>
                <a:spcPts val="100"/>
              </a:spcBef>
            </a:pPr>
            <a:r>
              <a:rPr lang="en-US" sz="4400" b="0" spc="-40" dirty="0">
                <a:latin typeface="Times New Roman"/>
                <a:cs typeface="Times New Roman"/>
              </a:rPr>
              <a:t>ARCHITECTURE</a:t>
            </a:r>
            <a:endParaRPr sz="4400" dirty="0">
              <a:latin typeface="Times New Roman"/>
              <a:cs typeface="Times New Roman"/>
            </a:endParaRPr>
          </a:p>
        </p:txBody>
      </p:sp>
      <p:sp>
        <p:nvSpPr>
          <p:cNvPr id="15" name="TextBox 14">
            <a:extLst>
              <a:ext uri="{FF2B5EF4-FFF2-40B4-BE49-F238E27FC236}">
                <a16:creationId xmlns:a16="http://schemas.microsoft.com/office/drawing/2014/main" id="{5217FB1B-945E-43EF-990B-CF13F593D2C1}"/>
              </a:ext>
            </a:extLst>
          </p:cNvPr>
          <p:cNvSpPr txBox="1"/>
          <p:nvPr/>
        </p:nvSpPr>
        <p:spPr>
          <a:xfrm>
            <a:off x="304800" y="1066800"/>
            <a:ext cx="8610593" cy="3436838"/>
          </a:xfrm>
          <a:prstGeom prst="rect">
            <a:avLst/>
          </a:prstGeom>
          <a:noFill/>
        </p:spPr>
        <p:txBody>
          <a:bodyPr wrap="square">
            <a:spAutoFit/>
          </a:bodyPr>
          <a:lstStyle/>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p:txBody>
      </p:sp>
      <p:graphicFrame>
        <p:nvGraphicFramePr>
          <p:cNvPr id="7" name="Diagram 6">
            <a:extLst>
              <a:ext uri="{FF2B5EF4-FFF2-40B4-BE49-F238E27FC236}">
                <a16:creationId xmlns:a16="http://schemas.microsoft.com/office/drawing/2014/main" id="{8CF10ACA-96C8-4511-9453-5C8B8D130E18}"/>
              </a:ext>
            </a:extLst>
          </p:cNvPr>
          <p:cNvGraphicFramePr/>
          <p:nvPr>
            <p:extLst>
              <p:ext uri="{D42A27DB-BD31-4B8C-83A1-F6EECF244321}">
                <p14:modId xmlns:p14="http://schemas.microsoft.com/office/powerpoint/2010/main" val="2017431602"/>
              </p:ext>
            </p:extLst>
          </p:nvPr>
        </p:nvGraphicFramePr>
        <p:xfrm>
          <a:off x="116031" y="1397000"/>
          <a:ext cx="8799345"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64195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31" y="5264105"/>
            <a:ext cx="0" cy="528955"/>
          </a:xfrm>
          <a:custGeom>
            <a:avLst/>
            <a:gdLst/>
            <a:ahLst/>
            <a:cxnLst/>
            <a:rect l="l" t="t" r="r" b="b"/>
            <a:pathLst>
              <a:path h="528954">
                <a:moveTo>
                  <a:pt x="0" y="0"/>
                </a:moveTo>
                <a:lnTo>
                  <a:pt x="0" y="528829"/>
                </a:lnTo>
              </a:path>
            </a:pathLst>
          </a:custGeom>
          <a:ln w="19049">
            <a:solidFill>
              <a:srgbClr val="1482AB"/>
            </a:solidFill>
          </a:ln>
        </p:spPr>
        <p:txBody>
          <a:bodyPr wrap="square" lIns="0" tIns="0" rIns="0" bIns="0" rtlCol="0"/>
          <a:lstStyle/>
          <a:p>
            <a:endParaRPr/>
          </a:p>
        </p:txBody>
      </p:sp>
      <p:pic>
        <p:nvPicPr>
          <p:cNvPr id="3" name="object 3"/>
          <p:cNvPicPr/>
          <p:nvPr/>
        </p:nvPicPr>
        <p:blipFill>
          <a:blip r:embed="rId2" cstate="print"/>
          <a:stretch>
            <a:fillRect/>
          </a:stretch>
        </p:blipFill>
        <p:spPr>
          <a:xfrm>
            <a:off x="8297578" y="809837"/>
            <a:ext cx="806584" cy="806584"/>
          </a:xfrm>
          <a:prstGeom prst="rect">
            <a:avLst/>
          </a:prstGeom>
        </p:spPr>
      </p:pic>
      <p:sp>
        <p:nvSpPr>
          <p:cNvPr id="4" name="object 4"/>
          <p:cNvSpPr txBox="1"/>
          <p:nvPr/>
        </p:nvSpPr>
        <p:spPr>
          <a:xfrm>
            <a:off x="49366" y="965201"/>
            <a:ext cx="6880225" cy="5041900"/>
          </a:xfrm>
          <a:prstGeom prst="rect">
            <a:avLst/>
          </a:prstGeom>
        </p:spPr>
        <p:txBody>
          <a:bodyPr vert="horz" wrap="square" lIns="0" tIns="0" rIns="0" bIns="0" rtlCol="0">
            <a:spAutoFit/>
          </a:bodyPr>
          <a:lstStyle/>
          <a:p>
            <a:pPr>
              <a:lnSpc>
                <a:spcPts val="3275"/>
              </a:lnSpc>
            </a:pPr>
            <a:r>
              <a:rPr sz="3000" b="1" dirty="0">
                <a:solidFill>
                  <a:srgbClr val="C00000"/>
                </a:solidFill>
                <a:latin typeface="Times New Roman"/>
                <a:cs typeface="Times New Roman"/>
              </a:rPr>
              <a:t>Why</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Should</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I</a:t>
            </a:r>
            <a:r>
              <a:rPr sz="3000" b="1" spc="-15" dirty="0">
                <a:solidFill>
                  <a:srgbClr val="C00000"/>
                </a:solidFill>
                <a:latin typeface="Times New Roman"/>
                <a:cs typeface="Times New Roman"/>
              </a:rPr>
              <a:t> </a:t>
            </a:r>
            <a:r>
              <a:rPr sz="3000" b="1" spc="-5" dirty="0">
                <a:solidFill>
                  <a:srgbClr val="C00000"/>
                </a:solidFill>
                <a:latin typeface="Times New Roman"/>
                <a:cs typeface="Times New Roman"/>
              </a:rPr>
              <a:t>Study</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this</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a:t>
            </a:r>
            <a:r>
              <a:rPr sz="1500" b="1" spc="-40" dirty="0">
                <a:solidFill>
                  <a:srgbClr val="FFFFFF"/>
                </a:solidFill>
                <a:latin typeface="Times New Roman"/>
                <a:cs typeface="Times New Roman"/>
              </a:rPr>
              <a:t> </a:t>
            </a:r>
            <a:r>
              <a:rPr sz="1500" b="1" spc="-5" dirty="0">
                <a:solidFill>
                  <a:srgbClr val="FFFFFF"/>
                </a:solidFill>
                <a:latin typeface="Times New Roman"/>
                <a:cs typeface="Times New Roman"/>
              </a:rPr>
              <a:t>HYDERABAD</a:t>
            </a:r>
            <a:r>
              <a:rPr sz="1500" b="1" spc="-20" dirty="0">
                <a:solidFill>
                  <a:srgbClr val="FFFFFF"/>
                </a:solidFill>
                <a:latin typeface="Times New Roman"/>
                <a:cs typeface="Times New Roman"/>
              </a:rPr>
              <a:t> </a:t>
            </a:r>
            <a:r>
              <a:rPr sz="1500" b="1" spc="-5" dirty="0">
                <a:solidFill>
                  <a:srgbClr val="FFFFFF"/>
                </a:solidFill>
                <a:latin typeface="Times New Roman"/>
                <a:cs typeface="Times New Roman"/>
              </a:rPr>
              <a:t>College</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of</a:t>
            </a:r>
            <a:r>
              <a:rPr sz="1500" b="1" spc="-10" dirty="0">
                <a:solidFill>
                  <a:srgbClr val="FFFFFF"/>
                </a:solidFill>
                <a:latin typeface="Times New Roman"/>
                <a:cs typeface="Times New Roman"/>
              </a:rPr>
              <a:t> </a:t>
            </a:r>
            <a:r>
              <a:rPr sz="1500" b="1" spc="-5" dirty="0">
                <a:solidFill>
                  <a:srgbClr val="FFFFFF"/>
                </a:solidFill>
                <a:latin typeface="Times New Roman"/>
                <a:cs typeface="Times New Roman"/>
              </a:rPr>
              <a:t>Engineering</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for</a:t>
            </a:r>
            <a:r>
              <a:rPr sz="1500" b="1" spc="-6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pic>
        <p:nvPicPr>
          <p:cNvPr id="5" name="object 5"/>
          <p:cNvPicPr/>
          <p:nvPr/>
        </p:nvPicPr>
        <p:blipFill>
          <a:blip r:embed="rId3" cstate="print"/>
          <a:stretch>
            <a:fillRect/>
          </a:stretch>
        </p:blipFill>
        <p:spPr>
          <a:xfrm>
            <a:off x="-6350" y="1"/>
            <a:ext cx="9156699" cy="6857999"/>
          </a:xfrm>
          <a:prstGeom prst="rect">
            <a:avLst/>
          </a:prstGeom>
        </p:spPr>
      </p:pic>
      <p:sp>
        <p:nvSpPr>
          <p:cNvPr id="6" name="object 6"/>
          <p:cNvSpPr txBox="1">
            <a:spLocks noGrp="1"/>
          </p:cNvSpPr>
          <p:nvPr>
            <p:ph type="title"/>
          </p:nvPr>
        </p:nvSpPr>
        <p:spPr>
          <a:xfrm>
            <a:off x="2474060" y="95410"/>
            <a:ext cx="4307739" cy="689932"/>
          </a:xfrm>
          <a:prstGeom prst="rect">
            <a:avLst/>
          </a:prstGeom>
        </p:spPr>
        <p:txBody>
          <a:bodyPr vert="horz" wrap="square" lIns="0" tIns="12700" rIns="0" bIns="0" rtlCol="0">
            <a:spAutoFit/>
          </a:bodyPr>
          <a:lstStyle/>
          <a:p>
            <a:pPr marL="12700" algn="ctr">
              <a:lnSpc>
                <a:spcPct val="100000"/>
              </a:lnSpc>
              <a:spcBef>
                <a:spcPts val="100"/>
              </a:spcBef>
            </a:pPr>
            <a:r>
              <a:rPr lang="en-US" sz="4400" b="0" spc="-40" dirty="0"/>
              <a:t>OUTPUT</a:t>
            </a:r>
            <a:endParaRPr sz="4400" dirty="0">
              <a:latin typeface="Times New Roman"/>
              <a:cs typeface="Times New Roman"/>
            </a:endParaRPr>
          </a:p>
        </p:txBody>
      </p:sp>
      <p:sp>
        <p:nvSpPr>
          <p:cNvPr id="15" name="TextBox 14">
            <a:extLst>
              <a:ext uri="{FF2B5EF4-FFF2-40B4-BE49-F238E27FC236}">
                <a16:creationId xmlns:a16="http://schemas.microsoft.com/office/drawing/2014/main" id="{5217FB1B-945E-43EF-990B-CF13F593D2C1}"/>
              </a:ext>
            </a:extLst>
          </p:cNvPr>
          <p:cNvSpPr txBox="1"/>
          <p:nvPr/>
        </p:nvSpPr>
        <p:spPr>
          <a:xfrm>
            <a:off x="304800" y="1066800"/>
            <a:ext cx="8610593" cy="3436838"/>
          </a:xfrm>
          <a:prstGeom prst="rect">
            <a:avLst/>
          </a:prstGeom>
          <a:noFill/>
        </p:spPr>
        <p:txBody>
          <a:bodyPr wrap="square">
            <a:spAutoFit/>
          </a:bodyPr>
          <a:lstStyle/>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p:txBody>
      </p:sp>
      <p:pic>
        <p:nvPicPr>
          <p:cNvPr id="8" name="Picture 7">
            <a:extLst>
              <a:ext uri="{FF2B5EF4-FFF2-40B4-BE49-F238E27FC236}">
                <a16:creationId xmlns:a16="http://schemas.microsoft.com/office/drawing/2014/main" id="{958B52AB-FD62-4414-96A8-9EE180BD6F87}"/>
              </a:ext>
            </a:extLst>
          </p:cNvPr>
          <p:cNvPicPr>
            <a:picLocks noChangeAspect="1"/>
          </p:cNvPicPr>
          <p:nvPr/>
        </p:nvPicPr>
        <p:blipFill>
          <a:blip r:embed="rId4"/>
          <a:stretch>
            <a:fillRect/>
          </a:stretch>
        </p:blipFill>
        <p:spPr>
          <a:xfrm>
            <a:off x="869809" y="1213129"/>
            <a:ext cx="7239000" cy="4879341"/>
          </a:xfrm>
          <a:prstGeom prst="rect">
            <a:avLst/>
          </a:prstGeom>
        </p:spPr>
      </p:pic>
    </p:spTree>
    <p:extLst>
      <p:ext uri="{BB962C8B-B14F-4D97-AF65-F5344CB8AC3E}">
        <p14:creationId xmlns:p14="http://schemas.microsoft.com/office/powerpoint/2010/main" val="506095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31" y="5264105"/>
            <a:ext cx="0" cy="528955"/>
          </a:xfrm>
          <a:custGeom>
            <a:avLst/>
            <a:gdLst/>
            <a:ahLst/>
            <a:cxnLst/>
            <a:rect l="l" t="t" r="r" b="b"/>
            <a:pathLst>
              <a:path h="528954">
                <a:moveTo>
                  <a:pt x="0" y="0"/>
                </a:moveTo>
                <a:lnTo>
                  <a:pt x="0" y="528829"/>
                </a:lnTo>
              </a:path>
            </a:pathLst>
          </a:custGeom>
          <a:ln w="19049">
            <a:solidFill>
              <a:srgbClr val="1482AB"/>
            </a:solidFill>
          </a:ln>
        </p:spPr>
        <p:txBody>
          <a:bodyPr wrap="square" lIns="0" tIns="0" rIns="0" bIns="0" rtlCol="0"/>
          <a:lstStyle/>
          <a:p>
            <a:endParaRPr/>
          </a:p>
        </p:txBody>
      </p:sp>
      <p:pic>
        <p:nvPicPr>
          <p:cNvPr id="3" name="object 3"/>
          <p:cNvPicPr/>
          <p:nvPr/>
        </p:nvPicPr>
        <p:blipFill>
          <a:blip r:embed="rId2" cstate="print"/>
          <a:stretch>
            <a:fillRect/>
          </a:stretch>
        </p:blipFill>
        <p:spPr>
          <a:xfrm>
            <a:off x="8297578" y="809837"/>
            <a:ext cx="806584" cy="806584"/>
          </a:xfrm>
          <a:prstGeom prst="rect">
            <a:avLst/>
          </a:prstGeom>
        </p:spPr>
      </p:pic>
      <p:sp>
        <p:nvSpPr>
          <p:cNvPr id="4" name="object 4"/>
          <p:cNvSpPr txBox="1"/>
          <p:nvPr/>
        </p:nvSpPr>
        <p:spPr>
          <a:xfrm>
            <a:off x="49366" y="965201"/>
            <a:ext cx="6880225" cy="5041900"/>
          </a:xfrm>
          <a:prstGeom prst="rect">
            <a:avLst/>
          </a:prstGeom>
        </p:spPr>
        <p:txBody>
          <a:bodyPr vert="horz" wrap="square" lIns="0" tIns="0" rIns="0" bIns="0" rtlCol="0">
            <a:spAutoFit/>
          </a:bodyPr>
          <a:lstStyle/>
          <a:p>
            <a:pPr>
              <a:lnSpc>
                <a:spcPts val="3275"/>
              </a:lnSpc>
            </a:pPr>
            <a:r>
              <a:rPr sz="3000" b="1" dirty="0">
                <a:solidFill>
                  <a:srgbClr val="C00000"/>
                </a:solidFill>
                <a:latin typeface="Times New Roman"/>
                <a:cs typeface="Times New Roman"/>
              </a:rPr>
              <a:t>Why</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Should</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I</a:t>
            </a:r>
            <a:r>
              <a:rPr sz="3000" b="1" spc="-15" dirty="0">
                <a:solidFill>
                  <a:srgbClr val="C00000"/>
                </a:solidFill>
                <a:latin typeface="Times New Roman"/>
                <a:cs typeface="Times New Roman"/>
              </a:rPr>
              <a:t> </a:t>
            </a:r>
            <a:r>
              <a:rPr sz="3000" b="1" spc="-5" dirty="0">
                <a:solidFill>
                  <a:srgbClr val="C00000"/>
                </a:solidFill>
                <a:latin typeface="Times New Roman"/>
                <a:cs typeface="Times New Roman"/>
              </a:rPr>
              <a:t>Study</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this</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a:t>
            </a:r>
            <a:r>
              <a:rPr sz="1500" b="1" spc="-40" dirty="0">
                <a:solidFill>
                  <a:srgbClr val="FFFFFF"/>
                </a:solidFill>
                <a:latin typeface="Times New Roman"/>
                <a:cs typeface="Times New Roman"/>
              </a:rPr>
              <a:t> </a:t>
            </a:r>
            <a:r>
              <a:rPr sz="1500" b="1" spc="-5" dirty="0">
                <a:solidFill>
                  <a:srgbClr val="FFFFFF"/>
                </a:solidFill>
                <a:latin typeface="Times New Roman"/>
                <a:cs typeface="Times New Roman"/>
              </a:rPr>
              <a:t>HYDERABAD</a:t>
            </a:r>
            <a:r>
              <a:rPr sz="1500" b="1" spc="-20" dirty="0">
                <a:solidFill>
                  <a:srgbClr val="FFFFFF"/>
                </a:solidFill>
                <a:latin typeface="Times New Roman"/>
                <a:cs typeface="Times New Roman"/>
              </a:rPr>
              <a:t> </a:t>
            </a:r>
            <a:r>
              <a:rPr sz="1500" b="1" spc="-5" dirty="0">
                <a:solidFill>
                  <a:srgbClr val="FFFFFF"/>
                </a:solidFill>
                <a:latin typeface="Times New Roman"/>
                <a:cs typeface="Times New Roman"/>
              </a:rPr>
              <a:t>College</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of</a:t>
            </a:r>
            <a:r>
              <a:rPr sz="1500" b="1" spc="-10" dirty="0">
                <a:solidFill>
                  <a:srgbClr val="FFFFFF"/>
                </a:solidFill>
                <a:latin typeface="Times New Roman"/>
                <a:cs typeface="Times New Roman"/>
              </a:rPr>
              <a:t> </a:t>
            </a:r>
            <a:r>
              <a:rPr sz="1500" b="1" spc="-5" dirty="0">
                <a:solidFill>
                  <a:srgbClr val="FFFFFF"/>
                </a:solidFill>
                <a:latin typeface="Times New Roman"/>
                <a:cs typeface="Times New Roman"/>
              </a:rPr>
              <a:t>Engineering</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for</a:t>
            </a:r>
            <a:r>
              <a:rPr sz="1500" b="1" spc="-6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pic>
        <p:nvPicPr>
          <p:cNvPr id="5" name="object 5"/>
          <p:cNvPicPr/>
          <p:nvPr/>
        </p:nvPicPr>
        <p:blipFill>
          <a:blip r:embed="rId3" cstate="print"/>
          <a:stretch>
            <a:fillRect/>
          </a:stretch>
        </p:blipFill>
        <p:spPr>
          <a:xfrm>
            <a:off x="-6350" y="1"/>
            <a:ext cx="9156699" cy="6857999"/>
          </a:xfrm>
          <a:prstGeom prst="rect">
            <a:avLst/>
          </a:prstGeom>
        </p:spPr>
      </p:pic>
      <p:sp>
        <p:nvSpPr>
          <p:cNvPr id="6" name="object 6"/>
          <p:cNvSpPr txBox="1">
            <a:spLocks noGrp="1"/>
          </p:cNvSpPr>
          <p:nvPr>
            <p:ph type="title"/>
          </p:nvPr>
        </p:nvSpPr>
        <p:spPr>
          <a:xfrm>
            <a:off x="2474060" y="95410"/>
            <a:ext cx="4307739" cy="689932"/>
          </a:xfrm>
          <a:prstGeom prst="rect">
            <a:avLst/>
          </a:prstGeom>
        </p:spPr>
        <p:txBody>
          <a:bodyPr vert="horz" wrap="square" lIns="0" tIns="12700" rIns="0" bIns="0" rtlCol="0">
            <a:spAutoFit/>
          </a:bodyPr>
          <a:lstStyle/>
          <a:p>
            <a:pPr marL="12700" algn="ctr">
              <a:lnSpc>
                <a:spcPct val="100000"/>
              </a:lnSpc>
              <a:spcBef>
                <a:spcPts val="100"/>
              </a:spcBef>
            </a:pPr>
            <a:r>
              <a:rPr lang="en-US" sz="4400" b="0" spc="-40" dirty="0">
                <a:latin typeface="Times New Roman"/>
                <a:cs typeface="Times New Roman"/>
              </a:rPr>
              <a:t>TESTCASES</a:t>
            </a:r>
            <a:endParaRPr sz="4400" dirty="0">
              <a:latin typeface="Times New Roman"/>
              <a:cs typeface="Times New Roman"/>
            </a:endParaRPr>
          </a:p>
        </p:txBody>
      </p:sp>
      <p:sp>
        <p:nvSpPr>
          <p:cNvPr id="15" name="TextBox 14">
            <a:extLst>
              <a:ext uri="{FF2B5EF4-FFF2-40B4-BE49-F238E27FC236}">
                <a16:creationId xmlns:a16="http://schemas.microsoft.com/office/drawing/2014/main" id="{5217FB1B-945E-43EF-990B-CF13F593D2C1}"/>
              </a:ext>
            </a:extLst>
          </p:cNvPr>
          <p:cNvSpPr txBox="1"/>
          <p:nvPr/>
        </p:nvSpPr>
        <p:spPr>
          <a:xfrm>
            <a:off x="304800" y="1066800"/>
            <a:ext cx="8610593" cy="3436838"/>
          </a:xfrm>
          <a:prstGeom prst="rect">
            <a:avLst/>
          </a:prstGeom>
          <a:noFill/>
        </p:spPr>
        <p:txBody>
          <a:bodyPr wrap="square">
            <a:spAutoFit/>
          </a:bodyPr>
          <a:lstStyle/>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p:txBody>
      </p:sp>
      <p:pic>
        <p:nvPicPr>
          <p:cNvPr id="9" name="Picture 8">
            <a:extLst>
              <a:ext uri="{FF2B5EF4-FFF2-40B4-BE49-F238E27FC236}">
                <a16:creationId xmlns:a16="http://schemas.microsoft.com/office/drawing/2014/main" id="{5B3AA999-DC31-4895-89B1-2BE05BC58B91}"/>
              </a:ext>
            </a:extLst>
          </p:cNvPr>
          <p:cNvPicPr>
            <a:picLocks noChangeAspect="1"/>
          </p:cNvPicPr>
          <p:nvPr/>
        </p:nvPicPr>
        <p:blipFill>
          <a:blip r:embed="rId4"/>
          <a:stretch>
            <a:fillRect/>
          </a:stretch>
        </p:blipFill>
        <p:spPr>
          <a:xfrm>
            <a:off x="533407" y="1852142"/>
            <a:ext cx="8000994" cy="4334818"/>
          </a:xfrm>
          <a:prstGeom prst="rect">
            <a:avLst/>
          </a:prstGeom>
        </p:spPr>
      </p:pic>
      <p:pic>
        <p:nvPicPr>
          <p:cNvPr id="11" name="Picture 10">
            <a:extLst>
              <a:ext uri="{FF2B5EF4-FFF2-40B4-BE49-F238E27FC236}">
                <a16:creationId xmlns:a16="http://schemas.microsoft.com/office/drawing/2014/main" id="{B0289D0E-FED6-4506-9558-D18FECCD3450}"/>
              </a:ext>
            </a:extLst>
          </p:cNvPr>
          <p:cNvPicPr>
            <a:picLocks noChangeAspect="1"/>
          </p:cNvPicPr>
          <p:nvPr/>
        </p:nvPicPr>
        <p:blipFill>
          <a:blip r:embed="rId5"/>
          <a:stretch>
            <a:fillRect/>
          </a:stretch>
        </p:blipFill>
        <p:spPr>
          <a:xfrm>
            <a:off x="5540275" y="3061586"/>
            <a:ext cx="2377076" cy="1442255"/>
          </a:xfrm>
          <a:prstGeom prst="rect">
            <a:avLst/>
          </a:prstGeom>
        </p:spPr>
      </p:pic>
      <p:sp>
        <p:nvSpPr>
          <p:cNvPr id="7" name="TextBox 6">
            <a:extLst>
              <a:ext uri="{FF2B5EF4-FFF2-40B4-BE49-F238E27FC236}">
                <a16:creationId xmlns:a16="http://schemas.microsoft.com/office/drawing/2014/main" id="{C1178652-7CE7-4AE6-8ED3-68D09E3C0EB6}"/>
              </a:ext>
            </a:extLst>
          </p:cNvPr>
          <p:cNvSpPr txBox="1"/>
          <p:nvPr/>
        </p:nvSpPr>
        <p:spPr>
          <a:xfrm>
            <a:off x="533407" y="1213129"/>
            <a:ext cx="4648193" cy="369332"/>
          </a:xfrm>
          <a:prstGeom prst="rect">
            <a:avLst/>
          </a:prstGeom>
          <a:noFill/>
        </p:spPr>
        <p:txBody>
          <a:bodyPr wrap="square" rtlCol="0">
            <a:spAutoFit/>
          </a:bodyPr>
          <a:lstStyle/>
          <a:p>
            <a:r>
              <a:rPr lang="en-US" dirty="0"/>
              <a:t>Case-1:</a:t>
            </a:r>
            <a:endParaRPr lang="en-IN" dirty="0"/>
          </a:p>
        </p:txBody>
      </p:sp>
    </p:spTree>
    <p:extLst>
      <p:ext uri="{BB962C8B-B14F-4D97-AF65-F5344CB8AC3E}">
        <p14:creationId xmlns:p14="http://schemas.microsoft.com/office/powerpoint/2010/main" val="3194555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31" y="5264105"/>
            <a:ext cx="0" cy="528955"/>
          </a:xfrm>
          <a:custGeom>
            <a:avLst/>
            <a:gdLst/>
            <a:ahLst/>
            <a:cxnLst/>
            <a:rect l="l" t="t" r="r" b="b"/>
            <a:pathLst>
              <a:path h="528954">
                <a:moveTo>
                  <a:pt x="0" y="0"/>
                </a:moveTo>
                <a:lnTo>
                  <a:pt x="0" y="528829"/>
                </a:lnTo>
              </a:path>
            </a:pathLst>
          </a:custGeom>
          <a:ln w="19049">
            <a:solidFill>
              <a:srgbClr val="1482AB"/>
            </a:solidFill>
          </a:ln>
        </p:spPr>
        <p:txBody>
          <a:bodyPr wrap="square" lIns="0" tIns="0" rIns="0" bIns="0" rtlCol="0"/>
          <a:lstStyle/>
          <a:p>
            <a:endParaRPr/>
          </a:p>
        </p:txBody>
      </p:sp>
      <p:pic>
        <p:nvPicPr>
          <p:cNvPr id="3" name="object 3"/>
          <p:cNvPicPr/>
          <p:nvPr/>
        </p:nvPicPr>
        <p:blipFill>
          <a:blip r:embed="rId2" cstate="print"/>
          <a:stretch>
            <a:fillRect/>
          </a:stretch>
        </p:blipFill>
        <p:spPr>
          <a:xfrm>
            <a:off x="8297578" y="809837"/>
            <a:ext cx="806584" cy="806584"/>
          </a:xfrm>
          <a:prstGeom prst="rect">
            <a:avLst/>
          </a:prstGeom>
        </p:spPr>
      </p:pic>
      <p:sp>
        <p:nvSpPr>
          <p:cNvPr id="4" name="object 4"/>
          <p:cNvSpPr txBox="1"/>
          <p:nvPr/>
        </p:nvSpPr>
        <p:spPr>
          <a:xfrm>
            <a:off x="49366" y="965201"/>
            <a:ext cx="6880225" cy="5041900"/>
          </a:xfrm>
          <a:prstGeom prst="rect">
            <a:avLst/>
          </a:prstGeom>
        </p:spPr>
        <p:txBody>
          <a:bodyPr vert="horz" wrap="square" lIns="0" tIns="0" rIns="0" bIns="0" rtlCol="0">
            <a:spAutoFit/>
          </a:bodyPr>
          <a:lstStyle/>
          <a:p>
            <a:pPr>
              <a:lnSpc>
                <a:spcPts val="3275"/>
              </a:lnSpc>
            </a:pPr>
            <a:r>
              <a:rPr sz="3000" b="1" dirty="0">
                <a:solidFill>
                  <a:srgbClr val="C00000"/>
                </a:solidFill>
                <a:latin typeface="Times New Roman"/>
                <a:cs typeface="Times New Roman"/>
              </a:rPr>
              <a:t>Why</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Should</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I</a:t>
            </a:r>
            <a:r>
              <a:rPr sz="3000" b="1" spc="-15" dirty="0">
                <a:solidFill>
                  <a:srgbClr val="C00000"/>
                </a:solidFill>
                <a:latin typeface="Times New Roman"/>
                <a:cs typeface="Times New Roman"/>
              </a:rPr>
              <a:t> </a:t>
            </a:r>
            <a:r>
              <a:rPr sz="3000" b="1" spc="-5" dirty="0">
                <a:solidFill>
                  <a:srgbClr val="C00000"/>
                </a:solidFill>
                <a:latin typeface="Times New Roman"/>
                <a:cs typeface="Times New Roman"/>
              </a:rPr>
              <a:t>Study</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this</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a:t>
            </a:r>
            <a:r>
              <a:rPr sz="1500" b="1" spc="-40" dirty="0">
                <a:solidFill>
                  <a:srgbClr val="FFFFFF"/>
                </a:solidFill>
                <a:latin typeface="Times New Roman"/>
                <a:cs typeface="Times New Roman"/>
              </a:rPr>
              <a:t> </a:t>
            </a:r>
            <a:r>
              <a:rPr sz="1500" b="1" spc="-5" dirty="0">
                <a:solidFill>
                  <a:srgbClr val="FFFFFF"/>
                </a:solidFill>
                <a:latin typeface="Times New Roman"/>
                <a:cs typeface="Times New Roman"/>
              </a:rPr>
              <a:t>HYDERABAD</a:t>
            </a:r>
            <a:r>
              <a:rPr sz="1500" b="1" spc="-20" dirty="0">
                <a:solidFill>
                  <a:srgbClr val="FFFFFF"/>
                </a:solidFill>
                <a:latin typeface="Times New Roman"/>
                <a:cs typeface="Times New Roman"/>
              </a:rPr>
              <a:t> </a:t>
            </a:r>
            <a:r>
              <a:rPr sz="1500" b="1" spc="-5" dirty="0">
                <a:solidFill>
                  <a:srgbClr val="FFFFFF"/>
                </a:solidFill>
                <a:latin typeface="Times New Roman"/>
                <a:cs typeface="Times New Roman"/>
              </a:rPr>
              <a:t>College</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of</a:t>
            </a:r>
            <a:r>
              <a:rPr sz="1500" b="1" spc="-10" dirty="0">
                <a:solidFill>
                  <a:srgbClr val="FFFFFF"/>
                </a:solidFill>
                <a:latin typeface="Times New Roman"/>
                <a:cs typeface="Times New Roman"/>
              </a:rPr>
              <a:t> </a:t>
            </a:r>
            <a:r>
              <a:rPr sz="1500" b="1" spc="-5" dirty="0">
                <a:solidFill>
                  <a:srgbClr val="FFFFFF"/>
                </a:solidFill>
                <a:latin typeface="Times New Roman"/>
                <a:cs typeface="Times New Roman"/>
              </a:rPr>
              <a:t>Engineering</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for</a:t>
            </a:r>
            <a:r>
              <a:rPr sz="1500" b="1" spc="-6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pic>
        <p:nvPicPr>
          <p:cNvPr id="5" name="object 5"/>
          <p:cNvPicPr/>
          <p:nvPr/>
        </p:nvPicPr>
        <p:blipFill>
          <a:blip r:embed="rId3" cstate="print"/>
          <a:stretch>
            <a:fillRect/>
          </a:stretch>
        </p:blipFill>
        <p:spPr>
          <a:xfrm>
            <a:off x="-6350" y="1"/>
            <a:ext cx="9156699" cy="6857999"/>
          </a:xfrm>
          <a:prstGeom prst="rect">
            <a:avLst/>
          </a:prstGeom>
        </p:spPr>
      </p:pic>
      <p:sp>
        <p:nvSpPr>
          <p:cNvPr id="6" name="object 6"/>
          <p:cNvSpPr txBox="1">
            <a:spLocks noGrp="1"/>
          </p:cNvSpPr>
          <p:nvPr>
            <p:ph type="title"/>
          </p:nvPr>
        </p:nvSpPr>
        <p:spPr>
          <a:xfrm>
            <a:off x="2474060" y="95410"/>
            <a:ext cx="4307739" cy="689932"/>
          </a:xfrm>
          <a:prstGeom prst="rect">
            <a:avLst/>
          </a:prstGeom>
        </p:spPr>
        <p:txBody>
          <a:bodyPr vert="horz" wrap="square" lIns="0" tIns="12700" rIns="0" bIns="0" rtlCol="0">
            <a:spAutoFit/>
          </a:bodyPr>
          <a:lstStyle/>
          <a:p>
            <a:pPr marL="12700" algn="ctr">
              <a:lnSpc>
                <a:spcPct val="100000"/>
              </a:lnSpc>
              <a:spcBef>
                <a:spcPts val="100"/>
              </a:spcBef>
            </a:pPr>
            <a:r>
              <a:rPr lang="en-US" sz="4400" b="0" spc="-40" dirty="0">
                <a:latin typeface="Times New Roman"/>
                <a:cs typeface="Times New Roman"/>
              </a:rPr>
              <a:t>TESTCASES</a:t>
            </a:r>
            <a:endParaRPr sz="4400" dirty="0">
              <a:latin typeface="Times New Roman"/>
              <a:cs typeface="Times New Roman"/>
            </a:endParaRPr>
          </a:p>
        </p:txBody>
      </p:sp>
      <p:sp>
        <p:nvSpPr>
          <p:cNvPr id="15" name="TextBox 14">
            <a:extLst>
              <a:ext uri="{FF2B5EF4-FFF2-40B4-BE49-F238E27FC236}">
                <a16:creationId xmlns:a16="http://schemas.microsoft.com/office/drawing/2014/main" id="{5217FB1B-945E-43EF-990B-CF13F593D2C1}"/>
              </a:ext>
            </a:extLst>
          </p:cNvPr>
          <p:cNvSpPr txBox="1"/>
          <p:nvPr/>
        </p:nvSpPr>
        <p:spPr>
          <a:xfrm>
            <a:off x="304800" y="1066800"/>
            <a:ext cx="8610593" cy="3436838"/>
          </a:xfrm>
          <a:prstGeom prst="rect">
            <a:avLst/>
          </a:prstGeom>
          <a:noFill/>
        </p:spPr>
        <p:txBody>
          <a:bodyPr wrap="square">
            <a:spAutoFit/>
          </a:bodyPr>
          <a:lstStyle/>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p:txBody>
      </p:sp>
      <p:pic>
        <p:nvPicPr>
          <p:cNvPr id="8" name="Picture 7">
            <a:extLst>
              <a:ext uri="{FF2B5EF4-FFF2-40B4-BE49-F238E27FC236}">
                <a16:creationId xmlns:a16="http://schemas.microsoft.com/office/drawing/2014/main" id="{2C0C9650-E444-4729-AD89-12FE4BC1DAEB}"/>
              </a:ext>
            </a:extLst>
          </p:cNvPr>
          <p:cNvPicPr>
            <a:picLocks noChangeAspect="1"/>
          </p:cNvPicPr>
          <p:nvPr/>
        </p:nvPicPr>
        <p:blipFill>
          <a:blip r:embed="rId4"/>
          <a:stretch>
            <a:fillRect/>
          </a:stretch>
        </p:blipFill>
        <p:spPr>
          <a:xfrm>
            <a:off x="609600" y="2057400"/>
            <a:ext cx="7687978" cy="3821906"/>
          </a:xfrm>
          <a:prstGeom prst="rect">
            <a:avLst/>
          </a:prstGeom>
        </p:spPr>
      </p:pic>
      <p:sp>
        <p:nvSpPr>
          <p:cNvPr id="9" name="TextBox 8">
            <a:extLst>
              <a:ext uri="{FF2B5EF4-FFF2-40B4-BE49-F238E27FC236}">
                <a16:creationId xmlns:a16="http://schemas.microsoft.com/office/drawing/2014/main" id="{CD94A8A4-743F-4984-B867-DA3C26B4EDB0}"/>
              </a:ext>
            </a:extLst>
          </p:cNvPr>
          <p:cNvSpPr txBox="1"/>
          <p:nvPr/>
        </p:nvSpPr>
        <p:spPr>
          <a:xfrm>
            <a:off x="533407" y="1213129"/>
            <a:ext cx="4648193" cy="369332"/>
          </a:xfrm>
          <a:prstGeom prst="rect">
            <a:avLst/>
          </a:prstGeom>
          <a:noFill/>
        </p:spPr>
        <p:txBody>
          <a:bodyPr wrap="square" rtlCol="0">
            <a:spAutoFit/>
          </a:bodyPr>
          <a:lstStyle/>
          <a:p>
            <a:r>
              <a:rPr lang="en-US" dirty="0"/>
              <a:t>Case-2:</a:t>
            </a:r>
            <a:endParaRPr lang="en-IN" dirty="0"/>
          </a:p>
        </p:txBody>
      </p:sp>
    </p:spTree>
    <p:extLst>
      <p:ext uri="{BB962C8B-B14F-4D97-AF65-F5344CB8AC3E}">
        <p14:creationId xmlns:p14="http://schemas.microsoft.com/office/powerpoint/2010/main" val="2322405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31" y="5264105"/>
            <a:ext cx="0" cy="528955"/>
          </a:xfrm>
          <a:custGeom>
            <a:avLst/>
            <a:gdLst/>
            <a:ahLst/>
            <a:cxnLst/>
            <a:rect l="l" t="t" r="r" b="b"/>
            <a:pathLst>
              <a:path h="528954">
                <a:moveTo>
                  <a:pt x="0" y="0"/>
                </a:moveTo>
                <a:lnTo>
                  <a:pt x="0" y="528829"/>
                </a:lnTo>
              </a:path>
            </a:pathLst>
          </a:custGeom>
          <a:ln w="19049">
            <a:solidFill>
              <a:srgbClr val="1482AB"/>
            </a:solidFill>
          </a:ln>
        </p:spPr>
        <p:txBody>
          <a:bodyPr wrap="square" lIns="0" tIns="0" rIns="0" bIns="0" rtlCol="0"/>
          <a:lstStyle/>
          <a:p>
            <a:endParaRPr/>
          </a:p>
        </p:txBody>
      </p:sp>
      <p:pic>
        <p:nvPicPr>
          <p:cNvPr id="3" name="object 3"/>
          <p:cNvPicPr/>
          <p:nvPr/>
        </p:nvPicPr>
        <p:blipFill>
          <a:blip r:embed="rId2" cstate="print"/>
          <a:stretch>
            <a:fillRect/>
          </a:stretch>
        </p:blipFill>
        <p:spPr>
          <a:xfrm>
            <a:off x="8297578" y="809837"/>
            <a:ext cx="806584" cy="806584"/>
          </a:xfrm>
          <a:prstGeom prst="rect">
            <a:avLst/>
          </a:prstGeom>
        </p:spPr>
      </p:pic>
      <p:sp>
        <p:nvSpPr>
          <p:cNvPr id="4" name="object 4"/>
          <p:cNvSpPr txBox="1"/>
          <p:nvPr/>
        </p:nvSpPr>
        <p:spPr>
          <a:xfrm>
            <a:off x="49366" y="965201"/>
            <a:ext cx="6880225" cy="5041900"/>
          </a:xfrm>
          <a:prstGeom prst="rect">
            <a:avLst/>
          </a:prstGeom>
        </p:spPr>
        <p:txBody>
          <a:bodyPr vert="horz" wrap="square" lIns="0" tIns="0" rIns="0" bIns="0" rtlCol="0">
            <a:spAutoFit/>
          </a:bodyPr>
          <a:lstStyle/>
          <a:p>
            <a:pPr>
              <a:lnSpc>
                <a:spcPts val="3275"/>
              </a:lnSpc>
            </a:pPr>
            <a:r>
              <a:rPr sz="3000" b="1" dirty="0">
                <a:solidFill>
                  <a:srgbClr val="C00000"/>
                </a:solidFill>
                <a:latin typeface="Times New Roman"/>
                <a:cs typeface="Times New Roman"/>
              </a:rPr>
              <a:t>Why</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Should</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I</a:t>
            </a:r>
            <a:r>
              <a:rPr sz="3000" b="1" spc="-15" dirty="0">
                <a:solidFill>
                  <a:srgbClr val="C00000"/>
                </a:solidFill>
                <a:latin typeface="Times New Roman"/>
                <a:cs typeface="Times New Roman"/>
              </a:rPr>
              <a:t> </a:t>
            </a:r>
            <a:r>
              <a:rPr sz="3000" b="1" spc="-5" dirty="0">
                <a:solidFill>
                  <a:srgbClr val="C00000"/>
                </a:solidFill>
                <a:latin typeface="Times New Roman"/>
                <a:cs typeface="Times New Roman"/>
              </a:rPr>
              <a:t>Study</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this</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a:t>
            </a:r>
            <a:r>
              <a:rPr sz="1500" b="1" spc="-40" dirty="0">
                <a:solidFill>
                  <a:srgbClr val="FFFFFF"/>
                </a:solidFill>
                <a:latin typeface="Times New Roman"/>
                <a:cs typeface="Times New Roman"/>
              </a:rPr>
              <a:t> </a:t>
            </a:r>
            <a:r>
              <a:rPr sz="1500" b="1" spc="-5" dirty="0">
                <a:solidFill>
                  <a:srgbClr val="FFFFFF"/>
                </a:solidFill>
                <a:latin typeface="Times New Roman"/>
                <a:cs typeface="Times New Roman"/>
              </a:rPr>
              <a:t>HYDERABAD</a:t>
            </a:r>
            <a:r>
              <a:rPr sz="1500" b="1" spc="-20" dirty="0">
                <a:solidFill>
                  <a:srgbClr val="FFFFFF"/>
                </a:solidFill>
                <a:latin typeface="Times New Roman"/>
                <a:cs typeface="Times New Roman"/>
              </a:rPr>
              <a:t> </a:t>
            </a:r>
            <a:r>
              <a:rPr sz="1500" b="1" spc="-5" dirty="0">
                <a:solidFill>
                  <a:srgbClr val="FFFFFF"/>
                </a:solidFill>
                <a:latin typeface="Times New Roman"/>
                <a:cs typeface="Times New Roman"/>
              </a:rPr>
              <a:t>College</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of</a:t>
            </a:r>
            <a:r>
              <a:rPr sz="1500" b="1" spc="-10" dirty="0">
                <a:solidFill>
                  <a:srgbClr val="FFFFFF"/>
                </a:solidFill>
                <a:latin typeface="Times New Roman"/>
                <a:cs typeface="Times New Roman"/>
              </a:rPr>
              <a:t> </a:t>
            </a:r>
            <a:r>
              <a:rPr sz="1500" b="1" spc="-5" dirty="0">
                <a:solidFill>
                  <a:srgbClr val="FFFFFF"/>
                </a:solidFill>
                <a:latin typeface="Times New Roman"/>
                <a:cs typeface="Times New Roman"/>
              </a:rPr>
              <a:t>Engineering</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for</a:t>
            </a:r>
            <a:r>
              <a:rPr sz="1500" b="1" spc="-6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pic>
        <p:nvPicPr>
          <p:cNvPr id="5" name="object 5"/>
          <p:cNvPicPr/>
          <p:nvPr/>
        </p:nvPicPr>
        <p:blipFill>
          <a:blip r:embed="rId3" cstate="print"/>
          <a:stretch>
            <a:fillRect/>
          </a:stretch>
        </p:blipFill>
        <p:spPr>
          <a:xfrm>
            <a:off x="-6350" y="1"/>
            <a:ext cx="9156699" cy="6857999"/>
          </a:xfrm>
          <a:prstGeom prst="rect">
            <a:avLst/>
          </a:prstGeom>
        </p:spPr>
      </p:pic>
      <p:sp>
        <p:nvSpPr>
          <p:cNvPr id="6" name="object 6"/>
          <p:cNvSpPr txBox="1">
            <a:spLocks noGrp="1"/>
          </p:cNvSpPr>
          <p:nvPr>
            <p:ph type="title"/>
          </p:nvPr>
        </p:nvSpPr>
        <p:spPr>
          <a:xfrm>
            <a:off x="2474060" y="95410"/>
            <a:ext cx="4307739" cy="689932"/>
          </a:xfrm>
          <a:prstGeom prst="rect">
            <a:avLst/>
          </a:prstGeom>
        </p:spPr>
        <p:txBody>
          <a:bodyPr vert="horz" wrap="square" lIns="0" tIns="12700" rIns="0" bIns="0" rtlCol="0">
            <a:spAutoFit/>
          </a:bodyPr>
          <a:lstStyle/>
          <a:p>
            <a:pPr marL="12700" algn="ctr">
              <a:lnSpc>
                <a:spcPct val="100000"/>
              </a:lnSpc>
              <a:spcBef>
                <a:spcPts val="100"/>
              </a:spcBef>
            </a:pPr>
            <a:r>
              <a:rPr lang="en-US" sz="4400" b="0" spc="-40" dirty="0">
                <a:latin typeface="Times New Roman"/>
                <a:cs typeface="Times New Roman"/>
              </a:rPr>
              <a:t>TESTCASES</a:t>
            </a:r>
            <a:endParaRPr sz="4400" dirty="0">
              <a:latin typeface="Times New Roman"/>
              <a:cs typeface="Times New Roman"/>
            </a:endParaRPr>
          </a:p>
        </p:txBody>
      </p:sp>
      <p:sp>
        <p:nvSpPr>
          <p:cNvPr id="15" name="TextBox 14">
            <a:extLst>
              <a:ext uri="{FF2B5EF4-FFF2-40B4-BE49-F238E27FC236}">
                <a16:creationId xmlns:a16="http://schemas.microsoft.com/office/drawing/2014/main" id="{5217FB1B-945E-43EF-990B-CF13F593D2C1}"/>
              </a:ext>
            </a:extLst>
          </p:cNvPr>
          <p:cNvSpPr txBox="1"/>
          <p:nvPr/>
        </p:nvSpPr>
        <p:spPr>
          <a:xfrm>
            <a:off x="304800" y="1066800"/>
            <a:ext cx="8610593" cy="3436838"/>
          </a:xfrm>
          <a:prstGeom prst="rect">
            <a:avLst/>
          </a:prstGeom>
          <a:noFill/>
        </p:spPr>
        <p:txBody>
          <a:bodyPr wrap="square">
            <a:spAutoFit/>
          </a:bodyPr>
          <a:lstStyle/>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p:txBody>
      </p:sp>
      <p:pic>
        <p:nvPicPr>
          <p:cNvPr id="9" name="Picture 8">
            <a:extLst>
              <a:ext uri="{FF2B5EF4-FFF2-40B4-BE49-F238E27FC236}">
                <a16:creationId xmlns:a16="http://schemas.microsoft.com/office/drawing/2014/main" id="{80CA952E-70E1-49CA-A7CD-CFF291D054B9}"/>
              </a:ext>
            </a:extLst>
          </p:cNvPr>
          <p:cNvPicPr>
            <a:picLocks noChangeAspect="1"/>
          </p:cNvPicPr>
          <p:nvPr/>
        </p:nvPicPr>
        <p:blipFill>
          <a:blip r:embed="rId4"/>
          <a:stretch>
            <a:fillRect/>
          </a:stretch>
        </p:blipFill>
        <p:spPr>
          <a:xfrm>
            <a:off x="609600" y="1873384"/>
            <a:ext cx="8001000" cy="4008303"/>
          </a:xfrm>
          <a:prstGeom prst="rect">
            <a:avLst/>
          </a:prstGeom>
        </p:spPr>
      </p:pic>
      <p:sp>
        <p:nvSpPr>
          <p:cNvPr id="10" name="TextBox 9">
            <a:extLst>
              <a:ext uri="{FF2B5EF4-FFF2-40B4-BE49-F238E27FC236}">
                <a16:creationId xmlns:a16="http://schemas.microsoft.com/office/drawing/2014/main" id="{E5696BE2-CF18-4FEE-A6B0-3377B90658D8}"/>
              </a:ext>
            </a:extLst>
          </p:cNvPr>
          <p:cNvSpPr txBox="1"/>
          <p:nvPr/>
        </p:nvSpPr>
        <p:spPr>
          <a:xfrm>
            <a:off x="533407" y="1213129"/>
            <a:ext cx="4648193" cy="369332"/>
          </a:xfrm>
          <a:prstGeom prst="rect">
            <a:avLst/>
          </a:prstGeom>
          <a:noFill/>
        </p:spPr>
        <p:txBody>
          <a:bodyPr wrap="square" rtlCol="0">
            <a:spAutoFit/>
          </a:bodyPr>
          <a:lstStyle/>
          <a:p>
            <a:r>
              <a:rPr lang="en-US" dirty="0"/>
              <a:t>Case-3:</a:t>
            </a:r>
            <a:endParaRPr lang="en-IN" dirty="0"/>
          </a:p>
        </p:txBody>
      </p:sp>
    </p:spTree>
    <p:extLst>
      <p:ext uri="{BB962C8B-B14F-4D97-AF65-F5344CB8AC3E}">
        <p14:creationId xmlns:p14="http://schemas.microsoft.com/office/powerpoint/2010/main" val="2310142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31" y="5264105"/>
            <a:ext cx="0" cy="528955"/>
          </a:xfrm>
          <a:custGeom>
            <a:avLst/>
            <a:gdLst/>
            <a:ahLst/>
            <a:cxnLst/>
            <a:rect l="l" t="t" r="r" b="b"/>
            <a:pathLst>
              <a:path h="528954">
                <a:moveTo>
                  <a:pt x="0" y="0"/>
                </a:moveTo>
                <a:lnTo>
                  <a:pt x="0" y="528829"/>
                </a:lnTo>
              </a:path>
            </a:pathLst>
          </a:custGeom>
          <a:ln w="19049">
            <a:solidFill>
              <a:srgbClr val="1482AB"/>
            </a:solidFill>
          </a:ln>
        </p:spPr>
        <p:txBody>
          <a:bodyPr wrap="square" lIns="0" tIns="0" rIns="0" bIns="0" rtlCol="0"/>
          <a:lstStyle/>
          <a:p>
            <a:endParaRPr/>
          </a:p>
        </p:txBody>
      </p:sp>
      <p:pic>
        <p:nvPicPr>
          <p:cNvPr id="3" name="object 3"/>
          <p:cNvPicPr/>
          <p:nvPr/>
        </p:nvPicPr>
        <p:blipFill>
          <a:blip r:embed="rId2" cstate="print"/>
          <a:stretch>
            <a:fillRect/>
          </a:stretch>
        </p:blipFill>
        <p:spPr>
          <a:xfrm>
            <a:off x="8297578" y="809837"/>
            <a:ext cx="806584" cy="806584"/>
          </a:xfrm>
          <a:prstGeom prst="rect">
            <a:avLst/>
          </a:prstGeom>
        </p:spPr>
      </p:pic>
      <p:sp>
        <p:nvSpPr>
          <p:cNvPr id="4" name="object 4"/>
          <p:cNvSpPr txBox="1"/>
          <p:nvPr/>
        </p:nvSpPr>
        <p:spPr>
          <a:xfrm>
            <a:off x="49366" y="965201"/>
            <a:ext cx="6880225" cy="5041900"/>
          </a:xfrm>
          <a:prstGeom prst="rect">
            <a:avLst/>
          </a:prstGeom>
        </p:spPr>
        <p:txBody>
          <a:bodyPr vert="horz" wrap="square" lIns="0" tIns="0" rIns="0" bIns="0" rtlCol="0">
            <a:spAutoFit/>
          </a:bodyPr>
          <a:lstStyle/>
          <a:p>
            <a:pPr>
              <a:lnSpc>
                <a:spcPts val="3275"/>
              </a:lnSpc>
            </a:pPr>
            <a:r>
              <a:rPr sz="3000" b="1" dirty="0">
                <a:solidFill>
                  <a:srgbClr val="C00000"/>
                </a:solidFill>
                <a:latin typeface="Times New Roman"/>
                <a:cs typeface="Times New Roman"/>
              </a:rPr>
              <a:t>Why</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Should</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I</a:t>
            </a:r>
            <a:r>
              <a:rPr sz="3000" b="1" spc="-15" dirty="0">
                <a:solidFill>
                  <a:srgbClr val="C00000"/>
                </a:solidFill>
                <a:latin typeface="Times New Roman"/>
                <a:cs typeface="Times New Roman"/>
              </a:rPr>
              <a:t> </a:t>
            </a:r>
            <a:r>
              <a:rPr sz="3000" b="1" spc="-5" dirty="0">
                <a:solidFill>
                  <a:srgbClr val="C00000"/>
                </a:solidFill>
                <a:latin typeface="Times New Roman"/>
                <a:cs typeface="Times New Roman"/>
              </a:rPr>
              <a:t>Study</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this</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a:t>
            </a:r>
            <a:r>
              <a:rPr sz="1500" b="1" spc="-40" dirty="0">
                <a:solidFill>
                  <a:srgbClr val="FFFFFF"/>
                </a:solidFill>
                <a:latin typeface="Times New Roman"/>
                <a:cs typeface="Times New Roman"/>
              </a:rPr>
              <a:t> </a:t>
            </a:r>
            <a:r>
              <a:rPr sz="1500" b="1" spc="-5" dirty="0">
                <a:solidFill>
                  <a:srgbClr val="FFFFFF"/>
                </a:solidFill>
                <a:latin typeface="Times New Roman"/>
                <a:cs typeface="Times New Roman"/>
              </a:rPr>
              <a:t>HYDERABAD</a:t>
            </a:r>
            <a:r>
              <a:rPr sz="1500" b="1" spc="-20" dirty="0">
                <a:solidFill>
                  <a:srgbClr val="FFFFFF"/>
                </a:solidFill>
                <a:latin typeface="Times New Roman"/>
                <a:cs typeface="Times New Roman"/>
              </a:rPr>
              <a:t> </a:t>
            </a:r>
            <a:r>
              <a:rPr sz="1500" b="1" spc="-5" dirty="0">
                <a:solidFill>
                  <a:srgbClr val="FFFFFF"/>
                </a:solidFill>
                <a:latin typeface="Times New Roman"/>
                <a:cs typeface="Times New Roman"/>
              </a:rPr>
              <a:t>College</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of</a:t>
            </a:r>
            <a:r>
              <a:rPr sz="1500" b="1" spc="-10" dirty="0">
                <a:solidFill>
                  <a:srgbClr val="FFFFFF"/>
                </a:solidFill>
                <a:latin typeface="Times New Roman"/>
                <a:cs typeface="Times New Roman"/>
              </a:rPr>
              <a:t> </a:t>
            </a:r>
            <a:r>
              <a:rPr sz="1500" b="1" spc="-5" dirty="0">
                <a:solidFill>
                  <a:srgbClr val="FFFFFF"/>
                </a:solidFill>
                <a:latin typeface="Times New Roman"/>
                <a:cs typeface="Times New Roman"/>
              </a:rPr>
              <a:t>Engineering</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for</a:t>
            </a:r>
            <a:r>
              <a:rPr sz="1500" b="1" spc="-6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pic>
        <p:nvPicPr>
          <p:cNvPr id="5" name="object 5"/>
          <p:cNvPicPr/>
          <p:nvPr/>
        </p:nvPicPr>
        <p:blipFill>
          <a:blip r:embed="rId3" cstate="print"/>
          <a:stretch>
            <a:fillRect/>
          </a:stretch>
        </p:blipFill>
        <p:spPr>
          <a:xfrm>
            <a:off x="-6350" y="1"/>
            <a:ext cx="9156699" cy="6857999"/>
          </a:xfrm>
          <a:prstGeom prst="rect">
            <a:avLst/>
          </a:prstGeom>
        </p:spPr>
      </p:pic>
      <p:sp>
        <p:nvSpPr>
          <p:cNvPr id="6" name="object 6"/>
          <p:cNvSpPr txBox="1">
            <a:spLocks noGrp="1"/>
          </p:cNvSpPr>
          <p:nvPr>
            <p:ph type="title"/>
          </p:nvPr>
        </p:nvSpPr>
        <p:spPr>
          <a:xfrm>
            <a:off x="2474060" y="95410"/>
            <a:ext cx="4307739" cy="689932"/>
          </a:xfrm>
          <a:prstGeom prst="rect">
            <a:avLst/>
          </a:prstGeom>
        </p:spPr>
        <p:txBody>
          <a:bodyPr vert="horz" wrap="square" lIns="0" tIns="12700" rIns="0" bIns="0" rtlCol="0">
            <a:spAutoFit/>
          </a:bodyPr>
          <a:lstStyle/>
          <a:p>
            <a:pPr marL="12700" algn="ctr">
              <a:lnSpc>
                <a:spcPct val="100000"/>
              </a:lnSpc>
              <a:spcBef>
                <a:spcPts val="100"/>
              </a:spcBef>
            </a:pPr>
            <a:r>
              <a:rPr lang="en-US" sz="4400" b="0" spc="-40" dirty="0">
                <a:latin typeface="Times New Roman"/>
                <a:cs typeface="Times New Roman"/>
              </a:rPr>
              <a:t>TESTCASES</a:t>
            </a:r>
            <a:endParaRPr sz="4400" dirty="0">
              <a:latin typeface="Times New Roman"/>
              <a:cs typeface="Times New Roman"/>
            </a:endParaRPr>
          </a:p>
        </p:txBody>
      </p:sp>
      <p:sp>
        <p:nvSpPr>
          <p:cNvPr id="15" name="TextBox 14">
            <a:extLst>
              <a:ext uri="{FF2B5EF4-FFF2-40B4-BE49-F238E27FC236}">
                <a16:creationId xmlns:a16="http://schemas.microsoft.com/office/drawing/2014/main" id="{5217FB1B-945E-43EF-990B-CF13F593D2C1}"/>
              </a:ext>
            </a:extLst>
          </p:cNvPr>
          <p:cNvSpPr txBox="1"/>
          <p:nvPr/>
        </p:nvSpPr>
        <p:spPr>
          <a:xfrm>
            <a:off x="304800" y="1066800"/>
            <a:ext cx="8610593" cy="3436838"/>
          </a:xfrm>
          <a:prstGeom prst="rect">
            <a:avLst/>
          </a:prstGeom>
          <a:noFill/>
        </p:spPr>
        <p:txBody>
          <a:bodyPr wrap="square">
            <a:spAutoFit/>
          </a:bodyPr>
          <a:lstStyle/>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p:txBody>
      </p:sp>
      <p:pic>
        <p:nvPicPr>
          <p:cNvPr id="8" name="Picture 7">
            <a:extLst>
              <a:ext uri="{FF2B5EF4-FFF2-40B4-BE49-F238E27FC236}">
                <a16:creationId xmlns:a16="http://schemas.microsoft.com/office/drawing/2014/main" id="{6A9B32B8-9D18-4176-976A-D20F4C12FC9C}"/>
              </a:ext>
            </a:extLst>
          </p:cNvPr>
          <p:cNvPicPr>
            <a:picLocks noChangeAspect="1"/>
          </p:cNvPicPr>
          <p:nvPr/>
        </p:nvPicPr>
        <p:blipFill>
          <a:blip r:embed="rId4"/>
          <a:stretch>
            <a:fillRect/>
          </a:stretch>
        </p:blipFill>
        <p:spPr>
          <a:xfrm>
            <a:off x="838200" y="1873384"/>
            <a:ext cx="7696200" cy="3998778"/>
          </a:xfrm>
          <a:prstGeom prst="rect">
            <a:avLst/>
          </a:prstGeom>
        </p:spPr>
      </p:pic>
      <p:sp>
        <p:nvSpPr>
          <p:cNvPr id="9" name="TextBox 8">
            <a:extLst>
              <a:ext uri="{FF2B5EF4-FFF2-40B4-BE49-F238E27FC236}">
                <a16:creationId xmlns:a16="http://schemas.microsoft.com/office/drawing/2014/main" id="{D8433981-E787-415D-95A8-EAE48A805CEF}"/>
              </a:ext>
            </a:extLst>
          </p:cNvPr>
          <p:cNvSpPr txBox="1"/>
          <p:nvPr/>
        </p:nvSpPr>
        <p:spPr>
          <a:xfrm>
            <a:off x="609607" y="1213129"/>
            <a:ext cx="4648193" cy="369332"/>
          </a:xfrm>
          <a:prstGeom prst="rect">
            <a:avLst/>
          </a:prstGeom>
          <a:noFill/>
        </p:spPr>
        <p:txBody>
          <a:bodyPr wrap="square" rtlCol="0">
            <a:spAutoFit/>
          </a:bodyPr>
          <a:lstStyle/>
          <a:p>
            <a:r>
              <a:rPr lang="en-US" dirty="0"/>
              <a:t>Case-4:</a:t>
            </a:r>
            <a:endParaRPr lang="en-IN" dirty="0"/>
          </a:p>
        </p:txBody>
      </p:sp>
    </p:spTree>
    <p:extLst>
      <p:ext uri="{BB962C8B-B14F-4D97-AF65-F5344CB8AC3E}">
        <p14:creationId xmlns:p14="http://schemas.microsoft.com/office/powerpoint/2010/main" val="2333747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290131" y="5264105"/>
            <a:ext cx="0" cy="528955"/>
          </a:xfrm>
          <a:custGeom>
            <a:avLst/>
            <a:gdLst/>
            <a:ahLst/>
            <a:cxnLst/>
            <a:rect l="l" t="t" r="r" b="b"/>
            <a:pathLst>
              <a:path h="528954">
                <a:moveTo>
                  <a:pt x="0" y="0"/>
                </a:moveTo>
                <a:lnTo>
                  <a:pt x="0" y="528829"/>
                </a:lnTo>
              </a:path>
            </a:pathLst>
          </a:custGeom>
          <a:ln w="19049">
            <a:solidFill>
              <a:srgbClr val="1482AB"/>
            </a:solidFill>
          </a:ln>
        </p:spPr>
        <p:txBody>
          <a:bodyPr wrap="square" lIns="0" tIns="0" rIns="0" bIns="0" rtlCol="0"/>
          <a:lstStyle/>
          <a:p>
            <a:endParaRPr/>
          </a:p>
        </p:txBody>
      </p:sp>
      <p:pic>
        <p:nvPicPr>
          <p:cNvPr id="3" name="object 3"/>
          <p:cNvPicPr/>
          <p:nvPr/>
        </p:nvPicPr>
        <p:blipFill>
          <a:blip r:embed="rId2" cstate="print"/>
          <a:stretch>
            <a:fillRect/>
          </a:stretch>
        </p:blipFill>
        <p:spPr>
          <a:xfrm>
            <a:off x="8297578" y="809837"/>
            <a:ext cx="806584" cy="806584"/>
          </a:xfrm>
          <a:prstGeom prst="rect">
            <a:avLst/>
          </a:prstGeom>
        </p:spPr>
      </p:pic>
      <p:sp>
        <p:nvSpPr>
          <p:cNvPr id="4" name="object 4"/>
          <p:cNvSpPr txBox="1"/>
          <p:nvPr/>
        </p:nvSpPr>
        <p:spPr>
          <a:xfrm>
            <a:off x="49366" y="965201"/>
            <a:ext cx="6880225" cy="5041900"/>
          </a:xfrm>
          <a:prstGeom prst="rect">
            <a:avLst/>
          </a:prstGeom>
        </p:spPr>
        <p:txBody>
          <a:bodyPr vert="horz" wrap="square" lIns="0" tIns="0" rIns="0" bIns="0" rtlCol="0">
            <a:spAutoFit/>
          </a:bodyPr>
          <a:lstStyle/>
          <a:p>
            <a:pPr>
              <a:lnSpc>
                <a:spcPts val="3275"/>
              </a:lnSpc>
            </a:pPr>
            <a:r>
              <a:rPr sz="3000" b="1" dirty="0">
                <a:solidFill>
                  <a:srgbClr val="C00000"/>
                </a:solidFill>
                <a:latin typeface="Times New Roman"/>
                <a:cs typeface="Times New Roman"/>
              </a:rPr>
              <a:t>Why</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Should</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I</a:t>
            </a:r>
            <a:r>
              <a:rPr sz="3000" b="1" spc="-15" dirty="0">
                <a:solidFill>
                  <a:srgbClr val="C00000"/>
                </a:solidFill>
                <a:latin typeface="Times New Roman"/>
                <a:cs typeface="Times New Roman"/>
              </a:rPr>
              <a:t> </a:t>
            </a:r>
            <a:r>
              <a:rPr sz="3000" b="1" spc="-5" dirty="0">
                <a:solidFill>
                  <a:srgbClr val="C00000"/>
                </a:solidFill>
                <a:latin typeface="Times New Roman"/>
                <a:cs typeface="Times New Roman"/>
              </a:rPr>
              <a:t>Study</a:t>
            </a:r>
            <a:r>
              <a:rPr sz="3000" b="1" spc="-15" dirty="0">
                <a:solidFill>
                  <a:srgbClr val="C00000"/>
                </a:solidFill>
                <a:latin typeface="Times New Roman"/>
                <a:cs typeface="Times New Roman"/>
              </a:rPr>
              <a:t> </a:t>
            </a:r>
            <a:r>
              <a:rPr sz="3000" b="1" dirty="0">
                <a:solidFill>
                  <a:srgbClr val="C00000"/>
                </a:solidFill>
                <a:latin typeface="Times New Roman"/>
                <a:cs typeface="Times New Roman"/>
              </a:rPr>
              <a:t>this</a:t>
            </a:r>
            <a:r>
              <a:rPr sz="3000" b="1" spc="-10" dirty="0">
                <a:solidFill>
                  <a:srgbClr val="C00000"/>
                </a:solidFill>
                <a:latin typeface="Times New Roman"/>
                <a:cs typeface="Times New Roman"/>
              </a:rPr>
              <a:t> </a:t>
            </a:r>
            <a:r>
              <a:rPr sz="3000" b="1" spc="-5" dirty="0">
                <a:solidFill>
                  <a:srgbClr val="C00000"/>
                </a:solidFill>
                <a:latin typeface="Times New Roman"/>
                <a:cs typeface="Times New Roman"/>
              </a:rPr>
              <a:t>course?</a:t>
            </a:r>
            <a:endParaRPr sz="3000">
              <a:latin typeface="Times New Roman"/>
              <a:cs typeface="Times New Roman"/>
            </a:endParaRPr>
          </a:p>
          <a:p>
            <a:pPr>
              <a:lnSpc>
                <a:spcPct val="100000"/>
              </a:lnSpc>
              <a:spcBef>
                <a:spcPts val="10"/>
              </a:spcBef>
            </a:pPr>
            <a:endParaRPr sz="3500">
              <a:latin typeface="Times New Roman"/>
              <a:cs typeface="Times New Roman"/>
            </a:endParaRPr>
          </a:p>
          <a:p>
            <a:pPr marL="160020">
              <a:lnSpc>
                <a:spcPct val="100000"/>
              </a:lnSpc>
            </a:pPr>
            <a:r>
              <a:rPr sz="1950" b="1" spc="-5" dirty="0">
                <a:latin typeface="Times New Roman"/>
                <a:cs typeface="Times New Roman"/>
              </a:rPr>
              <a:t>Examples</a:t>
            </a:r>
            <a:endParaRPr sz="195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a:lnSpc>
                <a:spcPct val="100000"/>
              </a:lnSpc>
            </a:pPr>
            <a:endParaRPr sz="2100">
              <a:latin typeface="Times New Roman"/>
              <a:cs typeface="Times New Roman"/>
            </a:endParaRPr>
          </a:p>
          <a:p>
            <a:pPr marL="2157095">
              <a:lnSpc>
                <a:spcPct val="100000"/>
              </a:lnSpc>
              <a:spcBef>
                <a:spcPts val="1660"/>
              </a:spcBef>
            </a:pPr>
            <a:r>
              <a:rPr sz="1500" b="1" spc="-5" dirty="0">
                <a:solidFill>
                  <a:srgbClr val="FFFFFF"/>
                </a:solidFill>
                <a:latin typeface="Times New Roman"/>
                <a:cs typeface="Times New Roman"/>
              </a:rPr>
              <a:t>BVRIT</a:t>
            </a:r>
            <a:r>
              <a:rPr sz="1500" b="1" spc="-40" dirty="0">
                <a:solidFill>
                  <a:srgbClr val="FFFFFF"/>
                </a:solidFill>
                <a:latin typeface="Times New Roman"/>
                <a:cs typeface="Times New Roman"/>
              </a:rPr>
              <a:t> </a:t>
            </a:r>
            <a:r>
              <a:rPr sz="1500" b="1" spc="-5" dirty="0">
                <a:solidFill>
                  <a:srgbClr val="FFFFFF"/>
                </a:solidFill>
                <a:latin typeface="Times New Roman"/>
                <a:cs typeface="Times New Roman"/>
              </a:rPr>
              <a:t>HYDERABAD</a:t>
            </a:r>
            <a:r>
              <a:rPr sz="1500" b="1" spc="-20" dirty="0">
                <a:solidFill>
                  <a:srgbClr val="FFFFFF"/>
                </a:solidFill>
                <a:latin typeface="Times New Roman"/>
                <a:cs typeface="Times New Roman"/>
              </a:rPr>
              <a:t> </a:t>
            </a:r>
            <a:r>
              <a:rPr sz="1500" b="1" spc="-5" dirty="0">
                <a:solidFill>
                  <a:srgbClr val="FFFFFF"/>
                </a:solidFill>
                <a:latin typeface="Times New Roman"/>
                <a:cs typeface="Times New Roman"/>
              </a:rPr>
              <a:t>College</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of</a:t>
            </a:r>
            <a:r>
              <a:rPr sz="1500" b="1" spc="-10" dirty="0">
                <a:solidFill>
                  <a:srgbClr val="FFFFFF"/>
                </a:solidFill>
                <a:latin typeface="Times New Roman"/>
                <a:cs typeface="Times New Roman"/>
              </a:rPr>
              <a:t> </a:t>
            </a:r>
            <a:r>
              <a:rPr sz="1500" b="1" spc="-5" dirty="0">
                <a:solidFill>
                  <a:srgbClr val="FFFFFF"/>
                </a:solidFill>
                <a:latin typeface="Times New Roman"/>
                <a:cs typeface="Times New Roman"/>
              </a:rPr>
              <a:t>Engineering</a:t>
            </a:r>
            <a:r>
              <a:rPr sz="1500" b="1" spc="-15" dirty="0">
                <a:solidFill>
                  <a:srgbClr val="FFFFFF"/>
                </a:solidFill>
                <a:latin typeface="Times New Roman"/>
                <a:cs typeface="Times New Roman"/>
              </a:rPr>
              <a:t> </a:t>
            </a:r>
            <a:r>
              <a:rPr sz="1500" b="1" dirty="0">
                <a:solidFill>
                  <a:srgbClr val="FFFFFF"/>
                </a:solidFill>
                <a:latin typeface="Times New Roman"/>
                <a:cs typeface="Times New Roman"/>
              </a:rPr>
              <a:t>for</a:t>
            </a:r>
            <a:r>
              <a:rPr sz="1500" b="1" spc="-65" dirty="0">
                <a:solidFill>
                  <a:srgbClr val="FFFFFF"/>
                </a:solidFill>
                <a:latin typeface="Times New Roman"/>
                <a:cs typeface="Times New Roman"/>
              </a:rPr>
              <a:t> </a:t>
            </a:r>
            <a:r>
              <a:rPr sz="1500" b="1" spc="-20" dirty="0">
                <a:solidFill>
                  <a:srgbClr val="FFFFFF"/>
                </a:solidFill>
                <a:latin typeface="Times New Roman"/>
                <a:cs typeface="Times New Roman"/>
              </a:rPr>
              <a:t>Women</a:t>
            </a:r>
            <a:endParaRPr sz="1500">
              <a:latin typeface="Times New Roman"/>
              <a:cs typeface="Times New Roman"/>
            </a:endParaRPr>
          </a:p>
        </p:txBody>
      </p:sp>
      <p:pic>
        <p:nvPicPr>
          <p:cNvPr id="5" name="object 5"/>
          <p:cNvPicPr/>
          <p:nvPr/>
        </p:nvPicPr>
        <p:blipFill>
          <a:blip r:embed="rId3" cstate="print"/>
          <a:stretch>
            <a:fillRect/>
          </a:stretch>
        </p:blipFill>
        <p:spPr>
          <a:xfrm>
            <a:off x="-6350" y="1"/>
            <a:ext cx="9156699" cy="6857999"/>
          </a:xfrm>
          <a:prstGeom prst="rect">
            <a:avLst/>
          </a:prstGeom>
        </p:spPr>
      </p:pic>
      <p:sp>
        <p:nvSpPr>
          <p:cNvPr id="6" name="object 6"/>
          <p:cNvSpPr txBox="1">
            <a:spLocks noGrp="1"/>
          </p:cNvSpPr>
          <p:nvPr>
            <p:ph type="title"/>
          </p:nvPr>
        </p:nvSpPr>
        <p:spPr>
          <a:xfrm>
            <a:off x="2474060" y="95410"/>
            <a:ext cx="4307739" cy="689932"/>
          </a:xfrm>
          <a:prstGeom prst="rect">
            <a:avLst/>
          </a:prstGeom>
        </p:spPr>
        <p:txBody>
          <a:bodyPr vert="horz" wrap="square" lIns="0" tIns="12700" rIns="0" bIns="0" rtlCol="0">
            <a:spAutoFit/>
          </a:bodyPr>
          <a:lstStyle/>
          <a:p>
            <a:pPr marL="12700" algn="ctr">
              <a:lnSpc>
                <a:spcPct val="100000"/>
              </a:lnSpc>
              <a:spcBef>
                <a:spcPts val="100"/>
              </a:spcBef>
            </a:pPr>
            <a:r>
              <a:rPr lang="en-US" sz="4400" b="0" spc="-40" dirty="0">
                <a:latin typeface="Times New Roman"/>
                <a:cs typeface="Times New Roman"/>
              </a:rPr>
              <a:t>TESTCASES</a:t>
            </a:r>
            <a:endParaRPr sz="4400" dirty="0">
              <a:latin typeface="Times New Roman"/>
              <a:cs typeface="Times New Roman"/>
            </a:endParaRPr>
          </a:p>
        </p:txBody>
      </p:sp>
      <p:sp>
        <p:nvSpPr>
          <p:cNvPr id="15" name="TextBox 14">
            <a:extLst>
              <a:ext uri="{FF2B5EF4-FFF2-40B4-BE49-F238E27FC236}">
                <a16:creationId xmlns:a16="http://schemas.microsoft.com/office/drawing/2014/main" id="{5217FB1B-945E-43EF-990B-CF13F593D2C1}"/>
              </a:ext>
            </a:extLst>
          </p:cNvPr>
          <p:cNvSpPr txBox="1"/>
          <p:nvPr/>
        </p:nvSpPr>
        <p:spPr>
          <a:xfrm>
            <a:off x="304800" y="1066800"/>
            <a:ext cx="8610593" cy="3436838"/>
          </a:xfrm>
          <a:prstGeom prst="rect">
            <a:avLst/>
          </a:prstGeom>
          <a:noFill/>
        </p:spPr>
        <p:txBody>
          <a:bodyPr wrap="square">
            <a:spAutoFit/>
          </a:bodyPr>
          <a:lstStyle/>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a:p>
            <a:pPr marL="12700">
              <a:lnSpc>
                <a:spcPct val="100000"/>
              </a:lnSpc>
              <a:spcBef>
                <a:spcPts val="1120"/>
              </a:spcBef>
            </a:pPr>
            <a:endParaRPr lang="en-US" sz="1600" b="1" spc="-175" dirty="0">
              <a:latin typeface="Tahoma"/>
              <a:cs typeface="Tahoma"/>
            </a:endParaRPr>
          </a:p>
        </p:txBody>
      </p:sp>
      <p:pic>
        <p:nvPicPr>
          <p:cNvPr id="9" name="Picture 8">
            <a:extLst>
              <a:ext uri="{FF2B5EF4-FFF2-40B4-BE49-F238E27FC236}">
                <a16:creationId xmlns:a16="http://schemas.microsoft.com/office/drawing/2014/main" id="{8CC82FFC-DEF7-48E0-B3BB-D9C2B63B1856}"/>
              </a:ext>
            </a:extLst>
          </p:cNvPr>
          <p:cNvPicPr>
            <a:picLocks noChangeAspect="1"/>
          </p:cNvPicPr>
          <p:nvPr/>
        </p:nvPicPr>
        <p:blipFill>
          <a:blip r:embed="rId4"/>
          <a:stretch>
            <a:fillRect/>
          </a:stretch>
        </p:blipFill>
        <p:spPr>
          <a:xfrm>
            <a:off x="762000" y="1750542"/>
            <a:ext cx="7772400" cy="4121620"/>
          </a:xfrm>
          <a:prstGeom prst="rect">
            <a:avLst/>
          </a:prstGeom>
        </p:spPr>
      </p:pic>
      <p:sp>
        <p:nvSpPr>
          <p:cNvPr id="10" name="TextBox 9">
            <a:extLst>
              <a:ext uri="{FF2B5EF4-FFF2-40B4-BE49-F238E27FC236}">
                <a16:creationId xmlns:a16="http://schemas.microsoft.com/office/drawing/2014/main" id="{3ED39B39-26C4-4603-9513-146329DACAD4}"/>
              </a:ext>
            </a:extLst>
          </p:cNvPr>
          <p:cNvSpPr txBox="1"/>
          <p:nvPr/>
        </p:nvSpPr>
        <p:spPr>
          <a:xfrm>
            <a:off x="533407" y="1213129"/>
            <a:ext cx="4648193" cy="369332"/>
          </a:xfrm>
          <a:prstGeom prst="rect">
            <a:avLst/>
          </a:prstGeom>
          <a:noFill/>
        </p:spPr>
        <p:txBody>
          <a:bodyPr wrap="square" rtlCol="0">
            <a:spAutoFit/>
          </a:bodyPr>
          <a:lstStyle/>
          <a:p>
            <a:r>
              <a:rPr lang="en-US" dirty="0"/>
              <a:t>Case-5:</a:t>
            </a:r>
            <a:endParaRPr lang="en-IN" dirty="0"/>
          </a:p>
        </p:txBody>
      </p:sp>
    </p:spTree>
    <p:extLst>
      <p:ext uri="{BB962C8B-B14F-4D97-AF65-F5344CB8AC3E}">
        <p14:creationId xmlns:p14="http://schemas.microsoft.com/office/powerpoint/2010/main" val="2544723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1650</TotalTime>
  <Words>480</Words>
  <Application>Microsoft Office PowerPoint</Application>
  <PresentationFormat>On-screen Show (4:3)</PresentationFormat>
  <Paragraphs>315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Tahoma</vt:lpstr>
      <vt:lpstr>Times New Roman</vt:lpstr>
      <vt:lpstr>Office Theme</vt:lpstr>
      <vt:lpstr>Department of Computer Science and Engineering</vt:lpstr>
      <vt:lpstr>Abstract</vt:lpstr>
      <vt:lpstr>ARCHITECTURE</vt:lpstr>
      <vt:lpstr>OUTPUT</vt:lpstr>
      <vt:lpstr>TESTCASES</vt:lpstr>
      <vt:lpstr>TESTCASES</vt:lpstr>
      <vt:lpstr>TESTCASES</vt:lpstr>
      <vt:lpstr>TESTCASES</vt:lpstr>
      <vt:lpstr>TESTCASES</vt:lpstr>
      <vt:lpstr>Technology Stack</vt:lpstr>
      <vt:lpstr>System Requirements</vt:lpstr>
      <vt:lpstr>Timeline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dc:title>
  <dc:creator>Ultimate</dc:creator>
  <cp:lastModifiedBy>Shamini</cp:lastModifiedBy>
  <cp:revision>36</cp:revision>
  <dcterms:created xsi:type="dcterms:W3CDTF">2021-04-20T14:50:05Z</dcterms:created>
  <dcterms:modified xsi:type="dcterms:W3CDTF">2021-05-30T07:16:30Z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