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70" r:id="rId2"/>
    <p:sldId id="271" r:id="rId3"/>
    <p:sldId id="272" r:id="rId4"/>
    <p:sldId id="274" r:id="rId5"/>
    <p:sldId id="273" r:id="rId6"/>
    <p:sldId id="275"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ilottama Goswami" initials="T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3467" autoAdjust="0"/>
  </p:normalViewPr>
  <p:slideViewPr>
    <p:cSldViewPr>
      <p:cViewPr varScale="1">
        <p:scale>
          <a:sx n="81" d="100"/>
          <a:sy n="81" d="100"/>
        </p:scale>
        <p:origin x="150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4FE6B-0198-41D9-B398-C0B83AA97CA0}" type="datetimeFigureOut">
              <a:rPr lang="en-US" smtClean="0"/>
              <a:pPr/>
              <a:t>5/30/2021</a:t>
            </a:fld>
            <a:endParaRPr lang="en-US"/>
          </a:p>
        </p:txBody>
      </p:sp>
      <p:sp>
        <p:nvSpPr>
          <p:cNvPr id="1048679"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80"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B43F3-F599-4E07-AD72-21C3E96170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Image Placeholder 1"/>
          <p:cNvSpPr>
            <a:spLocks noGrp="1" noRot="1" noChangeAspect="1"/>
          </p:cNvSpPr>
          <p:nvPr>
            <p:ph type="sldImg"/>
          </p:nvPr>
        </p:nvSpPr>
        <p:spPr/>
      </p:sp>
      <p:sp>
        <p:nvSpPr>
          <p:cNvPr id="1048589" name="Notes Placeholder 2"/>
          <p:cNvSpPr>
            <a:spLocks noGrp="1"/>
          </p:cNvSpPr>
          <p:nvPr>
            <p:ph type="body" idx="1"/>
          </p:nvPr>
        </p:nvSpPr>
        <p:spPr/>
        <p:txBody>
          <a:bodyPr>
            <a:normAutofit/>
          </a:bodyPr>
          <a:lstStyle/>
          <a:p>
            <a:endParaRPr lang="en-US" dirty="0"/>
          </a:p>
        </p:txBody>
      </p:sp>
      <p:sp>
        <p:nvSpPr>
          <p:cNvPr id="1048590" name="Slide Number Placeholder 3"/>
          <p:cNvSpPr>
            <a:spLocks noGrp="1"/>
          </p:cNvSpPr>
          <p:nvPr>
            <p:ph type="sldNum" sz="quarter" idx="10"/>
          </p:nvPr>
        </p:nvSpPr>
        <p:spPr/>
        <p:txBody>
          <a:bodyPr/>
          <a:lstStyle/>
          <a:p>
            <a:fld id="{0F2B43F3-F599-4E07-AD72-21C3E96170E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normAutofit/>
          </a:bodyPr>
          <a:lstStyle/>
          <a:p>
            <a:endParaRPr lang="en-US" dirty="0"/>
          </a:p>
        </p:txBody>
      </p:sp>
      <p:sp>
        <p:nvSpPr>
          <p:cNvPr id="1048601" name="Slide Number Placeholder 3"/>
          <p:cNvSpPr>
            <a:spLocks noGrp="1"/>
          </p:cNvSpPr>
          <p:nvPr>
            <p:ph type="sldNum" sz="quarter" idx="10"/>
          </p:nvPr>
        </p:nvSpPr>
        <p:spPr/>
        <p:txBody>
          <a:bodyPr/>
          <a:lstStyle/>
          <a:p>
            <a:fld id="{0F2B43F3-F599-4E07-AD72-21C3E96170E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lide Image Placeholder 1"/>
          <p:cNvSpPr>
            <a:spLocks noGrp="1" noRot="1" noChangeAspect="1"/>
          </p:cNvSpPr>
          <p:nvPr>
            <p:ph type="sldImg"/>
          </p:nvPr>
        </p:nvSpPr>
        <p:spPr/>
      </p:sp>
      <p:sp>
        <p:nvSpPr>
          <p:cNvPr id="1048606" name="Notes Placeholder 2"/>
          <p:cNvSpPr>
            <a:spLocks noGrp="1"/>
          </p:cNvSpPr>
          <p:nvPr>
            <p:ph type="body" idx="1"/>
          </p:nvPr>
        </p:nvSpPr>
        <p:spPr/>
        <p:txBody>
          <a:bodyPr>
            <a:normAutofit/>
          </a:bodyPr>
          <a:lstStyle/>
          <a:p>
            <a:endParaRPr lang="en-US" dirty="0"/>
          </a:p>
        </p:txBody>
      </p:sp>
      <p:sp>
        <p:nvSpPr>
          <p:cNvPr id="1048607" name="Slide Number Placeholder 3"/>
          <p:cNvSpPr>
            <a:spLocks noGrp="1"/>
          </p:cNvSpPr>
          <p:nvPr>
            <p:ph type="sldNum" sz="quarter" idx="10"/>
          </p:nvPr>
        </p:nvSpPr>
        <p:spPr/>
        <p:txBody>
          <a:bodyPr/>
          <a:lstStyle/>
          <a:p>
            <a:fld id="{0F2B43F3-F599-4E07-AD72-21C3E96170E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Slide Image Placeholder 1"/>
          <p:cNvSpPr>
            <a:spLocks noGrp="1" noRot="1" noChangeAspect="1"/>
          </p:cNvSpPr>
          <p:nvPr>
            <p:ph type="sldImg"/>
          </p:nvPr>
        </p:nvSpPr>
        <p:spPr/>
      </p:sp>
      <p:sp>
        <p:nvSpPr>
          <p:cNvPr id="1048618" name="Notes Placeholder 2"/>
          <p:cNvSpPr>
            <a:spLocks noGrp="1"/>
          </p:cNvSpPr>
          <p:nvPr>
            <p:ph type="body" idx="1"/>
          </p:nvPr>
        </p:nvSpPr>
        <p:spPr/>
        <p:txBody>
          <a:bodyPr>
            <a:normAutofit/>
          </a:bodyPr>
          <a:lstStyle/>
          <a:p>
            <a:endParaRPr lang="en-US" dirty="0"/>
          </a:p>
        </p:txBody>
      </p:sp>
      <p:sp>
        <p:nvSpPr>
          <p:cNvPr id="1048619" name="Slide Number Placeholder 3"/>
          <p:cNvSpPr>
            <a:spLocks noGrp="1"/>
          </p:cNvSpPr>
          <p:nvPr>
            <p:ph type="sldNum" sz="quarter" idx="10"/>
          </p:nvPr>
        </p:nvSpPr>
        <p:spPr/>
        <p:txBody>
          <a:bodyPr/>
          <a:lstStyle/>
          <a:p>
            <a:fld id="{0F2B43F3-F599-4E07-AD72-21C3E96170E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p:cNvSpPr>
          <p:nvPr>
            <p:ph type="sldImg"/>
          </p:nvPr>
        </p:nvSpPr>
        <p:spPr/>
      </p:sp>
      <p:sp>
        <p:nvSpPr>
          <p:cNvPr id="1048612" name="Notes Placeholder 2"/>
          <p:cNvSpPr>
            <a:spLocks noGrp="1"/>
          </p:cNvSpPr>
          <p:nvPr>
            <p:ph type="body" idx="1"/>
          </p:nvPr>
        </p:nvSpPr>
        <p:spPr/>
        <p:txBody>
          <a:bodyPr>
            <a:normAutofit/>
          </a:bodyPr>
          <a:lstStyle/>
          <a:p>
            <a:endParaRPr lang="en-US" dirty="0"/>
          </a:p>
        </p:txBody>
      </p:sp>
      <p:sp>
        <p:nvSpPr>
          <p:cNvPr id="1048613" name="Slide Number Placeholder 3"/>
          <p:cNvSpPr>
            <a:spLocks noGrp="1"/>
          </p:cNvSpPr>
          <p:nvPr>
            <p:ph type="sldNum" sz="quarter" idx="10"/>
          </p:nvPr>
        </p:nvSpPr>
        <p:spPr/>
        <p:txBody>
          <a:bodyPr/>
          <a:lstStyle/>
          <a:p>
            <a:fld id="{0F2B43F3-F599-4E07-AD72-21C3E96170E2}"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r>
              <a:rPr lang="en-US"/>
              <a:t>02 February 2019</a:t>
            </a:r>
          </a:p>
        </p:txBody>
      </p:sp>
      <p:sp>
        <p:nvSpPr>
          <p:cNvPr id="1048584" name="Footer Placeholder 4"/>
          <p:cNvSpPr>
            <a:spLocks noGrp="1"/>
          </p:cNvSpPr>
          <p:nvPr>
            <p:ph type="ftr" sz="quarter" idx="11"/>
          </p:nvPr>
        </p:nvSpPr>
        <p:spPr/>
        <p:txBody>
          <a:bodyPr/>
          <a:lstStyle/>
          <a:p>
            <a:r>
              <a:rPr lang="en-US"/>
              <a:t>Review - II</a:t>
            </a:r>
          </a:p>
        </p:txBody>
      </p:sp>
      <p:sp>
        <p:nvSpPr>
          <p:cNvPr id="1048585" name="Slide Number Placeholder 5"/>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a:t>Click to edit Master title style</a:t>
            </a:r>
          </a:p>
        </p:txBody>
      </p:sp>
      <p:sp>
        <p:nvSpPr>
          <p:cNvPr id="104866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Date Placeholder 3"/>
          <p:cNvSpPr>
            <a:spLocks noGrp="1"/>
          </p:cNvSpPr>
          <p:nvPr>
            <p:ph type="dt" sz="half" idx="10"/>
          </p:nvPr>
        </p:nvSpPr>
        <p:spPr/>
        <p:txBody>
          <a:bodyPr/>
          <a:lstStyle/>
          <a:p>
            <a:r>
              <a:rPr lang="en-US"/>
              <a:t>02 February 2019</a:t>
            </a:r>
          </a:p>
        </p:txBody>
      </p:sp>
      <p:sp>
        <p:nvSpPr>
          <p:cNvPr id="1048669" name="Footer Placeholder 4"/>
          <p:cNvSpPr>
            <a:spLocks noGrp="1"/>
          </p:cNvSpPr>
          <p:nvPr>
            <p:ph type="ftr" sz="quarter" idx="11"/>
          </p:nvPr>
        </p:nvSpPr>
        <p:spPr/>
        <p:txBody>
          <a:bodyPr/>
          <a:lstStyle/>
          <a:p>
            <a:r>
              <a:rPr lang="en-US"/>
              <a:t>Review - II</a:t>
            </a:r>
          </a:p>
        </p:txBody>
      </p:sp>
      <p:sp>
        <p:nvSpPr>
          <p:cNvPr id="1048670" name="Slide Number Placeholder 5"/>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7"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48"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lstStyle/>
          <a:p>
            <a:r>
              <a:rPr lang="en-US"/>
              <a:t>02 February 2019</a:t>
            </a:r>
          </a:p>
        </p:txBody>
      </p:sp>
      <p:sp>
        <p:nvSpPr>
          <p:cNvPr id="1048650" name="Footer Placeholder 4"/>
          <p:cNvSpPr>
            <a:spLocks noGrp="1"/>
          </p:cNvSpPr>
          <p:nvPr>
            <p:ph type="ftr" sz="quarter" idx="11"/>
          </p:nvPr>
        </p:nvSpPr>
        <p:spPr/>
        <p:txBody>
          <a:bodyPr/>
          <a:lstStyle/>
          <a:p>
            <a:r>
              <a:rPr lang="en-US"/>
              <a:t>Review - II</a:t>
            </a:r>
          </a:p>
        </p:txBody>
      </p:sp>
      <p:sp>
        <p:nvSpPr>
          <p:cNvPr id="1048651" name="Slide Number Placeholder 5"/>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t>Click to edit Master title style</a:t>
            </a:r>
          </a:p>
        </p:txBody>
      </p:sp>
      <p:sp>
        <p:nvSpPr>
          <p:cNvPr id="104859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lstStyle/>
          <a:p>
            <a:r>
              <a:rPr lang="en-US"/>
              <a:t>02 February 2019</a:t>
            </a:r>
          </a:p>
        </p:txBody>
      </p:sp>
      <p:sp>
        <p:nvSpPr>
          <p:cNvPr id="1048594" name="Footer Placeholder 4"/>
          <p:cNvSpPr>
            <a:spLocks noGrp="1"/>
          </p:cNvSpPr>
          <p:nvPr>
            <p:ph type="ftr" sz="quarter" idx="11"/>
          </p:nvPr>
        </p:nvSpPr>
        <p:spPr/>
        <p:txBody>
          <a:bodyPr/>
          <a:lstStyle/>
          <a:p>
            <a:r>
              <a:rPr lang="en-US"/>
              <a:t>Review - II</a:t>
            </a:r>
          </a:p>
        </p:txBody>
      </p:sp>
      <p:sp>
        <p:nvSpPr>
          <p:cNvPr id="1048595" name="Slide Number Placeholder 5"/>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6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lstStyle/>
          <a:p>
            <a:r>
              <a:rPr lang="en-US"/>
              <a:t>02 February 2019</a:t>
            </a:r>
          </a:p>
        </p:txBody>
      </p:sp>
      <p:sp>
        <p:nvSpPr>
          <p:cNvPr id="1048664" name="Footer Placeholder 4"/>
          <p:cNvSpPr>
            <a:spLocks noGrp="1"/>
          </p:cNvSpPr>
          <p:nvPr>
            <p:ph type="ftr" sz="quarter" idx="11"/>
          </p:nvPr>
        </p:nvSpPr>
        <p:spPr/>
        <p:txBody>
          <a:bodyPr/>
          <a:lstStyle/>
          <a:p>
            <a:r>
              <a:rPr lang="en-US"/>
              <a:t>Review - II</a:t>
            </a:r>
          </a:p>
        </p:txBody>
      </p:sp>
      <p:sp>
        <p:nvSpPr>
          <p:cNvPr id="1048665" name="Slide Number Placeholder 5"/>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p>
        </p:txBody>
      </p:sp>
      <p:sp>
        <p:nvSpPr>
          <p:cNvPr id="104863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4"/>
          <p:cNvSpPr>
            <a:spLocks noGrp="1"/>
          </p:cNvSpPr>
          <p:nvPr>
            <p:ph type="dt" sz="half" idx="10"/>
          </p:nvPr>
        </p:nvSpPr>
        <p:spPr/>
        <p:txBody>
          <a:bodyPr/>
          <a:lstStyle/>
          <a:p>
            <a:r>
              <a:rPr lang="en-US"/>
              <a:t>02 February 2019</a:t>
            </a:r>
          </a:p>
        </p:txBody>
      </p:sp>
      <p:sp>
        <p:nvSpPr>
          <p:cNvPr id="1048633" name="Footer Placeholder 5"/>
          <p:cNvSpPr>
            <a:spLocks noGrp="1"/>
          </p:cNvSpPr>
          <p:nvPr>
            <p:ph type="ftr" sz="quarter" idx="11"/>
          </p:nvPr>
        </p:nvSpPr>
        <p:spPr/>
        <p:txBody>
          <a:bodyPr/>
          <a:lstStyle/>
          <a:p>
            <a:r>
              <a:rPr lang="en-US"/>
              <a:t>Review - II</a:t>
            </a:r>
          </a:p>
        </p:txBody>
      </p:sp>
      <p:sp>
        <p:nvSpPr>
          <p:cNvPr id="1048634" name="Slide Number Placeholder 6"/>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6"/>
          <p:cNvSpPr>
            <a:spLocks noGrp="1"/>
          </p:cNvSpPr>
          <p:nvPr>
            <p:ph type="dt" sz="half" idx="10"/>
          </p:nvPr>
        </p:nvSpPr>
        <p:spPr/>
        <p:txBody>
          <a:bodyPr/>
          <a:lstStyle/>
          <a:p>
            <a:r>
              <a:rPr lang="en-US"/>
              <a:t>02 February 2019</a:t>
            </a:r>
          </a:p>
        </p:txBody>
      </p:sp>
      <p:sp>
        <p:nvSpPr>
          <p:cNvPr id="1048641" name="Footer Placeholder 7"/>
          <p:cNvSpPr>
            <a:spLocks noGrp="1"/>
          </p:cNvSpPr>
          <p:nvPr>
            <p:ph type="ftr" sz="quarter" idx="11"/>
          </p:nvPr>
        </p:nvSpPr>
        <p:spPr/>
        <p:txBody>
          <a:bodyPr/>
          <a:lstStyle/>
          <a:p>
            <a:r>
              <a:rPr lang="en-US"/>
              <a:t>Review - II</a:t>
            </a:r>
          </a:p>
        </p:txBody>
      </p:sp>
      <p:sp>
        <p:nvSpPr>
          <p:cNvPr id="1048642" name="Slide Number Placeholder 8"/>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p>
        </p:txBody>
      </p:sp>
      <p:sp>
        <p:nvSpPr>
          <p:cNvPr id="1048644" name="Date Placeholder 2"/>
          <p:cNvSpPr>
            <a:spLocks noGrp="1"/>
          </p:cNvSpPr>
          <p:nvPr>
            <p:ph type="dt" sz="half" idx="10"/>
          </p:nvPr>
        </p:nvSpPr>
        <p:spPr/>
        <p:txBody>
          <a:bodyPr/>
          <a:lstStyle/>
          <a:p>
            <a:r>
              <a:rPr lang="en-US"/>
              <a:t>02 February 2019</a:t>
            </a:r>
          </a:p>
        </p:txBody>
      </p:sp>
      <p:sp>
        <p:nvSpPr>
          <p:cNvPr id="1048645" name="Footer Placeholder 3"/>
          <p:cNvSpPr>
            <a:spLocks noGrp="1"/>
          </p:cNvSpPr>
          <p:nvPr>
            <p:ph type="ftr" sz="quarter" idx="11"/>
          </p:nvPr>
        </p:nvSpPr>
        <p:spPr/>
        <p:txBody>
          <a:bodyPr/>
          <a:lstStyle/>
          <a:p>
            <a:r>
              <a:rPr lang="en-US"/>
              <a:t>Review - II</a:t>
            </a:r>
          </a:p>
        </p:txBody>
      </p:sp>
      <p:sp>
        <p:nvSpPr>
          <p:cNvPr id="1048646" name="Slide Number Placeholder 4"/>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2" name="Date Placeholder 1"/>
          <p:cNvSpPr>
            <a:spLocks noGrp="1"/>
          </p:cNvSpPr>
          <p:nvPr>
            <p:ph type="dt" sz="half" idx="10"/>
          </p:nvPr>
        </p:nvSpPr>
        <p:spPr/>
        <p:txBody>
          <a:bodyPr/>
          <a:lstStyle/>
          <a:p>
            <a:r>
              <a:rPr lang="en-US"/>
              <a:t>02 February 2019</a:t>
            </a:r>
          </a:p>
        </p:txBody>
      </p:sp>
      <p:sp>
        <p:nvSpPr>
          <p:cNvPr id="1048653" name="Footer Placeholder 2"/>
          <p:cNvSpPr>
            <a:spLocks noGrp="1"/>
          </p:cNvSpPr>
          <p:nvPr>
            <p:ph type="ftr" sz="quarter" idx="11"/>
          </p:nvPr>
        </p:nvSpPr>
        <p:spPr/>
        <p:txBody>
          <a:bodyPr/>
          <a:lstStyle/>
          <a:p>
            <a:r>
              <a:rPr lang="en-US"/>
              <a:t>Review - II</a:t>
            </a:r>
          </a:p>
        </p:txBody>
      </p:sp>
      <p:sp>
        <p:nvSpPr>
          <p:cNvPr id="1048654" name="Slide Number Placeholder 3"/>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7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4" name="Date Placeholder 4"/>
          <p:cNvSpPr>
            <a:spLocks noGrp="1"/>
          </p:cNvSpPr>
          <p:nvPr>
            <p:ph type="dt" sz="half" idx="10"/>
          </p:nvPr>
        </p:nvSpPr>
        <p:spPr/>
        <p:txBody>
          <a:bodyPr/>
          <a:lstStyle/>
          <a:p>
            <a:r>
              <a:rPr lang="en-US"/>
              <a:t>02 February 2019</a:t>
            </a:r>
          </a:p>
        </p:txBody>
      </p:sp>
      <p:sp>
        <p:nvSpPr>
          <p:cNvPr id="1048675" name="Footer Placeholder 5"/>
          <p:cNvSpPr>
            <a:spLocks noGrp="1"/>
          </p:cNvSpPr>
          <p:nvPr>
            <p:ph type="ftr" sz="quarter" idx="11"/>
          </p:nvPr>
        </p:nvSpPr>
        <p:spPr/>
        <p:txBody>
          <a:bodyPr/>
          <a:lstStyle/>
          <a:p>
            <a:r>
              <a:rPr lang="en-US"/>
              <a:t>Review - II</a:t>
            </a:r>
          </a:p>
        </p:txBody>
      </p:sp>
      <p:sp>
        <p:nvSpPr>
          <p:cNvPr id="1048676" name="Slide Number Placeholder 6"/>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56"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57"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lstStyle/>
          <a:p>
            <a:r>
              <a:rPr lang="en-US"/>
              <a:t>02 February 2019</a:t>
            </a:r>
          </a:p>
        </p:txBody>
      </p:sp>
      <p:sp>
        <p:nvSpPr>
          <p:cNvPr id="1048659" name="Footer Placeholder 5"/>
          <p:cNvSpPr>
            <a:spLocks noGrp="1"/>
          </p:cNvSpPr>
          <p:nvPr>
            <p:ph type="ftr" sz="quarter" idx="11"/>
          </p:nvPr>
        </p:nvSpPr>
        <p:spPr/>
        <p:txBody>
          <a:bodyPr/>
          <a:lstStyle/>
          <a:p>
            <a:r>
              <a:rPr lang="en-US"/>
              <a:t>Review - II</a:t>
            </a:r>
          </a:p>
        </p:txBody>
      </p:sp>
      <p:sp>
        <p:nvSpPr>
          <p:cNvPr id="1048660" name="Slide Number Placeholder 6"/>
          <p:cNvSpPr>
            <a:spLocks noGrp="1"/>
          </p:cNvSpPr>
          <p:nvPr>
            <p:ph type="sldNum" sz="quarter" idx="12"/>
          </p:nvPr>
        </p:nvSpPr>
        <p:spPr/>
        <p:txBody>
          <a:bodyPr/>
          <a:lstStyle/>
          <a:p>
            <a:fld id="{24D61EA3-8E8C-4EB5-BA75-196CDBC371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02 February 2019</a:t>
            </a:r>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 II</a:t>
            </a:r>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61EA3-8E8C-4EB5-BA75-196CDBC371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apers.ssrn.com/sol3/papers.cfm?abstract_id=3759562" TargetMode="External"/><Relationship Id="rId2" Type="http://schemas.openxmlformats.org/officeDocument/2006/relationships/hyperlink" Target="https://bmcmedinformdecismak.biomedcentral.com/articles/10.1186/s12911-020-1023-5" TargetMode="External"/><Relationship Id="rId1" Type="http://schemas.openxmlformats.org/officeDocument/2006/relationships/slideLayout" Target="../slideLayouts/slideLayout2.xml"/><Relationship Id="rId4" Type="http://schemas.openxmlformats.org/officeDocument/2006/relationships/hyperlink" Target="https://www.kaggle.com/andrewmvd/heart-failure-clinical-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4"/>
          <p:cNvPicPr>
            <a:picLocks/>
          </p:cNvPicPr>
          <p:nvPr/>
        </p:nvPicPr>
        <p:blipFill>
          <a:blip r:embed="rId3" cstate="print"/>
          <a:srcRect/>
          <a:stretch>
            <a:fillRect/>
          </a:stretch>
        </p:blipFill>
        <p:spPr bwMode="auto">
          <a:xfrm>
            <a:off x="3124200" y="0"/>
            <a:ext cx="2819400" cy="1828800"/>
          </a:xfrm>
          <a:prstGeom prst="rect">
            <a:avLst/>
          </a:prstGeom>
          <a:noFill/>
          <a:ln w="9525">
            <a:noFill/>
            <a:miter lim="800000"/>
            <a:headEnd/>
            <a:tailEnd/>
          </a:ln>
        </p:spPr>
      </p:pic>
      <p:sp>
        <p:nvSpPr>
          <p:cNvPr id="1048586" name="Title 1"/>
          <p:cNvSpPr txBox="1"/>
          <p:nvPr/>
        </p:nvSpPr>
        <p:spPr>
          <a:xfrm>
            <a:off x="762000" y="3886200"/>
            <a:ext cx="7772400" cy="457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pPr>
            <a:r>
              <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SURVIVAL OF HEART FAILURE PREDICTION USING FEATURE SCALING </a:t>
            </a:r>
          </a:p>
          <a:p>
            <a:pPr marL="0" marR="0" lvl="0" indent="0" algn="ctr" defTabSz="914400" rtl="0" eaLnBrk="1" fontAlgn="auto" latinLnBrk="0" hangingPunct="1">
              <a:lnSpc>
                <a:spcPct val="100000"/>
              </a:lnSpc>
              <a:spcBef>
                <a:spcPct val="0"/>
              </a:spcBef>
              <a:spcAft>
                <a:spcPts val="0"/>
              </a:spcAft>
              <a:buClrTx/>
              <a:buSzTx/>
              <a:buFontTx/>
              <a:buNone/>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pPr>
            <a:r>
              <a:rPr lang="en-US" sz="2000" b="1" dirty="0">
                <a:latin typeface="Times New Roman" pitchFamily="18" charset="0"/>
                <a:ea typeface="+mj-ea"/>
                <a:cs typeface="Times New Roman" pitchFamily="18" charset="0"/>
              </a:rPr>
              <a:t>Date: 08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r>
              <a:rPr lang="en-US" sz="2000" b="1" dirty="0"/>
              <a:t>SHAMINI : 17WH1A0556</a:t>
            </a:r>
            <a:endParaRPr lang="en-US" sz="2000" dirty="0"/>
          </a:p>
          <a:p>
            <a:r>
              <a:rPr lang="en-US" sz="2000" b="1" dirty="0"/>
              <a:t>    TRIPURA : 17WH1A0521</a:t>
            </a:r>
            <a:endParaRPr lang="en-US" sz="2000" dirty="0"/>
          </a:p>
          <a:p>
            <a:r>
              <a:rPr lang="en-US" sz="2000" b="1" dirty="0"/>
              <a:t>    NITHYA SRI : 17WH1A0503</a:t>
            </a:r>
          </a:p>
          <a:p>
            <a:pPr algn="ct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Internal Guide: Ms. </a:t>
            </a:r>
            <a:r>
              <a:rPr lang="en-US" sz="2000" b="1" dirty="0" err="1">
                <a:latin typeface="Times New Roman" pitchFamily="18" charset="0"/>
                <a:cs typeface="Times New Roman" pitchFamily="18" charset="0"/>
              </a:rPr>
              <a:t>NagaKalyani</a:t>
            </a:r>
            <a:endParaRPr lang="en-US"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sz="2000" b="1" dirty="0">
                <a:latin typeface="Times New Roman" pitchFamily="18" charset="0"/>
                <a:cs typeface="Times New Roman" pitchFamily="18" charset="0"/>
              </a:rPr>
              <a:t>Designation: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048587" name="Title 1"/>
          <p:cNvSpPr txBox="1"/>
          <p:nvPr/>
        </p:nvSpPr>
        <p:spPr>
          <a:xfrm>
            <a:off x="762000" y="1371600"/>
            <a:ext cx="7772400" cy="1371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pPr>
            <a:b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BVRIT HYDERABAD</a:t>
            </a:r>
            <a:b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College of Engineering for Women</a:t>
            </a:r>
            <a:br>
              <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CSE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vert="horz" lIns="91440" tIns="45720" rIns="91440" bIns="45720" rtlCol="0" anchor="ctr">
            <a:normAutofit/>
          </a:bodyPr>
          <a:lstStyle/>
          <a:p>
            <a:r>
              <a:rPr lang="en-US" sz="2400" b="1" dirty="0">
                <a:latin typeface="Times New Roman" pitchFamily="18" charset="0"/>
                <a:ea typeface="+mn-ea"/>
                <a:cs typeface="Times New Roman" pitchFamily="18" charset="0"/>
              </a:rPr>
              <a:t>ABSTRACT</a:t>
            </a:r>
          </a:p>
        </p:txBody>
      </p:sp>
      <p:sp>
        <p:nvSpPr>
          <p:cNvPr id="1048598" name="Content Placeholder 2"/>
          <p:cNvSpPr>
            <a:spLocks noGrp="1"/>
          </p:cNvSpPr>
          <p:nvPr>
            <p:ph idx="1"/>
          </p:nvPr>
        </p:nvSpPr>
        <p:spPr>
          <a:xfrm>
            <a:off x="454687" y="1236597"/>
            <a:ext cx="8232113" cy="4660966"/>
          </a:xfrm>
          <a:prstGeom prst="rect">
            <a:avLst/>
          </a:prstGeom>
        </p:spPr>
        <p:txBody>
          <a:bodyPr vert="horz" lIns="91440" tIns="45720" rIns="91440" bIns="45720" rtlCol="0" anchor="ctr">
            <a:normAutofit fontScale="7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zh-CN" altLang="en-US" dirty="0"/>
              <a:t>Cardiovascular disease is a class of diseases that involve the heart or blood vessels. One such cardiovascular disease is heart failure.</a:t>
            </a:r>
          </a:p>
          <a:p>
            <a:pPr marL="0" indent="0" algn="just">
              <a:buNone/>
            </a:pPr>
            <a:r>
              <a:rPr lang="en-US" altLang="en-US" dirty="0"/>
              <a:t>Hear</a:t>
            </a:r>
            <a:r>
              <a:rPr lang="zh-CN" altLang="en-US" dirty="0"/>
              <a:t>t failure is a condition when the heart muscle doesn't pump blood as well as it should. It is a major public health problems in adult population in developed countries. </a:t>
            </a:r>
          </a:p>
          <a:p>
            <a:pPr marL="0" indent="0" algn="just">
              <a:buNone/>
            </a:pPr>
            <a:r>
              <a:rPr lang="zh-CN" altLang="en-US" dirty="0"/>
              <a:t>Machine learning techniques when applied to the medical records can predict patients’ survival and rank the features corresponding to the most important risk factors analysis. </a:t>
            </a:r>
          </a:p>
          <a:p>
            <a:pPr marL="0" indent="0" algn="just">
              <a:buNone/>
            </a:pPr>
            <a:r>
              <a:rPr lang="zh-CN" altLang="en-US" dirty="0"/>
              <a:t>A feature ranking analysis which include serum creatinine and ejection fraction can be employed to  traditional biostatistics tests, and compare these results with those provided by the machine learning algorithms.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vert="horz" lIns="91440" tIns="45720" rIns="91440" bIns="45720" rtlCol="0" anchor="ctr">
            <a:normAutofit/>
          </a:bodyPr>
          <a:lstStyle/>
          <a:p>
            <a:r>
              <a:rPr lang="en-US" sz="2400" b="1" dirty="0">
                <a:latin typeface="Times New Roman" pitchFamily="18" charset="0"/>
                <a:ea typeface="+mn-ea"/>
                <a:cs typeface="Times New Roman" pitchFamily="18" charset="0"/>
              </a:rPr>
              <a:t>PROJECT INTRODUCTION</a:t>
            </a:r>
          </a:p>
        </p:txBody>
      </p:sp>
      <p:sp>
        <p:nvSpPr>
          <p:cNvPr id="1048603" name="Content Placeholder 2"/>
          <p:cNvSpPr>
            <a:spLocks noGrp="1"/>
          </p:cNvSpPr>
          <p:nvPr>
            <p:ph idx="1"/>
          </p:nvPr>
        </p:nvSpPr>
        <p:spPr>
          <a:xfrm>
            <a:off x="457200" y="1371600"/>
            <a:ext cx="8229600" cy="4525963"/>
          </a:xfrm>
        </p:spPr>
        <p:txBody>
          <a:bodyPr vert="horz" lIns="91440" tIns="45720" rIns="91440" bIns="45720" rtlCol="0">
            <a:normAutofit/>
          </a:bodyPr>
          <a:lstStyle/>
          <a:p>
            <a:pPr marL="0" indent="0" algn="just">
              <a:spcBef>
                <a:spcPts val="0"/>
              </a:spcBef>
              <a:buNone/>
            </a:pPr>
            <a:r>
              <a:rPr lang="en-US" sz="2000" b="1" dirty="0">
                <a:solidFill>
                  <a:srgbClr val="FF0000"/>
                </a:solidFill>
                <a:latin typeface="Times New Roman" pitchFamily="18" charset="0"/>
                <a:cs typeface="Times New Roman" pitchFamily="18" charset="0"/>
              </a:rPr>
              <a:t>DOMAIN</a:t>
            </a:r>
          </a:p>
          <a:p>
            <a:pPr marL="0" indent="0" algn="just">
              <a:spcBef>
                <a:spcPts val="0"/>
              </a:spcBef>
              <a:buNone/>
            </a:pPr>
            <a:endParaRPr lang="en-US" sz="2000" dirty="0">
              <a:latin typeface="Times New Roman" pitchFamily="18" charset="0"/>
              <a:cs typeface="Times New Roman" pitchFamily="18" charset="0"/>
            </a:endParaRPr>
          </a:p>
          <a:p>
            <a:pPr marL="0" indent="0" algn="just">
              <a:spcBef>
                <a:spcPts val="0"/>
              </a:spcBef>
              <a:buNone/>
            </a:pPr>
            <a:r>
              <a:rPr lang="en-US" sz="2000" dirty="0">
                <a:latin typeface="Times New Roman" pitchFamily="18" charset="0"/>
                <a:cs typeface="Times New Roman" pitchFamily="18" charset="0"/>
              </a:rPr>
              <a:t>AI/ML</a:t>
            </a:r>
          </a:p>
          <a:p>
            <a:pPr marL="0" indent="0" algn="just">
              <a:spcBef>
                <a:spcPts val="0"/>
              </a:spcBef>
              <a:buNone/>
            </a:pPr>
            <a:endParaRPr lang="en-US" sz="2000" b="1" dirty="0">
              <a:solidFill>
                <a:srgbClr val="FF0000"/>
              </a:solidFill>
              <a:latin typeface="Times New Roman" pitchFamily="18" charset="0"/>
              <a:cs typeface="Times New Roman" pitchFamily="18" charset="0"/>
            </a:endParaRPr>
          </a:p>
          <a:p>
            <a:pPr marL="0" indent="0" algn="just">
              <a:spcBef>
                <a:spcPts val="0"/>
              </a:spcBef>
              <a:buNone/>
            </a:pPr>
            <a:r>
              <a:rPr lang="en-US" sz="2000" b="1" dirty="0">
                <a:solidFill>
                  <a:srgbClr val="FF0000"/>
                </a:solidFill>
                <a:latin typeface="Times New Roman" pitchFamily="18" charset="0"/>
                <a:cs typeface="Times New Roman" pitchFamily="18" charset="0"/>
              </a:rPr>
              <a:t>PROJECT TYPE</a:t>
            </a:r>
          </a:p>
          <a:p>
            <a:pPr marL="0" indent="0" algn="just">
              <a:spcBef>
                <a:spcPts val="0"/>
              </a:spcBef>
              <a:buNone/>
            </a:pPr>
            <a:endParaRPr lang="en-US" sz="2200" dirty="0">
              <a:latin typeface="Times New Roman" panose="02020603050405020304" pitchFamily="18" charset="0"/>
              <a:cs typeface="Times New Roman" panose="02020603050405020304" pitchFamily="18" charset="0"/>
            </a:endParaRPr>
          </a:p>
          <a:p>
            <a:pPr marL="0" indent="0" algn="just">
              <a:spcBef>
                <a:spcPts val="0"/>
              </a:spcBef>
              <a:buNone/>
            </a:pPr>
            <a:r>
              <a:rPr lang="en-US" sz="2000" dirty="0">
                <a:latin typeface="Times New Roman" panose="02020603050405020304" pitchFamily="18" charset="0"/>
                <a:cs typeface="Times New Roman" panose="02020603050405020304" pitchFamily="18" charset="0"/>
              </a:rPr>
              <a:t>Heart failure prediction can be an effective tool, both to predict the survival of each patient having heart failure symptoms and to detect the most important clinical features (or risk factors) that may lead to heart failure.</a:t>
            </a:r>
          </a:p>
          <a:p>
            <a:pPr marL="0" indent="0" algn="just">
              <a:spcBef>
                <a:spcPts val="0"/>
              </a:spcBef>
              <a:buNone/>
            </a:pPr>
            <a:endParaRPr lang="en-US" sz="2000" b="1" dirty="0">
              <a:solidFill>
                <a:srgbClr val="7030A0"/>
              </a:solidFill>
              <a:latin typeface="Times New Roman" pitchFamily="18" charset="0"/>
              <a:cs typeface="Times New Roman" pitchFamily="18" charset="0"/>
            </a:endParaRPr>
          </a:p>
          <a:p>
            <a:pPr marL="0" indent="0" algn="just">
              <a:spcBef>
                <a:spcPts val="0"/>
              </a:spcBef>
              <a:buNone/>
            </a:pPr>
            <a:r>
              <a:rPr lang="en-US" sz="2000"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p:txBody>
      </p:sp>
      <p:sp>
        <p:nvSpPr>
          <p:cNvPr id="1048604" name="Slide Number Placeholder 6"/>
          <p:cNvSpPr>
            <a:spLocks noGrp="1"/>
          </p:cNvSpPr>
          <p:nvPr>
            <p:ph type="sldNum" sz="quarter" idx="12"/>
          </p:nvPr>
        </p:nvSpPr>
        <p:spPr/>
        <p:txBody>
          <a:bodyPr/>
          <a:lstStyle/>
          <a:p>
            <a:fld id="{24D61EA3-8E8C-4EB5-BA75-196CDBC371E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33400" y="0"/>
            <a:ext cx="8229600" cy="914400"/>
          </a:xfrm>
        </p:spPr>
        <p:txBody>
          <a:bodyPr vert="horz" lIns="91440" tIns="45720" rIns="91440" bIns="45720" rtlCol="0" anchor="ctr">
            <a:normAutofit/>
          </a:bodyPr>
          <a:lstStyle/>
          <a:p>
            <a:r>
              <a:rPr lang="en-US" sz="2400" b="1" dirty="0">
                <a:latin typeface="Times New Roman" pitchFamily="18" charset="0"/>
                <a:ea typeface="+mn-ea"/>
                <a:cs typeface="Times New Roman" pitchFamily="18" charset="0"/>
              </a:rPr>
              <a:t>PROJECT PLAN</a:t>
            </a:r>
          </a:p>
        </p:txBody>
      </p:sp>
      <p:sp>
        <p:nvSpPr>
          <p:cNvPr id="1048615" name="Content Placeholder 2"/>
          <p:cNvSpPr>
            <a:spLocks noGrp="1"/>
          </p:cNvSpPr>
          <p:nvPr>
            <p:ph idx="1"/>
          </p:nvPr>
        </p:nvSpPr>
        <p:spPr>
          <a:xfrm>
            <a:off x="381000" y="685800"/>
            <a:ext cx="8229600" cy="1447799"/>
          </a:xfrm>
        </p:spPr>
        <p:txBody>
          <a:bodyPr vert="horz" lIns="91440" tIns="45720" rIns="91440" bIns="45720" rtlCol="0">
            <a:normAutofit/>
          </a:bodyPr>
          <a:lstStyle/>
          <a:p>
            <a:pPr marL="0" indent="0" algn="just">
              <a:spcBef>
                <a:spcPts val="0"/>
              </a:spcBef>
              <a:buNone/>
            </a:pPr>
            <a:endParaRPr lang="en-US" sz="1900" b="1" dirty="0">
              <a:solidFill>
                <a:srgbClr val="002060"/>
              </a:solidFill>
              <a:latin typeface="Times New Roman" pitchFamily="18" charset="0"/>
              <a:cs typeface="Times New Roman" pitchFamily="18" charset="0"/>
            </a:endParaRPr>
          </a:p>
          <a:p>
            <a:pPr marL="0" indent="0">
              <a:spcBef>
                <a:spcPts val="0"/>
              </a:spcBef>
              <a:buNone/>
            </a:pPr>
            <a:endParaRPr lang="en-US" sz="1800" b="1" dirty="0">
              <a:solidFill>
                <a:srgbClr val="002060"/>
              </a:solidFill>
              <a:latin typeface="Times New Roman" pitchFamily="18" charset="0"/>
              <a:cs typeface="Times New Roman" pitchFamily="18" charset="0"/>
            </a:endParaRPr>
          </a:p>
          <a:p>
            <a:pPr marL="0" indent="0">
              <a:spcBef>
                <a:spcPts val="0"/>
              </a:spcBef>
              <a:buNone/>
            </a:pPr>
            <a:endParaRPr lang="en-US" sz="1800" b="1" dirty="0">
              <a:solidFill>
                <a:srgbClr val="002060"/>
              </a:solidFill>
              <a:latin typeface="Times New Roman" pitchFamily="18" charset="0"/>
              <a:cs typeface="Times New Roman" pitchFamily="18" charset="0"/>
            </a:endParaRPr>
          </a:p>
          <a:p>
            <a:pPr marL="0" indent="0">
              <a:spcBef>
                <a:spcPts val="0"/>
              </a:spcBef>
              <a:buNone/>
            </a:pPr>
            <a:endParaRPr lang="en-US" sz="2800" b="1" dirty="0">
              <a:solidFill>
                <a:srgbClr val="002060"/>
              </a:solidFill>
              <a:latin typeface="Times New Roman" pitchFamily="18" charset="0"/>
              <a:cs typeface="Times New Roman" pitchFamily="18" charset="0"/>
            </a:endParaRPr>
          </a:p>
          <a:p>
            <a:pPr marL="0" indent="0" algn="just">
              <a:spcBef>
                <a:spcPts val="0"/>
              </a:spcBef>
              <a:buNone/>
            </a:pPr>
            <a:endParaRPr lang="en-US" sz="2000" b="1" dirty="0">
              <a:solidFill>
                <a:srgbClr val="FF0000"/>
              </a:solidFill>
              <a:latin typeface="Times New Roman" pitchFamily="18" charset="0"/>
              <a:cs typeface="Times New Roman" pitchFamily="18" charset="0"/>
            </a:endParaRPr>
          </a:p>
          <a:p>
            <a:pPr marL="0" indent="0" algn="just">
              <a:spcBef>
                <a:spcPts val="0"/>
              </a:spcBef>
              <a:buNone/>
            </a:pPr>
            <a:endParaRPr lang="en-US" sz="2000" b="1" dirty="0">
              <a:solidFill>
                <a:srgbClr val="FF0000"/>
              </a:solidFill>
              <a:latin typeface="Times New Roman" pitchFamily="18" charset="0"/>
              <a:cs typeface="Times New Roman" pitchFamily="18" charset="0"/>
            </a:endParaRPr>
          </a:p>
          <a:p>
            <a:pPr marL="0" indent="0" algn="just">
              <a:spcBef>
                <a:spcPts val="0"/>
              </a:spcBef>
              <a:buNone/>
            </a:pPr>
            <a:endParaRPr lang="en-US" sz="2000" b="1" dirty="0">
              <a:solidFill>
                <a:srgbClr val="FF0000"/>
              </a:solidFill>
              <a:latin typeface="Times New Roman" pitchFamily="18" charset="0"/>
              <a:cs typeface="Times New Roman" pitchFamily="18" charset="0"/>
            </a:endParaRPr>
          </a:p>
          <a:p>
            <a:pPr marL="0" indent="0" algn="just">
              <a:spcBef>
                <a:spcPts val="0"/>
              </a:spcBef>
              <a:buNone/>
            </a:pPr>
            <a:endParaRPr lang="en-US" sz="2000" b="1" dirty="0">
              <a:solidFill>
                <a:srgbClr val="FF0000"/>
              </a:solidFill>
              <a:latin typeface="Times New Roman" pitchFamily="18" charset="0"/>
              <a:cs typeface="Times New Roman" pitchFamily="18" charset="0"/>
            </a:endParaRPr>
          </a:p>
          <a:p>
            <a:pPr marL="0" indent="0" algn="just">
              <a:spcBef>
                <a:spcPts val="0"/>
              </a:spcBef>
              <a:buNone/>
            </a:pPr>
            <a:endParaRPr lang="en-US" sz="2000" b="1" dirty="0">
              <a:solidFill>
                <a:srgbClr val="002060"/>
              </a:solidFill>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p:txBody>
      </p:sp>
      <p:sp>
        <p:nvSpPr>
          <p:cNvPr id="1048616" name="Slide Number Placeholder 6"/>
          <p:cNvSpPr>
            <a:spLocks noGrp="1"/>
          </p:cNvSpPr>
          <p:nvPr>
            <p:ph type="sldNum" sz="quarter" idx="12"/>
          </p:nvPr>
        </p:nvSpPr>
        <p:spPr/>
        <p:txBody>
          <a:bodyPr/>
          <a:lstStyle/>
          <a:p>
            <a:fld id="{24D61EA3-8E8C-4EB5-BA75-196CDBC371ED}" type="slidenum">
              <a:rPr lang="en-US" smtClean="0"/>
              <a:pPr/>
              <a:t>4</a:t>
            </a:fld>
            <a:endParaRPr lang="en-US"/>
          </a:p>
        </p:txBody>
      </p:sp>
      <p:graphicFrame>
        <p:nvGraphicFramePr>
          <p:cNvPr id="4194305" name="Table 5"/>
          <p:cNvGraphicFramePr>
            <a:graphicFrameLocks noGrp="1"/>
          </p:cNvGraphicFramePr>
          <p:nvPr>
            <p:extLst>
              <p:ext uri="{D42A27DB-BD31-4B8C-83A1-F6EECF244321}">
                <p14:modId xmlns:p14="http://schemas.microsoft.com/office/powerpoint/2010/main" val="1188330407"/>
              </p:ext>
            </p:extLst>
          </p:nvPr>
        </p:nvGraphicFramePr>
        <p:xfrm>
          <a:off x="1558211" y="933482"/>
          <a:ext cx="6179976" cy="4797266"/>
        </p:xfrm>
        <a:graphic>
          <a:graphicData uri="http://schemas.openxmlformats.org/drawingml/2006/table">
            <a:tbl>
              <a:tblPr firstRow="1" bandRow="1">
                <a:tableStyleId>{5C22544A-7EE6-4342-B048-85BDC9FD1C3A}</a:tableStyleId>
              </a:tblPr>
              <a:tblGrid>
                <a:gridCol w="1104123">
                  <a:extLst>
                    <a:ext uri="{9D8B030D-6E8A-4147-A177-3AD203B41FA5}">
                      <a16:colId xmlns:a16="http://schemas.microsoft.com/office/drawing/2014/main" val="20000"/>
                    </a:ext>
                  </a:extLst>
                </a:gridCol>
                <a:gridCol w="1570653">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653477">
                <a:tc>
                  <a:txBody>
                    <a:bodyPr/>
                    <a:lstStyle/>
                    <a:p>
                      <a:pPr marL="457200" algn="l">
                        <a:lnSpc>
                          <a:spcPct val="150000"/>
                        </a:lnSpc>
                        <a:spcAft>
                          <a:spcPts val="0"/>
                        </a:spcAft>
                      </a:pPr>
                      <a:r>
                        <a:rPr lang="en-US" sz="1200" b="1" dirty="0">
                          <a:latin typeface="Times New Roman" pitchFamily="18" charset="0"/>
                          <a:ea typeface="Calibri"/>
                          <a:cs typeface="Times New Roman" pitchFamily="18" charset="0"/>
                        </a:rPr>
                        <a:t>SNO</a:t>
                      </a:r>
                      <a:endParaRPr lang="en-US" sz="1200" dirty="0">
                        <a:latin typeface="Times New Roman" pitchFamily="18" charset="0"/>
                        <a:ea typeface="Calibri"/>
                        <a:cs typeface="Times New Roman" pitchFamily="18" charset="0"/>
                      </a:endParaRPr>
                    </a:p>
                  </a:txBody>
                  <a:tcPr marL="68580" marR="68580" marT="0" marB="0"/>
                </a:tc>
                <a:tc>
                  <a:txBody>
                    <a:bodyPr/>
                    <a:lstStyle/>
                    <a:p>
                      <a:pPr marL="457200" algn="l">
                        <a:lnSpc>
                          <a:spcPct val="150000"/>
                        </a:lnSpc>
                        <a:spcAft>
                          <a:spcPts val="0"/>
                        </a:spcAft>
                      </a:pPr>
                      <a:r>
                        <a:rPr lang="en-US" sz="1200" b="1" dirty="0">
                          <a:latin typeface="Times New Roman" pitchFamily="18" charset="0"/>
                          <a:ea typeface="Calibri"/>
                          <a:cs typeface="Times New Roman" pitchFamily="18" charset="0"/>
                        </a:rPr>
                        <a:t>REVIEW</a:t>
                      </a:r>
                      <a:endParaRPr lang="en-US" sz="1200" dirty="0">
                        <a:latin typeface="Times New Roman" pitchFamily="18" charset="0"/>
                        <a:ea typeface="Calibri"/>
                        <a:cs typeface="Times New Roman" pitchFamily="18" charset="0"/>
                      </a:endParaRPr>
                    </a:p>
                  </a:txBody>
                  <a:tcPr marL="68580" marR="68580" marT="0" marB="0"/>
                </a:tc>
                <a:tc>
                  <a:txBody>
                    <a:bodyPr/>
                    <a:lstStyle/>
                    <a:p>
                      <a:pPr marL="457200" algn="l">
                        <a:lnSpc>
                          <a:spcPct val="150000"/>
                        </a:lnSpc>
                        <a:spcAft>
                          <a:spcPts val="0"/>
                        </a:spcAft>
                      </a:pPr>
                      <a:r>
                        <a:rPr lang="en-US" sz="1200" b="1" dirty="0">
                          <a:latin typeface="Times New Roman" pitchFamily="18" charset="0"/>
                          <a:ea typeface="Calibri"/>
                          <a:cs typeface="Times New Roman" pitchFamily="18" charset="0"/>
                        </a:rPr>
                        <a:t>TOPICS</a:t>
                      </a:r>
                      <a:endParaRPr lang="en-US" sz="12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653477">
                <a:tc>
                  <a:txBody>
                    <a:bodyPr/>
                    <a:lstStyle/>
                    <a:p>
                      <a:pPr marL="457200" algn="l">
                        <a:lnSpc>
                          <a:spcPct val="150000"/>
                        </a:lnSpc>
                        <a:spcAft>
                          <a:spcPts val="0"/>
                        </a:spcAft>
                      </a:pPr>
                      <a:r>
                        <a:rPr lang="en-US" sz="1800" baseline="0" dirty="0">
                          <a:latin typeface="Times New Roman" pitchFamily="18" charset="0"/>
                          <a:ea typeface="Calibri"/>
                          <a:cs typeface="Times New Roman" pitchFamily="18" charset="0"/>
                        </a:rPr>
                        <a:t>1</a:t>
                      </a:r>
                    </a:p>
                  </a:txBody>
                  <a:tcPr marL="68580" marR="68580" marT="0" marB="0"/>
                </a:tc>
                <a:tc>
                  <a:txBody>
                    <a:bodyPr/>
                    <a:lstStyle/>
                    <a:p>
                      <a:pPr marL="457200" algn="l">
                        <a:lnSpc>
                          <a:spcPct val="150000"/>
                        </a:lnSpc>
                        <a:spcAft>
                          <a:spcPts val="0"/>
                        </a:spcAft>
                      </a:pPr>
                      <a:r>
                        <a:rPr lang="en-US" sz="1800" baseline="0" dirty="0">
                          <a:latin typeface="Times New Roman" pitchFamily="18" charset="0"/>
                          <a:ea typeface="Calibri"/>
                          <a:cs typeface="Times New Roman" pitchFamily="18" charset="0"/>
                        </a:rPr>
                        <a:t>Review-0</a:t>
                      </a:r>
                    </a:p>
                  </a:txBody>
                  <a:tcPr marL="68580" marR="68580" marT="0" marB="0"/>
                </a:tc>
                <a:tc>
                  <a:txBody>
                    <a:bodyPr/>
                    <a:lstStyle/>
                    <a:p>
                      <a:pPr marL="457200" algn="l">
                        <a:lnSpc>
                          <a:spcPct val="150000"/>
                        </a:lnSpc>
                        <a:spcAft>
                          <a:spcPts val="0"/>
                        </a:spcAft>
                      </a:pPr>
                      <a:r>
                        <a:rPr lang="en-US" sz="1800" baseline="0" dirty="0">
                          <a:latin typeface="Times New Roman" pitchFamily="18" charset="0"/>
                          <a:ea typeface="Calibri"/>
                          <a:cs typeface="Times New Roman" pitchFamily="18" charset="0"/>
                        </a:rPr>
                        <a:t>Software Requirements</a:t>
                      </a:r>
                    </a:p>
                    <a:p>
                      <a:pPr marL="457200" algn="l">
                        <a:lnSpc>
                          <a:spcPct val="150000"/>
                        </a:lnSpc>
                        <a:spcAft>
                          <a:spcPts val="0"/>
                        </a:spcAft>
                      </a:pPr>
                      <a:r>
                        <a:rPr lang="en-US" sz="1800" baseline="0" dirty="0">
                          <a:latin typeface="Times New Roman" pitchFamily="18" charset="0"/>
                          <a:ea typeface="Calibri"/>
                          <a:cs typeface="Times New Roman" pitchFamily="18" charset="0"/>
                        </a:rPr>
                        <a:t>Data Cleaning</a:t>
                      </a:r>
                    </a:p>
                  </a:txBody>
                  <a:tcPr marL="68580" marR="68580" marT="0" marB="0"/>
                </a:tc>
                <a:extLst>
                  <a:ext uri="{0D108BD9-81ED-4DB2-BD59-A6C34878D82A}">
                    <a16:rowId xmlns:a16="http://schemas.microsoft.com/office/drawing/2014/main" val="2954342433"/>
                  </a:ext>
                </a:extLst>
              </a:tr>
              <a:tr h="1144557">
                <a:tc>
                  <a:txBody>
                    <a:bodyPr/>
                    <a:lstStyle/>
                    <a:p>
                      <a:pPr marL="457200" algn="l">
                        <a:lnSpc>
                          <a:spcPct val="150000"/>
                        </a:lnSpc>
                        <a:spcAft>
                          <a:spcPts val="0"/>
                        </a:spcAft>
                      </a:pPr>
                      <a:r>
                        <a:rPr lang="en-US" sz="1800" dirty="0">
                          <a:latin typeface="Times New Roman" pitchFamily="18" charset="0"/>
                          <a:ea typeface="Calibri"/>
                          <a:cs typeface="Times New Roman" pitchFamily="18" charset="0"/>
                        </a:rPr>
                        <a:t>2</a:t>
                      </a:r>
                    </a:p>
                  </a:txBody>
                  <a:tcPr marL="68580" marR="68580" marT="0" marB="0"/>
                </a:tc>
                <a:tc>
                  <a:txBody>
                    <a:bodyPr/>
                    <a:lstStyle/>
                    <a:p>
                      <a:pPr marL="457200" algn="l">
                        <a:lnSpc>
                          <a:spcPct val="150000"/>
                        </a:lnSpc>
                        <a:spcAft>
                          <a:spcPts val="0"/>
                        </a:spcAft>
                      </a:pPr>
                      <a:r>
                        <a:rPr lang="en-US" sz="1800" dirty="0">
                          <a:latin typeface="Times New Roman" pitchFamily="18" charset="0"/>
                          <a:ea typeface="Calibri"/>
                          <a:cs typeface="Times New Roman" pitchFamily="18" charset="0"/>
                        </a:rPr>
                        <a:t>Review-1</a:t>
                      </a:r>
                    </a:p>
                  </a:txBody>
                  <a:tcPr marL="68580" marR="68580" marT="0" marB="0"/>
                </a:tc>
                <a:tc>
                  <a:txBody>
                    <a:bodyPr/>
                    <a:lstStyle/>
                    <a:p>
                      <a:pPr marL="457200" algn="l">
                        <a:lnSpc>
                          <a:spcPct val="150000"/>
                        </a:lnSpc>
                        <a:spcAft>
                          <a:spcPts val="0"/>
                        </a:spcAft>
                      </a:pPr>
                      <a:r>
                        <a:rPr lang="en-US" sz="1800" dirty="0">
                          <a:latin typeface="Times New Roman" pitchFamily="18" charset="0"/>
                          <a:ea typeface="Calibri"/>
                          <a:cs typeface="Times New Roman" pitchFamily="18" charset="0"/>
                        </a:rPr>
                        <a:t>Data Preprocessing</a:t>
                      </a:r>
                    </a:p>
                    <a:p>
                      <a:pPr marL="457200" algn="l">
                        <a:lnSpc>
                          <a:spcPct val="150000"/>
                        </a:lnSpc>
                        <a:spcAft>
                          <a:spcPts val="0"/>
                        </a:spcAft>
                      </a:pPr>
                      <a:r>
                        <a:rPr lang="en-US" sz="1800" dirty="0">
                          <a:latin typeface="Times New Roman" pitchFamily="18" charset="0"/>
                          <a:ea typeface="Calibri"/>
                          <a:cs typeface="Times New Roman" pitchFamily="18" charset="0"/>
                        </a:rPr>
                        <a:t>Feature Ranking</a:t>
                      </a:r>
                    </a:p>
                    <a:p>
                      <a:pPr marL="457200" algn="l">
                        <a:lnSpc>
                          <a:spcPct val="150000"/>
                        </a:lnSpc>
                        <a:spcAft>
                          <a:spcPts val="0"/>
                        </a:spcAft>
                      </a:pPr>
                      <a:r>
                        <a:rPr lang="en-US" sz="1800" dirty="0">
                          <a:latin typeface="Times New Roman" pitchFamily="18" charset="0"/>
                          <a:ea typeface="Calibri"/>
                          <a:cs typeface="Times New Roman" pitchFamily="18" charset="0"/>
                        </a:rPr>
                        <a:t>Implementation of algorithms</a:t>
                      </a:r>
                    </a:p>
                  </a:txBody>
                  <a:tcPr marL="68580" marR="68580" marT="0" marB="0"/>
                </a:tc>
                <a:extLst>
                  <a:ext uri="{0D108BD9-81ED-4DB2-BD59-A6C34878D82A}">
                    <a16:rowId xmlns:a16="http://schemas.microsoft.com/office/drawing/2014/main" val="10001"/>
                  </a:ext>
                </a:extLst>
              </a:tr>
              <a:tr h="955709">
                <a:tc>
                  <a:txBody>
                    <a:bodyPr/>
                    <a:lstStyle/>
                    <a:p>
                      <a:pPr marL="457200" algn="l">
                        <a:lnSpc>
                          <a:spcPct val="150000"/>
                        </a:lnSpc>
                        <a:spcAft>
                          <a:spcPts val="0"/>
                        </a:spcAft>
                      </a:pPr>
                      <a:r>
                        <a:rPr lang="en-US" sz="1800" dirty="0">
                          <a:latin typeface="Times New Roman" pitchFamily="18" charset="0"/>
                          <a:ea typeface="Calibri"/>
                          <a:cs typeface="Times New Roman" pitchFamily="18" charset="0"/>
                        </a:rPr>
                        <a:t>3</a:t>
                      </a:r>
                    </a:p>
                  </a:txBody>
                  <a:tcPr marL="68580" marR="68580" marT="0" marB="0"/>
                </a:tc>
                <a:tc>
                  <a:txBody>
                    <a:bodyPr/>
                    <a:lstStyle/>
                    <a:p>
                      <a:pPr marL="457200" algn="l">
                        <a:lnSpc>
                          <a:spcPct val="150000"/>
                        </a:lnSpc>
                        <a:spcAft>
                          <a:spcPts val="0"/>
                        </a:spcAft>
                      </a:pPr>
                      <a:r>
                        <a:rPr lang="en-US" sz="1800" dirty="0">
                          <a:latin typeface="Times New Roman" pitchFamily="18" charset="0"/>
                          <a:ea typeface="Calibri"/>
                          <a:cs typeface="Times New Roman" pitchFamily="18" charset="0"/>
                        </a:rPr>
                        <a:t>Review-2</a:t>
                      </a:r>
                    </a:p>
                  </a:txBody>
                  <a:tcPr marL="68580" marR="68580" marT="0" marB="0"/>
                </a:tc>
                <a:tc>
                  <a:txBody>
                    <a:bodyPr/>
                    <a:lstStyle/>
                    <a:p>
                      <a:pPr marL="457200" algn="l">
                        <a:lnSpc>
                          <a:spcPct val="150000"/>
                        </a:lnSpc>
                        <a:spcAft>
                          <a:spcPts val="0"/>
                        </a:spcAft>
                      </a:pPr>
                      <a:r>
                        <a:rPr lang="en-US" sz="1800" dirty="0">
                          <a:latin typeface="Times New Roman" pitchFamily="18" charset="0"/>
                          <a:ea typeface="Calibri"/>
                          <a:cs typeface="Times New Roman" pitchFamily="18" charset="0"/>
                        </a:rPr>
                        <a:t>Comparison of algorithms</a:t>
                      </a:r>
                    </a:p>
                    <a:p>
                      <a:pPr marL="457200" algn="l">
                        <a:lnSpc>
                          <a:spcPct val="150000"/>
                        </a:lnSpc>
                        <a:spcAft>
                          <a:spcPts val="0"/>
                        </a:spcAft>
                      </a:pPr>
                      <a:r>
                        <a:rPr lang="en-US" sz="1800" dirty="0">
                          <a:latin typeface="Times New Roman" pitchFamily="18" charset="0"/>
                          <a:ea typeface="Calibri"/>
                          <a:cs typeface="Times New Roman" pitchFamily="18" charset="0"/>
                        </a:rPr>
                        <a:t>Design UI part</a:t>
                      </a:r>
                    </a:p>
                  </a:txBody>
                  <a:tcPr marL="68580" marR="68580" marT="0" marB="0"/>
                </a:tc>
                <a:extLst>
                  <a:ext uri="{0D108BD9-81ED-4DB2-BD59-A6C34878D82A}">
                    <a16:rowId xmlns:a16="http://schemas.microsoft.com/office/drawing/2014/main" val="10002"/>
                  </a:ext>
                </a:extLst>
              </a:tr>
              <a:tr h="1229232">
                <a:tc>
                  <a:txBody>
                    <a:bodyPr/>
                    <a:lstStyle/>
                    <a:p>
                      <a:pPr marL="457200" algn="l">
                        <a:lnSpc>
                          <a:spcPct val="150000"/>
                        </a:lnSpc>
                        <a:spcAft>
                          <a:spcPts val="0"/>
                        </a:spcAft>
                      </a:pPr>
                      <a:r>
                        <a:rPr lang="en-US" sz="1800" dirty="0">
                          <a:latin typeface="Times New Roman" pitchFamily="18" charset="0"/>
                          <a:ea typeface="Calibri"/>
                          <a:cs typeface="Times New Roman" pitchFamily="18" charset="0"/>
                        </a:rPr>
                        <a:t>4</a:t>
                      </a:r>
                    </a:p>
                  </a:txBody>
                  <a:tcPr marL="68580" marR="68580" marT="0" marB="0"/>
                </a:tc>
                <a:tc>
                  <a:txBody>
                    <a:bodyPr/>
                    <a:lstStyle/>
                    <a:p>
                      <a:pPr marL="457200" algn="l">
                        <a:lnSpc>
                          <a:spcPct val="150000"/>
                        </a:lnSpc>
                        <a:spcAft>
                          <a:spcPts val="0"/>
                        </a:spcAft>
                      </a:pPr>
                      <a:r>
                        <a:rPr lang="en-US" sz="1800" dirty="0">
                          <a:latin typeface="Times New Roman" pitchFamily="18" charset="0"/>
                          <a:ea typeface="Calibri"/>
                          <a:cs typeface="Times New Roman" pitchFamily="18" charset="0"/>
                        </a:rPr>
                        <a:t>Review-3</a:t>
                      </a:r>
                    </a:p>
                  </a:txBody>
                  <a:tcPr marL="68580" marR="68580" marT="0" marB="0"/>
                </a:tc>
                <a:tc>
                  <a:txBody>
                    <a:bodyPr/>
                    <a:lstStyle/>
                    <a:p>
                      <a:pPr marL="457200" algn="l">
                        <a:lnSpc>
                          <a:spcPct val="150000"/>
                        </a:lnSpc>
                        <a:spcAft>
                          <a:spcPts val="0"/>
                        </a:spcAft>
                      </a:pPr>
                      <a:r>
                        <a:rPr lang="en-US" sz="1800" dirty="0">
                          <a:latin typeface="Times New Roman" pitchFamily="18" charset="0"/>
                          <a:ea typeface="Calibri"/>
                          <a:cs typeface="Times New Roman" pitchFamily="18" charset="0"/>
                        </a:rPr>
                        <a:t>Complete implementation</a:t>
                      </a:r>
                    </a:p>
                    <a:p>
                      <a:pPr marL="457200" algn="l">
                        <a:lnSpc>
                          <a:spcPct val="150000"/>
                        </a:lnSpc>
                        <a:spcAft>
                          <a:spcPts val="0"/>
                        </a:spcAft>
                      </a:pPr>
                      <a:r>
                        <a:rPr lang="en-US" sz="1800" dirty="0">
                          <a:latin typeface="Times New Roman" pitchFamily="18" charset="0"/>
                          <a:ea typeface="Calibri"/>
                          <a:cs typeface="Times New Roman" pitchFamily="18" charset="0"/>
                        </a:rPr>
                        <a:t>Results &amp; Discussions</a:t>
                      </a:r>
                    </a:p>
                    <a:p>
                      <a:pPr marL="457200" algn="l">
                        <a:lnSpc>
                          <a:spcPct val="150000"/>
                        </a:lnSpc>
                        <a:spcAft>
                          <a:spcPts val="0"/>
                        </a:spcAft>
                      </a:pPr>
                      <a:r>
                        <a:rPr lang="en-US" sz="1800" dirty="0">
                          <a:latin typeface="Times New Roman" pitchFamily="18" charset="0"/>
                          <a:ea typeface="Calibri"/>
                          <a:cs typeface="Times New Roman" pitchFamily="18" charset="0"/>
                        </a:rPr>
                        <a:t>Project Report Draft</a:t>
                      </a:r>
                    </a:p>
                  </a:txBody>
                  <a:tcPr marL="68580" marR="68580" marT="0" marB="0"/>
                </a:tc>
                <a:extLst>
                  <a:ext uri="{0D108BD9-81ED-4DB2-BD59-A6C34878D82A}">
                    <a16:rowId xmlns:a16="http://schemas.microsoft.com/office/drawing/2014/main" val="10003"/>
                  </a:ext>
                </a:extLst>
              </a:tr>
            </a:tbl>
          </a:graphicData>
        </a:graphic>
      </p:graphicFrame>
      <p:pic>
        <p:nvPicPr>
          <p:cNvPr id="2097153" name="Picture 2" descr="C:\Program Files\Microsoft Office\MEDIA\CAGCAT10\j0234131.wmf"/>
          <p:cNvPicPr>
            <a:picLocks noChangeAspect="1" noChangeArrowheads="1"/>
          </p:cNvPicPr>
          <p:nvPr/>
        </p:nvPicPr>
        <p:blipFill>
          <a:blip r:embed="rId3" cstate="print"/>
          <a:srcRect/>
          <a:stretch>
            <a:fillRect/>
          </a:stretch>
        </p:blipFill>
        <p:spPr bwMode="auto">
          <a:xfrm>
            <a:off x="8077200" y="0"/>
            <a:ext cx="1066800" cy="113440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vert="horz" lIns="91440" tIns="45720" rIns="91440" bIns="45720" rtlCol="0" anchor="ctr">
            <a:normAutofit/>
          </a:bodyPr>
          <a:lstStyle/>
          <a:p>
            <a:pPr marL="457200" indent="-457200"/>
            <a:r>
              <a:rPr lang="en-US" sz="2400" b="1" dirty="0">
                <a:latin typeface="Times New Roman" pitchFamily="18" charset="0"/>
                <a:cs typeface="Times New Roman" pitchFamily="18" charset="0"/>
              </a:rPr>
              <a:t>SYSTEM SPECIFICATIONS</a:t>
            </a:r>
          </a:p>
        </p:txBody>
      </p:sp>
      <p:sp>
        <p:nvSpPr>
          <p:cNvPr id="1048609" name="Content Placeholder 2"/>
          <p:cNvSpPr>
            <a:spLocks noGrp="1"/>
          </p:cNvSpPr>
          <p:nvPr>
            <p:ph idx="1"/>
          </p:nvPr>
        </p:nvSpPr>
        <p:spPr>
          <a:xfrm>
            <a:off x="457200" y="1371600"/>
            <a:ext cx="8229600" cy="4525963"/>
          </a:xfrm>
        </p:spPr>
        <p:txBody>
          <a:bodyPr vert="horz" lIns="91440" tIns="45720" rIns="91440" bIns="45720" rtlCol="0">
            <a:normAutofit/>
          </a:bodyPr>
          <a:lstStyle/>
          <a:p>
            <a:pPr marL="0" indent="0" algn="just">
              <a:spcBef>
                <a:spcPts val="0"/>
              </a:spcBef>
              <a:buNone/>
            </a:pPr>
            <a:endParaRPr lang="en-US" sz="2000" b="1" dirty="0">
              <a:solidFill>
                <a:srgbClr val="002060"/>
              </a:solidFill>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p:txBody>
      </p:sp>
      <p:graphicFrame>
        <p:nvGraphicFramePr>
          <p:cNvPr id="4194304" name="Table 5"/>
          <p:cNvGraphicFramePr>
            <a:graphicFrameLocks noGrp="1"/>
          </p:cNvGraphicFramePr>
          <p:nvPr>
            <p:extLst>
              <p:ext uri="{D42A27DB-BD31-4B8C-83A1-F6EECF244321}">
                <p14:modId xmlns:p14="http://schemas.microsoft.com/office/powerpoint/2010/main" val="596514931"/>
              </p:ext>
            </p:extLst>
          </p:nvPr>
        </p:nvGraphicFramePr>
        <p:xfrm>
          <a:off x="1219200" y="1447798"/>
          <a:ext cx="6858000" cy="4206242"/>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977719">
                <a:tc>
                  <a:txBody>
                    <a:bodyPr/>
                    <a:lstStyle/>
                    <a:p>
                      <a:pPr algn="ctr"/>
                      <a:endParaRPr lang="en-US" b="0" dirty="0">
                        <a:solidFill>
                          <a:srgbClr val="C00000"/>
                        </a:solidFill>
                      </a:endParaRPr>
                    </a:p>
                    <a:p>
                      <a:pPr algn="ctr"/>
                      <a:r>
                        <a:rPr lang="en-US" b="0" dirty="0">
                          <a:solidFill>
                            <a:srgbClr val="C00000"/>
                          </a:solidFill>
                        </a:rPr>
                        <a:t>ENVIRONMENT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en-US" b="0" dirty="0">
                        <a:solidFill>
                          <a:srgbClr val="C00000"/>
                        </a:solidFill>
                      </a:endParaRPr>
                    </a:p>
                    <a:p>
                      <a:pPr marL="0" marR="0" indent="0" algn="ctr" defTabSz="914400" rtl="0" eaLnBrk="1" fontAlgn="auto" latinLnBrk="0" hangingPunct="1">
                        <a:lnSpc>
                          <a:spcPct val="100000"/>
                        </a:lnSpc>
                        <a:spcBef>
                          <a:spcPts val="0"/>
                        </a:spcBef>
                        <a:spcAft>
                          <a:spcPts val="0"/>
                        </a:spcAft>
                        <a:buClrTx/>
                        <a:buSzTx/>
                        <a:buFontTx/>
                        <a:buNone/>
                      </a:pPr>
                      <a:r>
                        <a:rPr lang="en-US" b="0" dirty="0">
                          <a:solidFill>
                            <a:srgbClr val="C00000"/>
                          </a:solidFill>
                        </a:rPr>
                        <a:t>SPECIFICATIONS</a:t>
                      </a:r>
                    </a:p>
                    <a:p>
                      <a:endParaRPr lang="en-US" b="0" dirty="0">
                        <a:solidFill>
                          <a:srgbClr val="C00000"/>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1765483">
                <a:tc>
                  <a:txBody>
                    <a:bodyPr/>
                    <a:lstStyle/>
                    <a:p>
                      <a:endParaRPr lang="en-US" b="0" dirty="0"/>
                    </a:p>
                    <a:p>
                      <a:endParaRPr lang="en-US" b="0" dirty="0"/>
                    </a:p>
                    <a:p>
                      <a:r>
                        <a:rPr lang="en-US" b="0" dirty="0"/>
                        <a:t>          </a:t>
                      </a:r>
                    </a:p>
                    <a:p>
                      <a:r>
                        <a:rPr lang="en-US" b="0" dirty="0"/>
                        <a:t>            HARDWARE</a:t>
                      </a:r>
                    </a:p>
                  </a:txBody>
                  <a:tcPr>
                    <a:solidFill>
                      <a:schemeClr val="accent6">
                        <a:lumMod val="20000"/>
                        <a:lumOff val="80000"/>
                      </a:schemeClr>
                    </a:solidFill>
                  </a:tcPr>
                </a:tc>
                <a:tc>
                  <a:txBody>
                    <a:bodyPr/>
                    <a:lstStyle/>
                    <a:p>
                      <a:pPr>
                        <a:lnSpc>
                          <a:spcPct val="200000"/>
                        </a:lnSpc>
                      </a:pPr>
                      <a:r>
                        <a:rPr lang="en-IN" b="0" dirty="0"/>
                        <a:t>Processor - Intel</a:t>
                      </a:r>
                      <a:r>
                        <a:rPr lang="en-IN" b="0" baseline="0" dirty="0"/>
                        <a:t> Core i5</a:t>
                      </a:r>
                      <a:endParaRPr lang="en-US" b="0" dirty="0"/>
                    </a:p>
                    <a:p>
                      <a:pPr>
                        <a:lnSpc>
                          <a:spcPct val="200000"/>
                        </a:lnSpc>
                      </a:pPr>
                      <a:r>
                        <a:rPr lang="en-US" b="0" dirty="0"/>
                        <a:t>Memory(RAM)</a:t>
                      </a:r>
                      <a:r>
                        <a:rPr lang="en-US" b="0" baseline="0" dirty="0"/>
                        <a:t> - 8 GB</a:t>
                      </a:r>
                      <a:endParaRPr lang="en-US" b="0" dirty="0"/>
                    </a:p>
                    <a:p>
                      <a:pPr>
                        <a:lnSpc>
                          <a:spcPct val="200000"/>
                        </a:lnSpc>
                      </a:pPr>
                      <a:r>
                        <a:rPr lang="en-US" b="0" dirty="0"/>
                        <a:t>Storage</a:t>
                      </a:r>
                      <a:r>
                        <a:rPr lang="en-US" b="0" baseline="0" dirty="0"/>
                        <a:t> – </a:t>
                      </a:r>
                      <a:r>
                        <a:rPr lang="en-US" b="0" dirty="0"/>
                        <a:t>I TB</a:t>
                      </a:r>
                    </a:p>
                  </a:txBody>
                  <a:tcPr>
                    <a:solidFill>
                      <a:schemeClr val="accent6">
                        <a:lumMod val="20000"/>
                        <a:lumOff val="80000"/>
                      </a:schemeClr>
                    </a:solidFill>
                  </a:tcPr>
                </a:tc>
                <a:extLst>
                  <a:ext uri="{0D108BD9-81ED-4DB2-BD59-A6C34878D82A}">
                    <a16:rowId xmlns:a16="http://schemas.microsoft.com/office/drawing/2014/main" val="10001"/>
                  </a:ext>
                </a:extLst>
              </a:tr>
              <a:tr h="566457">
                <a:tc>
                  <a:txBody>
                    <a:bodyPr/>
                    <a:lstStyle/>
                    <a:p>
                      <a:r>
                        <a:rPr lang="en-US" b="0" dirty="0"/>
                        <a:t>             SOFTWARE </a:t>
                      </a:r>
                    </a:p>
                  </a:txBody>
                  <a:tcPr>
                    <a:solidFill>
                      <a:schemeClr val="accent6">
                        <a:lumMod val="20000"/>
                        <a:lumOff val="80000"/>
                      </a:schemeClr>
                    </a:solidFill>
                  </a:tcPr>
                </a:tc>
                <a:tc>
                  <a:txBody>
                    <a:bodyPr/>
                    <a:lstStyle/>
                    <a:p>
                      <a:r>
                        <a:rPr lang="en-IN" b="0" dirty="0"/>
                        <a:t>Python</a:t>
                      </a:r>
                    </a:p>
                    <a:p>
                      <a:r>
                        <a:rPr lang="en-IN" b="0" dirty="0"/>
                        <a:t>OS - Windows</a:t>
                      </a:r>
                      <a:r>
                        <a:rPr lang="en-IN" b="0" baseline="0" dirty="0"/>
                        <a:t> 10</a:t>
                      </a:r>
                    </a:p>
                    <a:p>
                      <a:r>
                        <a:rPr lang="en-IN" b="0" baseline="0" dirty="0"/>
                        <a:t>Google </a:t>
                      </a:r>
                      <a:r>
                        <a:rPr lang="en-IN" b="0" baseline="0" dirty="0" err="1"/>
                        <a:t>Colab</a:t>
                      </a:r>
                      <a:endParaRPr lang="en-IN" b="0" baseline="0" dirty="0"/>
                    </a:p>
                    <a:p>
                      <a:r>
                        <a:rPr lang="en-IN" b="0" baseline="0" dirty="0" err="1"/>
                        <a:t>Pycharm</a:t>
                      </a:r>
                      <a:endParaRPr lang="en-IN" b="0" baseline="0" dirty="0"/>
                    </a:p>
                    <a:p>
                      <a:endParaRPr lang="en-US" b="0" dirty="0"/>
                    </a:p>
                  </a:txBody>
                  <a:tcP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
        <p:nvSpPr>
          <p:cNvPr id="1048610" name="Slide Number Placeholder 8"/>
          <p:cNvSpPr>
            <a:spLocks noGrp="1"/>
          </p:cNvSpPr>
          <p:nvPr>
            <p:ph type="sldNum" sz="quarter" idx="12"/>
          </p:nvPr>
        </p:nvSpPr>
        <p:spPr/>
        <p:txBody>
          <a:bodyPr/>
          <a:lstStyle/>
          <a:p>
            <a:fld id="{24D61EA3-8E8C-4EB5-BA75-196CDBC371E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dirty="0"/>
              <a:t>References</a:t>
            </a:r>
          </a:p>
        </p:txBody>
      </p:sp>
      <p:sp>
        <p:nvSpPr>
          <p:cNvPr id="1048621" name="Content Placeholder 2"/>
          <p:cNvSpPr>
            <a:spLocks noGrp="1"/>
          </p:cNvSpPr>
          <p:nvPr>
            <p:ph idx="1"/>
          </p:nvPr>
        </p:nvSpPr>
        <p:spPr/>
        <p:txBody>
          <a:bodyPr>
            <a:normAutofit/>
          </a:bodyPr>
          <a:lstStyle/>
          <a:p>
            <a:pPr algn="just">
              <a:buNone/>
            </a:pPr>
            <a:r>
              <a:rPr lang="en-US" sz="2000" dirty="0"/>
              <a:t>[1] Base paper</a:t>
            </a:r>
          </a:p>
          <a:p>
            <a:pPr algn="just">
              <a:buNone/>
            </a:pPr>
            <a:r>
              <a:rPr lang="en-US" sz="2000" dirty="0"/>
              <a:t>       </a:t>
            </a:r>
            <a:r>
              <a:rPr lang="en-US" sz="2000" dirty="0">
                <a:hlinkClick r:id="rId2"/>
              </a:rPr>
              <a:t>https://bmcmedinformdecismak.biomedcentral.com/articles/10.1186/s12911-020-1023-5</a:t>
            </a:r>
            <a:endParaRPr lang="en-US" sz="2000" dirty="0"/>
          </a:p>
          <a:p>
            <a:pPr algn="just">
              <a:buNone/>
            </a:pPr>
            <a:endParaRPr lang="en-US" sz="2000" dirty="0"/>
          </a:p>
          <a:p>
            <a:pPr algn="just">
              <a:buNone/>
            </a:pPr>
            <a:r>
              <a:rPr lang="en-US" sz="2000" dirty="0"/>
              <a:t>[2] Reference papers</a:t>
            </a:r>
          </a:p>
          <a:p>
            <a:pPr algn="just">
              <a:buNone/>
            </a:pPr>
            <a:endParaRPr lang="en-US" sz="2000" dirty="0"/>
          </a:p>
          <a:p>
            <a:pPr algn="just">
              <a:buNone/>
            </a:pPr>
            <a:r>
              <a:rPr lang="en-US" sz="2000" dirty="0"/>
              <a:t>       </a:t>
            </a:r>
            <a:r>
              <a:rPr lang="en-US" sz="2000" dirty="0">
                <a:hlinkClick r:id="rId3"/>
              </a:rPr>
              <a:t>https://papers.ssrn.com/sol3/papers.cfm?abstract_id=3759562</a:t>
            </a:r>
            <a:endParaRPr lang="en-US" sz="2000" dirty="0"/>
          </a:p>
          <a:p>
            <a:pPr algn="just">
              <a:buNone/>
            </a:pPr>
            <a:endParaRPr lang="en-US" sz="2000" dirty="0"/>
          </a:p>
          <a:p>
            <a:pPr algn="just">
              <a:buNone/>
            </a:pPr>
            <a:r>
              <a:rPr lang="en-US" sz="2000" dirty="0"/>
              <a:t>[3] Data Base source links</a:t>
            </a:r>
          </a:p>
          <a:p>
            <a:pPr algn="just">
              <a:buNone/>
            </a:pPr>
            <a:endParaRPr lang="en-US" sz="2000" dirty="0"/>
          </a:p>
          <a:p>
            <a:pPr algn="just">
              <a:buNone/>
            </a:pPr>
            <a:r>
              <a:rPr lang="en-US" sz="2000" dirty="0"/>
              <a:t>	</a:t>
            </a:r>
            <a:r>
              <a:rPr lang="en-US" sz="2000" dirty="0">
                <a:hlinkClick r:id="rId4"/>
              </a:rPr>
              <a:t>https://www.kaggle.com/andrewmvd/heart-failure-clinical-data</a:t>
            </a:r>
            <a:endParaRPr lang="en-US" sz="2000" dirty="0"/>
          </a:p>
          <a:p>
            <a:pPr algn="just">
              <a:buNone/>
            </a:pPr>
            <a:endParaRPr lang="en-US" sz="2000" dirty="0"/>
          </a:p>
        </p:txBody>
      </p:sp>
      <p:sp>
        <p:nvSpPr>
          <p:cNvPr id="1048622" name="Slide Number Placeholder 5"/>
          <p:cNvSpPr>
            <a:spLocks noGrp="1"/>
          </p:cNvSpPr>
          <p:nvPr>
            <p:ph type="sldNum" sz="quarter" idx="12"/>
          </p:nvPr>
        </p:nvSpPr>
        <p:spPr/>
        <p:txBody>
          <a:bodyPr/>
          <a:lstStyle/>
          <a:p>
            <a:fld id="{24D61EA3-8E8C-4EB5-BA75-196CDBC371ED}" type="slidenum">
              <a:rPr lang="en-US" smtClean="0"/>
              <a:pPr/>
              <a:t>6</a:t>
            </a:fld>
            <a:endParaRPr lang="en-US"/>
          </a:p>
        </p:txBody>
      </p:sp>
      <p:sp>
        <p:nvSpPr>
          <p:cNvPr id="1048623" name="Date Placeholder 7"/>
          <p:cNvSpPr>
            <a:spLocks noGrp="1"/>
          </p:cNvSpPr>
          <p:nvPr>
            <p:ph type="dt" sz="half" idx="10"/>
          </p:nvPr>
        </p:nvSpPr>
        <p:spPr/>
        <p:txBody>
          <a:bodyPr/>
          <a:lstStyle/>
          <a:p>
            <a:r>
              <a:rPr lang="en-US"/>
              <a:t>02 February 2019</a:t>
            </a:r>
          </a:p>
        </p:txBody>
      </p:sp>
      <p:sp>
        <p:nvSpPr>
          <p:cNvPr id="1048624" name="Footer Placeholder 8"/>
          <p:cNvSpPr>
            <a:spLocks noGrp="1"/>
          </p:cNvSpPr>
          <p:nvPr>
            <p:ph type="ftr" sz="quarter" idx="11"/>
          </p:nvPr>
        </p:nvSpPr>
        <p:spPr/>
        <p:txBody>
          <a:bodyPr/>
          <a:lstStyle/>
          <a:p>
            <a:r>
              <a:rPr lang="en-US"/>
              <a:t>Review - II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274638"/>
            <a:ext cx="8229600" cy="5973762"/>
          </a:xfrm>
        </p:spPr>
        <p:txBody>
          <a:bodyPr/>
          <a:lstStyle/>
          <a:p>
            <a:r>
              <a:rPr lang="en-US" dirty="0"/>
              <a:t>Thank You</a:t>
            </a:r>
          </a:p>
        </p:txBody>
      </p:sp>
      <p:sp>
        <p:nvSpPr>
          <p:cNvPr id="1048626" name="Slide Number Placeholder 5"/>
          <p:cNvSpPr>
            <a:spLocks noGrp="1"/>
          </p:cNvSpPr>
          <p:nvPr>
            <p:ph type="sldNum" sz="quarter" idx="12"/>
          </p:nvPr>
        </p:nvSpPr>
        <p:spPr/>
        <p:txBody>
          <a:bodyPr/>
          <a:lstStyle/>
          <a:p>
            <a:fld id="{24D61EA3-8E8C-4EB5-BA75-196CDBC371ED}" type="slidenum">
              <a:rPr lang="en-US" smtClean="0"/>
              <a:pPr/>
              <a:t>7</a:t>
            </a:fld>
            <a:endParaRPr lang="en-US"/>
          </a:p>
        </p:txBody>
      </p:sp>
      <p:sp>
        <p:nvSpPr>
          <p:cNvPr id="1048627" name="Date Placeholder 7"/>
          <p:cNvSpPr>
            <a:spLocks noGrp="1"/>
          </p:cNvSpPr>
          <p:nvPr>
            <p:ph type="dt" sz="half" idx="10"/>
          </p:nvPr>
        </p:nvSpPr>
        <p:spPr/>
        <p:txBody>
          <a:bodyPr/>
          <a:lstStyle/>
          <a:p>
            <a:r>
              <a:rPr lang="en-US"/>
              <a:t>02 February 2019</a:t>
            </a:r>
          </a:p>
        </p:txBody>
      </p:sp>
      <p:sp>
        <p:nvSpPr>
          <p:cNvPr id="1048628" name="Footer Placeholder 8"/>
          <p:cNvSpPr>
            <a:spLocks noGrp="1"/>
          </p:cNvSpPr>
          <p:nvPr>
            <p:ph type="ftr" sz="quarter" idx="11"/>
          </p:nvPr>
        </p:nvSpPr>
        <p:spPr/>
        <p:txBody>
          <a:bodyPr/>
          <a:lstStyle/>
          <a:p>
            <a:r>
              <a:rPr lang="en-US"/>
              <a:t>Review - II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860</Words>
  <Application>Microsoft Office PowerPoint</Application>
  <PresentationFormat>On-screen Show (4:3)</PresentationFormat>
  <Paragraphs>108</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PowerPoint Presentation</vt:lpstr>
      <vt:lpstr>ABSTRACT</vt:lpstr>
      <vt:lpstr>PROJECT INTRODUCTION</vt:lpstr>
      <vt:lpstr>PROJECT PLAN</vt:lpstr>
      <vt:lpstr>SYSTEM SPECIFICATIONS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BVRIT HYDERABAD College of Engineering for Women Department of CSE</dc:title>
  <dc:creator>HP Compaq</dc:creator>
  <cp:lastModifiedBy>Shamini</cp:lastModifiedBy>
  <cp:revision>17</cp:revision>
  <dcterms:created xsi:type="dcterms:W3CDTF">2017-01-04T04:11:22Z</dcterms:created>
  <dcterms:modified xsi:type="dcterms:W3CDTF">2021-05-30T07:05:50Z</dcterms:modified>
</cp:coreProperties>
</file>