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7"/>
  </p:notesMasterIdLst>
  <p:sldIdLst>
    <p:sldId id="256" r:id="rId2"/>
    <p:sldId id="257" r:id="rId3"/>
    <p:sldId id="261" r:id="rId4"/>
    <p:sldId id="267" r:id="rId5"/>
    <p:sldId id="268" r:id="rId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172B16F-8E89-4BC7-88AF-AF1F7045E104}">
  <a:tblStyle styleId="{6172B16F-8E89-4BC7-88AF-AF1F7045E104}"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3" autoAdjust="0"/>
    <p:restoredTop sz="94660"/>
  </p:normalViewPr>
  <p:slideViewPr>
    <p:cSldViewPr snapToGrid="0">
      <p:cViewPr varScale="1">
        <p:scale>
          <a:sx n="104" d="100"/>
          <a:sy n="104" d="100"/>
        </p:scale>
        <p:origin x="80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dc4e44ef7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gdc4e44ef7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dc4e44ef73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gdc4e44ef73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dc4e44ef73_1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gdc4e44ef73_1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dc4e44ef73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gdc4e44ef73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dc4e44ef73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gdc4e44ef73_1_12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994505" y="2260311"/>
            <a:ext cx="3155100" cy="5847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800"/>
              <a:buNone/>
              <a:defRPr sz="4950" b="1" i="0">
                <a:solidFill>
                  <a:schemeClr val="dk1"/>
                </a:solidFill>
                <a:latin typeface="Times New Roman"/>
                <a:ea typeface="Times New Roman"/>
                <a:cs typeface="Times New Roman"/>
                <a:sym typeface="Times New Rom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845628" y="1565069"/>
            <a:ext cx="7348200" cy="30690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800"/>
              <a:buNone/>
              <a:defRPr b="0" i="0">
                <a:solidFill>
                  <a:schemeClr val="dk1"/>
                </a:solidFill>
              </a:defRPr>
            </a:lvl1pPr>
            <a:lvl2pPr marL="914400" lvl="1" indent="-228600" algn="l" rtl="0">
              <a:spcBef>
                <a:spcPts val="1200"/>
              </a:spcBef>
              <a:spcAft>
                <a:spcPts val="0"/>
              </a:spcAft>
              <a:buSzPts val="1400"/>
              <a:buNone/>
              <a:defRPr/>
            </a:lvl2pPr>
            <a:lvl3pPr marL="1371600" lvl="2" indent="-228600" algn="l" rtl="0">
              <a:spcBef>
                <a:spcPts val="1200"/>
              </a:spcBef>
              <a:spcAft>
                <a:spcPts val="0"/>
              </a:spcAft>
              <a:buSzPts val="1400"/>
              <a:buNone/>
              <a:defRPr/>
            </a:lvl3pPr>
            <a:lvl4pPr marL="1828800" lvl="3" indent="-228600" algn="l" rtl="0">
              <a:spcBef>
                <a:spcPts val="1200"/>
              </a:spcBef>
              <a:spcAft>
                <a:spcPts val="0"/>
              </a:spcAft>
              <a:buSzPts val="1400"/>
              <a:buNone/>
              <a:defRPr/>
            </a:lvl4pPr>
            <a:lvl5pPr marL="2286000" lvl="4" indent="-228600" algn="l" rtl="0">
              <a:spcBef>
                <a:spcPts val="1200"/>
              </a:spcBef>
              <a:spcAft>
                <a:spcPts val="0"/>
              </a:spcAft>
              <a:buSzPts val="1400"/>
              <a:buNone/>
              <a:defRPr/>
            </a:lvl5pPr>
            <a:lvl6pPr marL="2743200" lvl="5" indent="-228600" algn="l" rtl="0">
              <a:spcBef>
                <a:spcPts val="1200"/>
              </a:spcBef>
              <a:spcAft>
                <a:spcPts val="0"/>
              </a:spcAft>
              <a:buSzPts val="1400"/>
              <a:buNone/>
              <a:defRPr/>
            </a:lvl6pPr>
            <a:lvl7pPr marL="3200400" lvl="6" indent="-228600" algn="l" rtl="0">
              <a:spcBef>
                <a:spcPts val="1200"/>
              </a:spcBef>
              <a:spcAft>
                <a:spcPts val="0"/>
              </a:spcAft>
              <a:buSzPts val="1400"/>
              <a:buNone/>
              <a:defRPr/>
            </a:lvl7pPr>
            <a:lvl8pPr marL="3657600" lvl="7" indent="-228600" algn="l" rtl="0">
              <a:spcBef>
                <a:spcPts val="1200"/>
              </a:spcBef>
              <a:spcAft>
                <a:spcPts val="0"/>
              </a:spcAft>
              <a:buSzPts val="1400"/>
              <a:buNone/>
              <a:defRPr/>
            </a:lvl8pPr>
            <a:lvl9pPr marL="4114800" lvl="8" indent="-228600" algn="l" rtl="0">
              <a:spcBef>
                <a:spcPts val="1200"/>
              </a:spcBef>
              <a:spcAft>
                <a:spcPts val="1200"/>
              </a:spcAft>
              <a:buSzPts val="1400"/>
              <a:buNone/>
              <a:defRPr/>
            </a:lvl9pPr>
          </a:lstStyle>
          <a:p>
            <a:endParaRPr/>
          </a:p>
        </p:txBody>
      </p:sp>
      <p:sp>
        <p:nvSpPr>
          <p:cNvPr id="53" name="Google Shape;53;p1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4" name="Google Shape;54;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13"/>
          <p:cNvSpPr txBox="1">
            <a:spLocks noGrp="1"/>
          </p:cNvSpPr>
          <p:nvPr>
            <p:ph type="sldNum" idx="12"/>
          </p:nvPr>
        </p:nvSpPr>
        <p:spPr>
          <a:xfrm>
            <a:off x="6583680" y="4783455"/>
            <a:ext cx="2103000" cy="1539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Only">
  <p:cSld name="Title Only">
    <p:bg>
      <p:bgPr>
        <a:solidFill>
          <a:schemeClr val="lt1"/>
        </a:solidFill>
        <a:effectLst/>
      </p:bgPr>
    </p:bg>
    <p:spTree>
      <p:nvGrpSpPr>
        <p:cNvPr id="1" name="Shape 56"/>
        <p:cNvGrpSpPr/>
        <p:nvPr/>
      </p:nvGrpSpPr>
      <p:grpSpPr>
        <a:xfrm>
          <a:off x="0" y="0"/>
          <a:ext cx="0" cy="0"/>
          <a:chOff x="0" y="0"/>
          <a:chExt cx="0" cy="0"/>
        </a:xfrm>
      </p:grpSpPr>
      <p:sp>
        <p:nvSpPr>
          <p:cNvPr id="57" name="Google Shape;57;p14"/>
          <p:cNvSpPr/>
          <p:nvPr/>
        </p:nvSpPr>
        <p:spPr>
          <a:xfrm>
            <a:off x="0" y="0"/>
            <a:ext cx="9144000" cy="342900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8" name="Google Shape;58;p14"/>
          <p:cNvSpPr/>
          <p:nvPr/>
        </p:nvSpPr>
        <p:spPr>
          <a:xfrm>
            <a:off x="6290112" y="3948067"/>
            <a:ext cx="0" cy="685800"/>
          </a:xfrm>
          <a:custGeom>
            <a:avLst/>
            <a:gdLst/>
            <a:ahLst/>
            <a:cxnLst/>
            <a:rect l="l" t="t" r="r" b="b"/>
            <a:pathLst>
              <a:path w="120000" h="914400" extrusionOk="0">
                <a:moveTo>
                  <a:pt x="0" y="914398"/>
                </a:moveTo>
                <a:lnTo>
                  <a:pt x="0" y="0"/>
                </a:lnTo>
              </a:path>
            </a:pathLst>
          </a:custGeom>
          <a:noFill/>
          <a:ln w="19025" cap="flat" cmpd="sng">
            <a:solidFill>
              <a:srgbClr val="1482A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9" name="Google Shape;59;p14"/>
          <p:cNvSpPr/>
          <p:nvPr/>
        </p:nvSpPr>
        <p:spPr>
          <a:xfrm>
            <a:off x="0" y="8662"/>
            <a:ext cx="9144000" cy="51348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0" name="Google Shape;60;p14"/>
          <p:cNvSpPr txBox="1">
            <a:spLocks noGrp="1"/>
          </p:cNvSpPr>
          <p:nvPr>
            <p:ph type="title"/>
          </p:nvPr>
        </p:nvSpPr>
        <p:spPr>
          <a:xfrm>
            <a:off x="2994505" y="2260311"/>
            <a:ext cx="3155100" cy="5847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800"/>
              <a:buNone/>
              <a:defRPr sz="4950" b="1" i="0">
                <a:solidFill>
                  <a:schemeClr val="dk1"/>
                </a:solidFill>
                <a:latin typeface="Times New Roman"/>
                <a:ea typeface="Times New Roman"/>
                <a:cs typeface="Times New Roman"/>
                <a:sym typeface="Times New Rom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1" name="Google Shape;61;p1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1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14"/>
          <p:cNvSpPr txBox="1">
            <a:spLocks noGrp="1"/>
          </p:cNvSpPr>
          <p:nvPr>
            <p:ph type="sldNum" idx="12"/>
          </p:nvPr>
        </p:nvSpPr>
        <p:spPr>
          <a:xfrm>
            <a:off x="6583680" y="4783455"/>
            <a:ext cx="2103000" cy="1539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hyperlink" Target="https://www.researchgate.net/publication/317420253_A_survey_on_extractive_text_summarization" TargetMode="External"/><Relationship Id="rId5" Type="http://schemas.openxmlformats.org/officeDocument/2006/relationships/hyperlink" Target="https://www.irjet.net/archives/V7/i4/IRJET-V7I4647.pdf" TargetMode="Externa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grpSp>
        <p:nvGrpSpPr>
          <p:cNvPr id="68" name="Google Shape;68;p15"/>
          <p:cNvGrpSpPr/>
          <p:nvPr/>
        </p:nvGrpSpPr>
        <p:grpSpPr>
          <a:xfrm>
            <a:off x="0" y="0"/>
            <a:ext cx="9144000" cy="5143500"/>
            <a:chOff x="0" y="0"/>
            <a:chExt cx="9144000" cy="6858000"/>
          </a:xfrm>
        </p:grpSpPr>
        <p:sp>
          <p:nvSpPr>
            <p:cNvPr id="69" name="Google Shape;69;p15"/>
            <p:cNvSpPr/>
            <p:nvPr/>
          </p:nvSpPr>
          <p:spPr>
            <a:xfrm>
              <a:off x="6290112" y="5264089"/>
              <a:ext cx="0" cy="914400"/>
            </a:xfrm>
            <a:custGeom>
              <a:avLst/>
              <a:gdLst/>
              <a:ahLst/>
              <a:cxnLst/>
              <a:rect l="l" t="t" r="r" b="b"/>
              <a:pathLst>
                <a:path w="120000" h="914400" extrusionOk="0">
                  <a:moveTo>
                    <a:pt x="0" y="914398"/>
                  </a:moveTo>
                  <a:lnTo>
                    <a:pt x="0" y="0"/>
                  </a:lnTo>
                </a:path>
              </a:pathLst>
            </a:custGeom>
            <a:noFill/>
            <a:ln w="19025" cap="flat" cmpd="sng">
              <a:solidFill>
                <a:srgbClr val="1482A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0" name="Google Shape;70;p15"/>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p>
          </p:txBody>
        </p:sp>
      </p:grpSp>
      <p:sp>
        <p:nvSpPr>
          <p:cNvPr id="71" name="Google Shape;71;p15"/>
          <p:cNvSpPr txBox="1">
            <a:spLocks noGrp="1"/>
          </p:cNvSpPr>
          <p:nvPr>
            <p:ph type="title"/>
          </p:nvPr>
        </p:nvSpPr>
        <p:spPr>
          <a:xfrm>
            <a:off x="870158" y="1126536"/>
            <a:ext cx="6794635" cy="2505814"/>
          </a:xfrm>
          <a:prstGeom prst="rect">
            <a:avLst/>
          </a:prstGeom>
          <a:noFill/>
          <a:ln>
            <a:noFill/>
          </a:ln>
        </p:spPr>
        <p:txBody>
          <a:bodyPr spcFirstLastPara="1" wrap="square" lIns="0" tIns="12700" rIns="0" bIns="0" anchor="t" anchorCtr="0">
            <a:spAutoFit/>
          </a:bodyPr>
          <a:lstStyle/>
          <a:p>
            <a:r>
              <a:rPr lang="en-US" sz="2400" spc="-5" dirty="0"/>
              <a:t>   Department </a:t>
            </a:r>
            <a:r>
              <a:rPr lang="en-US" sz="2400" dirty="0"/>
              <a:t>of </a:t>
            </a:r>
            <a:r>
              <a:rPr lang="en-US" sz="2400" spc="-5" dirty="0"/>
              <a:t>Computer Science </a:t>
            </a:r>
            <a:r>
              <a:rPr lang="en-US" sz="2400" dirty="0"/>
              <a:t>and</a:t>
            </a:r>
            <a:r>
              <a:rPr lang="en-US" sz="2400" spc="-120" dirty="0"/>
              <a:t> </a:t>
            </a:r>
            <a:r>
              <a:rPr lang="en-US" sz="2400" spc="-5" dirty="0"/>
              <a:t>Engineering</a:t>
            </a:r>
            <a:br>
              <a:rPr lang="en-US" sz="2400" spc="-5" dirty="0"/>
            </a:br>
            <a:br>
              <a:rPr lang="en-US" sz="2400" spc="-5" dirty="0"/>
            </a:br>
            <a:r>
              <a:rPr lang="en-US" sz="2400" spc="-5" dirty="0"/>
              <a:t>              </a:t>
            </a:r>
            <a:r>
              <a:rPr lang="en-US" sz="2400" b="1" dirty="0">
                <a:solidFill>
                  <a:srgbClr val="FF0000"/>
                </a:solidFill>
              </a:rPr>
              <a:t>TEXT SUMMARIZATIONMETHOD</a:t>
            </a:r>
            <a:br>
              <a:rPr lang="en-US" sz="2400" dirty="0">
                <a:solidFill>
                  <a:srgbClr val="FF0000"/>
                </a:solidFill>
              </a:rPr>
            </a:br>
            <a:br>
              <a:rPr lang="en-US" sz="2400" dirty="0">
                <a:latin typeface="Times New Roman"/>
                <a:cs typeface="Times New Roman"/>
              </a:rPr>
            </a:br>
            <a:r>
              <a:rPr lang="en-US" sz="2400" dirty="0">
                <a:latin typeface="Times New Roman"/>
                <a:cs typeface="Times New Roman"/>
              </a:rPr>
              <a:t>                                 </a:t>
            </a:r>
            <a:r>
              <a:rPr lang="en-US" sz="1800" b="1" spc="-5" dirty="0">
                <a:latin typeface="Times New Roman"/>
                <a:cs typeface="Times New Roman"/>
              </a:rPr>
              <a:t>Date:</a:t>
            </a:r>
            <a:r>
              <a:rPr lang="en-US" sz="1800" b="1" dirty="0">
                <a:latin typeface="Times New Roman" pitchFamily="18" charset="0"/>
                <a:ea typeface="+mj-ea"/>
                <a:cs typeface="Times New Roman" pitchFamily="18" charset="0"/>
              </a:rPr>
              <a:t>08 April 2021</a:t>
            </a:r>
            <a:br>
              <a:rPr kumimoji="0" lang="en-US" sz="18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br>
            <a:br>
              <a:rPr lang="en-US" sz="1800" dirty="0">
                <a:latin typeface="Times New Roman"/>
                <a:cs typeface="Times New Roman"/>
              </a:rPr>
            </a:br>
            <a:endParaRPr sz="2400" dirty="0"/>
          </a:p>
        </p:txBody>
      </p:sp>
      <p:sp>
        <p:nvSpPr>
          <p:cNvPr id="9" name="TextBox 8">
            <a:extLst>
              <a:ext uri="{FF2B5EF4-FFF2-40B4-BE49-F238E27FC236}">
                <a16:creationId xmlns:a16="http://schemas.microsoft.com/office/drawing/2014/main" id="{86EE3037-1149-473B-9908-977A12FA69E6}"/>
              </a:ext>
            </a:extLst>
          </p:cNvPr>
          <p:cNvSpPr txBox="1"/>
          <p:nvPr/>
        </p:nvSpPr>
        <p:spPr>
          <a:xfrm>
            <a:off x="221226" y="3144930"/>
            <a:ext cx="8797413" cy="1744067"/>
          </a:xfrm>
          <a:prstGeom prst="rect">
            <a:avLst/>
          </a:prstGeom>
          <a:noFill/>
        </p:spPr>
        <p:txBody>
          <a:bodyPr wrap="square">
            <a:spAutoFit/>
          </a:bodyPr>
          <a:lstStyle/>
          <a:p>
            <a:endParaRPr lang="en-US" sz="1400" b="1" dirty="0"/>
          </a:p>
          <a:p>
            <a:r>
              <a:rPr lang="en-US" sz="1400" b="1" dirty="0"/>
              <a:t>S.VARSHA : 17WH1A0512</a:t>
            </a:r>
            <a:endParaRPr lang="en-US" sz="1400" dirty="0"/>
          </a:p>
          <a:p>
            <a:r>
              <a:rPr lang="en-US" sz="1400" b="1" dirty="0"/>
              <a:t>K.PRASEEDA: 17WH1A0533</a:t>
            </a:r>
            <a:endParaRPr lang="en-US" sz="1400" dirty="0"/>
          </a:p>
          <a:p>
            <a:r>
              <a:rPr lang="en-US" sz="1400" b="1" dirty="0"/>
              <a:t>D.KEERTHANA:17WH1A0555</a:t>
            </a:r>
          </a:p>
          <a:p>
            <a:pPr marL="3902075" marR="5080" indent="19050">
              <a:lnSpc>
                <a:spcPct val="100000"/>
              </a:lnSpc>
              <a:spcBef>
                <a:spcPts val="1400"/>
              </a:spcBef>
              <a:tabLst>
                <a:tab pos="5456555" algn="l"/>
              </a:tabLst>
            </a:pPr>
            <a:r>
              <a:rPr lang="en-IN" sz="1400" b="1" spc="-5" dirty="0">
                <a:latin typeface="Times New Roman"/>
                <a:cs typeface="Times New Roman"/>
              </a:rPr>
              <a:t>                                 Internal Guide </a:t>
            </a:r>
            <a:r>
              <a:rPr lang="en-IN" sz="1400" b="1" dirty="0">
                <a:latin typeface="Times New Roman"/>
                <a:cs typeface="Times New Roman"/>
              </a:rPr>
              <a:t>: M</a:t>
            </a:r>
            <a:r>
              <a:rPr lang="en-IN" sz="1400" b="1" spc="-60" dirty="0">
                <a:latin typeface="Times New Roman"/>
                <a:cs typeface="Times New Roman"/>
              </a:rPr>
              <a:t>r . K .Rajesh</a:t>
            </a:r>
            <a:r>
              <a:rPr lang="en-IN" sz="1400" b="1" spc="-5" dirty="0">
                <a:latin typeface="Times New Roman"/>
                <a:cs typeface="Times New Roman"/>
              </a:rPr>
              <a:t> </a:t>
            </a:r>
          </a:p>
          <a:p>
            <a:pPr marL="3902075" marR="5080" indent="19050">
              <a:spcBef>
                <a:spcPts val="1400"/>
              </a:spcBef>
              <a:tabLst>
                <a:tab pos="5456555" algn="l"/>
              </a:tabLst>
            </a:pPr>
            <a:r>
              <a:rPr lang="en-IN" sz="1400" b="1" spc="-5" dirty="0">
                <a:latin typeface="Times New Roman"/>
                <a:cs typeface="Times New Roman"/>
              </a:rPr>
              <a:t>                               Designation</a:t>
            </a:r>
            <a:r>
              <a:rPr lang="en-IN" sz="1400" b="1" dirty="0">
                <a:latin typeface="Times New Roman"/>
                <a:cs typeface="Times New Roman"/>
              </a:rPr>
              <a:t>: </a:t>
            </a:r>
            <a:r>
              <a:rPr lang="en-US" sz="1400" b="1" dirty="0">
                <a:latin typeface="Times New Roman" pitchFamily="18" charset="0"/>
                <a:cs typeface="Times New Roman" pitchFamily="18" charset="0"/>
              </a:rPr>
              <a:t>Assistant Professor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p:nvPr/>
        </p:nvSpPr>
        <p:spPr>
          <a:xfrm>
            <a:off x="6290112" y="3948067"/>
            <a:ext cx="0" cy="685800"/>
          </a:xfrm>
          <a:custGeom>
            <a:avLst/>
            <a:gdLst/>
            <a:ahLst/>
            <a:cxnLst/>
            <a:rect l="l" t="t" r="r" b="b"/>
            <a:pathLst>
              <a:path w="120000" h="914400" extrusionOk="0">
                <a:moveTo>
                  <a:pt x="0" y="914398"/>
                </a:moveTo>
                <a:lnTo>
                  <a:pt x="0" y="0"/>
                </a:lnTo>
              </a:path>
            </a:pathLst>
          </a:custGeom>
          <a:noFill/>
          <a:ln w="19025" cap="flat" cmpd="sng">
            <a:solidFill>
              <a:srgbClr val="1482A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9" name="Google Shape;79;p16"/>
          <p:cNvSpPr/>
          <p:nvPr/>
        </p:nvSpPr>
        <p:spPr>
          <a:xfrm>
            <a:off x="8297558" y="607376"/>
            <a:ext cx="806700" cy="6048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0" name="Google Shape;80;p16"/>
          <p:cNvSpPr txBox="1"/>
          <p:nvPr/>
        </p:nvSpPr>
        <p:spPr>
          <a:xfrm>
            <a:off x="49365" y="723899"/>
            <a:ext cx="6880200" cy="3781500"/>
          </a:xfrm>
          <a:prstGeom prst="rect">
            <a:avLst/>
          </a:prstGeom>
          <a:noFill/>
          <a:ln>
            <a:noFill/>
          </a:ln>
        </p:spPr>
        <p:txBody>
          <a:bodyPr spcFirstLastPara="1" wrap="square" lIns="0" tIns="0" rIns="0" bIns="0" anchor="t" anchorCtr="0">
            <a:spAutoFit/>
          </a:bodyPr>
          <a:lstStyle/>
          <a:p>
            <a:pPr marL="0" marR="0" lvl="0" indent="0" algn="l" rtl="0">
              <a:lnSpc>
                <a:spcPct val="109166"/>
              </a:lnSpc>
              <a:spcBef>
                <a:spcPts val="0"/>
              </a:spcBef>
              <a:spcAft>
                <a:spcPts val="0"/>
              </a:spcAft>
              <a:buNone/>
            </a:pPr>
            <a:r>
              <a:rPr lang="en" sz="3000" b="1">
                <a:solidFill>
                  <a:srgbClr val="BF0000"/>
                </a:solidFill>
                <a:latin typeface="Times New Roman"/>
                <a:ea typeface="Times New Roman"/>
                <a:cs typeface="Times New Roman"/>
                <a:sym typeface="Times New Roman"/>
              </a:rPr>
              <a:t>Why Should I Study this course?</a:t>
            </a:r>
            <a:endParaRPr sz="3000">
              <a:latin typeface="Times New Roman"/>
              <a:ea typeface="Times New Roman"/>
              <a:cs typeface="Times New Roman"/>
              <a:sym typeface="Times New Roman"/>
            </a:endParaRPr>
          </a:p>
          <a:p>
            <a:pPr marL="0" marR="0" lvl="0" indent="0" algn="l" rtl="0">
              <a:lnSpc>
                <a:spcPct val="100000"/>
              </a:lnSpc>
              <a:spcBef>
                <a:spcPts val="10"/>
              </a:spcBef>
              <a:spcAft>
                <a:spcPts val="0"/>
              </a:spcAft>
              <a:buNone/>
            </a:pPr>
            <a:endParaRPr sz="3500">
              <a:latin typeface="Times New Roman"/>
              <a:ea typeface="Times New Roman"/>
              <a:cs typeface="Times New Roman"/>
              <a:sym typeface="Times New Roman"/>
            </a:endParaRPr>
          </a:p>
          <a:p>
            <a:pPr marL="160020" marR="0" lvl="0" indent="0" algn="l" rtl="0">
              <a:lnSpc>
                <a:spcPct val="100000"/>
              </a:lnSpc>
              <a:spcBef>
                <a:spcPts val="0"/>
              </a:spcBef>
              <a:spcAft>
                <a:spcPts val="0"/>
              </a:spcAft>
              <a:buNone/>
            </a:pPr>
            <a:r>
              <a:rPr lang="en" sz="1950" b="1">
                <a:latin typeface="Times New Roman"/>
                <a:ea typeface="Times New Roman"/>
                <a:cs typeface="Times New Roman"/>
                <a:sym typeface="Times New Roman"/>
              </a:rPr>
              <a:t>Examples</a:t>
            </a:r>
            <a:endParaRPr sz="195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2157095" marR="0" lvl="0" indent="0" algn="l" rtl="0">
              <a:lnSpc>
                <a:spcPct val="100000"/>
              </a:lnSpc>
              <a:spcBef>
                <a:spcPts val="1660"/>
              </a:spcBef>
              <a:spcAft>
                <a:spcPts val="0"/>
              </a:spcAft>
              <a:buNone/>
            </a:pPr>
            <a:r>
              <a:rPr lang="en" sz="1500" b="1">
                <a:solidFill>
                  <a:srgbClr val="FFFFFF"/>
                </a:solidFill>
                <a:latin typeface="Times New Roman"/>
                <a:ea typeface="Times New Roman"/>
                <a:cs typeface="Times New Roman"/>
                <a:sym typeface="Times New Roman"/>
              </a:rPr>
              <a:t>BVRIT HYDERABAD College of Engineering for Women</a:t>
            </a:r>
            <a:endParaRPr sz="1500">
              <a:latin typeface="Times New Roman"/>
              <a:ea typeface="Times New Roman"/>
              <a:cs typeface="Times New Roman"/>
              <a:sym typeface="Times New Roman"/>
            </a:endParaRPr>
          </a:p>
        </p:txBody>
      </p:sp>
      <p:sp>
        <p:nvSpPr>
          <p:cNvPr id="81" name="Google Shape;81;p16"/>
          <p:cNvSpPr/>
          <p:nvPr/>
        </p:nvSpPr>
        <p:spPr>
          <a:xfrm>
            <a:off x="0" y="-89300"/>
            <a:ext cx="9156600" cy="51435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2" name="Google Shape;82;p16"/>
          <p:cNvSpPr txBox="1">
            <a:spLocks noGrp="1"/>
          </p:cNvSpPr>
          <p:nvPr>
            <p:ph type="title"/>
          </p:nvPr>
        </p:nvSpPr>
        <p:spPr>
          <a:xfrm>
            <a:off x="0" y="89300"/>
            <a:ext cx="9144000" cy="4746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IN" sz="3000" b="0" dirty="0"/>
              <a:t>Introduction</a:t>
            </a:r>
            <a:endParaRPr sz="3000" b="0" dirty="0"/>
          </a:p>
        </p:txBody>
      </p:sp>
      <p:sp>
        <p:nvSpPr>
          <p:cNvPr id="83" name="Google Shape;83;p16"/>
          <p:cNvSpPr txBox="1"/>
          <p:nvPr/>
        </p:nvSpPr>
        <p:spPr>
          <a:xfrm>
            <a:off x="49365" y="638101"/>
            <a:ext cx="8490686" cy="4134963"/>
          </a:xfrm>
          <a:prstGeom prst="rect">
            <a:avLst/>
          </a:prstGeom>
          <a:noFill/>
          <a:ln>
            <a:noFill/>
          </a:ln>
        </p:spPr>
        <p:txBody>
          <a:bodyPr spcFirstLastPara="1" wrap="square" lIns="0" tIns="154925" rIns="0" bIns="0" anchor="t" anchorCtr="0">
            <a:spAutoFit/>
          </a:bodyPr>
          <a:lstStyle/>
          <a:p>
            <a:pPr marL="0" indent="0" algn="just">
              <a:spcBef>
                <a:spcPts val="0"/>
              </a:spcBef>
              <a:buNone/>
              <a:defRPr/>
            </a:pPr>
            <a:r>
              <a:rPr lang="en-US" sz="1800" b="1" dirty="0">
                <a:solidFill>
                  <a:srgbClr val="FF0000"/>
                </a:solidFill>
                <a:latin typeface="Times New Roman" pitchFamily="18" charset="0"/>
                <a:cs typeface="Times New Roman" pitchFamily="18" charset="0"/>
              </a:rPr>
              <a:t>DOMAIN</a:t>
            </a:r>
          </a:p>
          <a:p>
            <a:pPr marL="0" indent="0" algn="just">
              <a:spcBef>
                <a:spcPts val="0"/>
              </a:spcBef>
              <a:buNone/>
              <a:defRPr/>
            </a:pPr>
            <a:r>
              <a:rPr lang="en-US" sz="1800" dirty="0">
                <a:latin typeface="Times New Roman" pitchFamily="18" charset="0"/>
                <a:cs typeface="Times New Roman" pitchFamily="18" charset="0"/>
              </a:rPr>
              <a:t>              AI/ML</a:t>
            </a:r>
          </a:p>
          <a:p>
            <a:pPr marL="0" indent="0" algn="just">
              <a:spcBef>
                <a:spcPts val="0"/>
              </a:spcBef>
              <a:buNone/>
              <a:defRPr/>
            </a:pPr>
            <a:endParaRPr lang="en-US" sz="1800" b="1" dirty="0">
              <a:solidFill>
                <a:srgbClr val="FF0000"/>
              </a:solidFill>
              <a:latin typeface="Times New Roman" pitchFamily="18" charset="0"/>
              <a:cs typeface="Times New Roman" pitchFamily="18" charset="0"/>
            </a:endParaRPr>
          </a:p>
          <a:p>
            <a:pPr marL="0" indent="0" algn="just">
              <a:spcBef>
                <a:spcPts val="0"/>
              </a:spcBef>
              <a:buNone/>
              <a:defRPr/>
            </a:pPr>
            <a:r>
              <a:rPr lang="en-US" sz="1800" b="1" dirty="0">
                <a:solidFill>
                  <a:srgbClr val="FF0000"/>
                </a:solidFill>
                <a:latin typeface="Times New Roman" pitchFamily="18" charset="0"/>
                <a:cs typeface="Times New Roman" pitchFamily="18" charset="0"/>
              </a:rPr>
              <a:t>PROJECT TYPE</a:t>
            </a:r>
          </a:p>
          <a:p>
            <a:pPr algn="l"/>
            <a:r>
              <a:rPr lang="en-US" sz="1800" b="0" i="0" dirty="0">
                <a:solidFill>
                  <a:srgbClr val="292929"/>
                </a:solidFill>
                <a:effectLst/>
                <a:latin typeface="+mn-lt"/>
              </a:rPr>
              <a:t>With such a big amount of data circulating in the digital space, there is need to develop machine learning algorithms that can automatically shorten longer texts and deliver accurate summaries that can fluently pass the intended messages.</a:t>
            </a:r>
          </a:p>
          <a:p>
            <a:pPr algn="l"/>
            <a:r>
              <a:rPr lang="en-US" sz="1800" b="0" i="0" dirty="0">
                <a:solidFill>
                  <a:srgbClr val="292929"/>
                </a:solidFill>
                <a:effectLst/>
                <a:latin typeface="+mn-lt"/>
              </a:rPr>
              <a:t>Furthermore, applying text summarization reduces reading time, accelerates the process of researching for information, and increases the amount of information that can fit in an area.</a:t>
            </a:r>
          </a:p>
          <a:p>
            <a:pPr algn="l"/>
            <a:r>
              <a:rPr lang="en-US" sz="1800" b="0" i="0" dirty="0">
                <a:solidFill>
                  <a:srgbClr val="292929"/>
                </a:solidFill>
                <a:effectLst/>
                <a:latin typeface="+mn-lt"/>
              </a:rPr>
              <a:t>There are two types of text summarization.</a:t>
            </a:r>
          </a:p>
          <a:p>
            <a:pPr marL="0" indent="0">
              <a:buNone/>
            </a:pPr>
            <a:r>
              <a:rPr lang="en-US" sz="1800" b="0" i="0" dirty="0">
                <a:solidFill>
                  <a:srgbClr val="292929"/>
                </a:solidFill>
                <a:effectLst/>
                <a:latin typeface="charter"/>
              </a:rPr>
              <a:t>        </a:t>
            </a:r>
            <a:r>
              <a:rPr lang="en-US" sz="1800" b="1" i="0" dirty="0">
                <a:solidFill>
                  <a:srgbClr val="292929"/>
                </a:solidFill>
                <a:effectLst/>
                <a:latin typeface="charter"/>
              </a:rPr>
              <a:t>Extraction-based summarization</a:t>
            </a:r>
            <a:endParaRPr lang="en-US" sz="1800" b="0" i="0" dirty="0">
              <a:solidFill>
                <a:srgbClr val="292929"/>
              </a:solidFill>
              <a:effectLst/>
              <a:latin typeface="charter"/>
            </a:endParaRPr>
          </a:p>
          <a:p>
            <a:pPr marL="0" indent="0">
              <a:buNone/>
            </a:pPr>
            <a:r>
              <a:rPr lang="en-US" sz="1800" b="0" i="0" dirty="0">
                <a:solidFill>
                  <a:srgbClr val="292929"/>
                </a:solidFill>
                <a:effectLst/>
                <a:latin typeface="charter"/>
              </a:rPr>
              <a:t>        </a:t>
            </a:r>
            <a:r>
              <a:rPr lang="en-US" sz="1800" b="1" i="0" dirty="0">
                <a:solidFill>
                  <a:srgbClr val="292929"/>
                </a:solidFill>
                <a:effectLst/>
                <a:latin typeface="charter"/>
              </a:rPr>
              <a:t>Abstraction-based summarization</a:t>
            </a:r>
            <a:endParaRPr lang="en-US" sz="1800" b="0" i="0" dirty="0">
              <a:solidFill>
                <a:srgbClr val="292929"/>
              </a:solidFill>
              <a:effectLst/>
              <a:latin typeface="charter"/>
            </a:endParaRPr>
          </a:p>
          <a:p>
            <a:pPr marL="0" lvl="0" indent="0" algn="just" rtl="0">
              <a:lnSpc>
                <a:spcPct val="90000"/>
              </a:lnSpc>
              <a:spcBef>
                <a:spcPts val="1000"/>
              </a:spcBef>
              <a:spcAft>
                <a:spcPts val="0"/>
              </a:spcAft>
              <a:buClr>
                <a:schemeClr val="dk1"/>
              </a:buClr>
              <a:buSzPts val="1100"/>
              <a:buFont typeface="Arial"/>
              <a:buNone/>
            </a:pPr>
            <a:endParaRPr sz="1800" dirty="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p:nvPr/>
        </p:nvSpPr>
        <p:spPr>
          <a:xfrm>
            <a:off x="8297558" y="607376"/>
            <a:ext cx="806573" cy="60493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3" name="Google Shape;133;p20"/>
          <p:cNvSpPr txBox="1"/>
          <p:nvPr/>
        </p:nvSpPr>
        <p:spPr>
          <a:xfrm>
            <a:off x="49365" y="723899"/>
            <a:ext cx="6880225" cy="3781425"/>
          </a:xfrm>
          <a:prstGeom prst="rect">
            <a:avLst/>
          </a:prstGeom>
          <a:noFill/>
          <a:ln>
            <a:noFill/>
          </a:ln>
        </p:spPr>
        <p:txBody>
          <a:bodyPr spcFirstLastPara="1" wrap="square" lIns="0" tIns="0" rIns="0" bIns="0" anchor="t" anchorCtr="0">
            <a:spAutoFit/>
          </a:bodyPr>
          <a:lstStyle/>
          <a:p>
            <a:pPr marL="0" marR="0" lvl="0" indent="0" algn="l" rtl="0">
              <a:lnSpc>
                <a:spcPct val="109166"/>
              </a:lnSpc>
              <a:spcBef>
                <a:spcPts val="0"/>
              </a:spcBef>
              <a:spcAft>
                <a:spcPts val="0"/>
              </a:spcAft>
              <a:buNone/>
            </a:pPr>
            <a:r>
              <a:rPr lang="en" sz="3000" b="1">
                <a:solidFill>
                  <a:srgbClr val="BF0000"/>
                </a:solidFill>
                <a:latin typeface="Times New Roman"/>
                <a:ea typeface="Times New Roman"/>
                <a:cs typeface="Times New Roman"/>
                <a:sym typeface="Times New Roman"/>
              </a:rPr>
              <a:t>Why Should I Study this course?</a:t>
            </a:r>
            <a:endParaRPr sz="3000">
              <a:latin typeface="Times New Roman"/>
              <a:ea typeface="Times New Roman"/>
              <a:cs typeface="Times New Roman"/>
              <a:sym typeface="Times New Roman"/>
            </a:endParaRPr>
          </a:p>
          <a:p>
            <a:pPr marL="0" marR="0" lvl="0" indent="0" algn="l" rtl="0">
              <a:lnSpc>
                <a:spcPct val="100000"/>
              </a:lnSpc>
              <a:spcBef>
                <a:spcPts val="10"/>
              </a:spcBef>
              <a:spcAft>
                <a:spcPts val="0"/>
              </a:spcAft>
              <a:buNone/>
            </a:pPr>
            <a:endParaRPr sz="3500">
              <a:latin typeface="Times New Roman"/>
              <a:ea typeface="Times New Roman"/>
              <a:cs typeface="Times New Roman"/>
              <a:sym typeface="Times New Roman"/>
            </a:endParaRPr>
          </a:p>
          <a:p>
            <a:pPr marL="160020" marR="0" lvl="0" indent="0" algn="l" rtl="0">
              <a:lnSpc>
                <a:spcPct val="100000"/>
              </a:lnSpc>
              <a:spcBef>
                <a:spcPts val="0"/>
              </a:spcBef>
              <a:spcAft>
                <a:spcPts val="0"/>
              </a:spcAft>
              <a:buNone/>
            </a:pPr>
            <a:r>
              <a:rPr lang="en" sz="1950" b="1">
                <a:latin typeface="Times New Roman"/>
                <a:ea typeface="Times New Roman"/>
                <a:cs typeface="Times New Roman"/>
                <a:sym typeface="Times New Roman"/>
              </a:rPr>
              <a:t>Examples</a:t>
            </a:r>
            <a:endParaRPr sz="195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2157095" marR="0" lvl="0" indent="0" algn="l" rtl="0">
              <a:lnSpc>
                <a:spcPct val="100000"/>
              </a:lnSpc>
              <a:spcBef>
                <a:spcPts val="1660"/>
              </a:spcBef>
              <a:spcAft>
                <a:spcPts val="0"/>
              </a:spcAft>
              <a:buNone/>
            </a:pPr>
            <a:r>
              <a:rPr lang="en" sz="1500" b="1">
                <a:solidFill>
                  <a:srgbClr val="FFFFFF"/>
                </a:solidFill>
                <a:latin typeface="Times New Roman"/>
                <a:ea typeface="Times New Roman"/>
                <a:cs typeface="Times New Roman"/>
                <a:sym typeface="Times New Roman"/>
              </a:rPr>
              <a:t>BVRIT HYDERABAD College of Engineering for Women</a:t>
            </a:r>
            <a:endParaRPr sz="1500">
              <a:latin typeface="Times New Roman"/>
              <a:ea typeface="Times New Roman"/>
              <a:cs typeface="Times New Roman"/>
              <a:sym typeface="Times New Roman"/>
            </a:endParaRPr>
          </a:p>
        </p:txBody>
      </p:sp>
      <p:sp>
        <p:nvSpPr>
          <p:cNvPr id="134" name="Google Shape;134;p20"/>
          <p:cNvSpPr/>
          <p:nvPr/>
        </p:nvSpPr>
        <p:spPr>
          <a:xfrm>
            <a:off x="-6349" y="0"/>
            <a:ext cx="9156681" cy="514348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5" name="Google Shape;135;p20"/>
          <p:cNvSpPr txBox="1">
            <a:spLocks noGrp="1"/>
          </p:cNvSpPr>
          <p:nvPr>
            <p:ph type="title"/>
          </p:nvPr>
        </p:nvSpPr>
        <p:spPr>
          <a:xfrm>
            <a:off x="2010541" y="80948"/>
            <a:ext cx="4907400" cy="4746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 sz="3000" b="0">
                <a:latin typeface="Times New Roman"/>
                <a:ea typeface="Times New Roman"/>
                <a:cs typeface="Times New Roman"/>
                <a:sym typeface="Times New Roman"/>
              </a:rPr>
              <a:t>System Requirements</a:t>
            </a:r>
            <a:endParaRPr sz="3000">
              <a:latin typeface="Times New Roman"/>
              <a:ea typeface="Times New Roman"/>
              <a:cs typeface="Times New Roman"/>
              <a:sym typeface="Times New Roman"/>
            </a:endParaRPr>
          </a:p>
        </p:txBody>
      </p:sp>
      <p:pic>
        <p:nvPicPr>
          <p:cNvPr id="2" name="Picture 1">
            <a:extLst>
              <a:ext uri="{FF2B5EF4-FFF2-40B4-BE49-F238E27FC236}">
                <a16:creationId xmlns:a16="http://schemas.microsoft.com/office/drawing/2014/main" id="{B3731C6E-17CC-4B83-886C-1F851368732D}"/>
              </a:ext>
            </a:extLst>
          </p:cNvPr>
          <p:cNvPicPr>
            <a:picLocks noChangeAspect="1"/>
          </p:cNvPicPr>
          <p:nvPr/>
        </p:nvPicPr>
        <p:blipFill>
          <a:blip r:embed="rId5"/>
          <a:stretch>
            <a:fillRect/>
          </a:stretch>
        </p:blipFill>
        <p:spPr>
          <a:xfrm>
            <a:off x="1096979" y="825910"/>
            <a:ext cx="6950042" cy="3996813"/>
          </a:xfrm>
          <a:prstGeom prst="rect">
            <a:avLst/>
          </a:prstGeom>
        </p:spPr>
      </p:pic>
      <p:sp>
        <p:nvSpPr>
          <p:cNvPr id="3" name="TextBox 2">
            <a:extLst>
              <a:ext uri="{FF2B5EF4-FFF2-40B4-BE49-F238E27FC236}">
                <a16:creationId xmlns:a16="http://schemas.microsoft.com/office/drawing/2014/main" id="{7B7EF0FB-1AF3-4C09-B1CA-0373B3027432}"/>
              </a:ext>
            </a:extLst>
          </p:cNvPr>
          <p:cNvSpPr txBox="1"/>
          <p:nvPr/>
        </p:nvSpPr>
        <p:spPr>
          <a:xfrm>
            <a:off x="5309418" y="3532238"/>
            <a:ext cx="1113504" cy="307777"/>
          </a:xfrm>
          <a:prstGeom prst="rect">
            <a:avLst/>
          </a:prstGeom>
          <a:noFill/>
        </p:spPr>
        <p:txBody>
          <a:bodyPr wrap="square" rtlCol="0">
            <a:spAutoFit/>
          </a:bodyPr>
          <a:lstStyle/>
          <a:p>
            <a:r>
              <a:rPr lang="en-IN" b="1" dirty="0"/>
              <a:t>,PyCharm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6"/>
          <p:cNvSpPr/>
          <p:nvPr/>
        </p:nvSpPr>
        <p:spPr>
          <a:xfrm>
            <a:off x="6290112" y="3948067"/>
            <a:ext cx="0" cy="685800"/>
          </a:xfrm>
          <a:custGeom>
            <a:avLst/>
            <a:gdLst/>
            <a:ahLst/>
            <a:cxnLst/>
            <a:rect l="l" t="t" r="r" b="b"/>
            <a:pathLst>
              <a:path w="120000" h="914400" extrusionOk="0">
                <a:moveTo>
                  <a:pt x="0" y="914398"/>
                </a:moveTo>
                <a:lnTo>
                  <a:pt x="0" y="0"/>
                </a:lnTo>
              </a:path>
            </a:pathLst>
          </a:custGeom>
          <a:noFill/>
          <a:ln w="19025" cap="flat" cmpd="sng">
            <a:solidFill>
              <a:srgbClr val="1482A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6" name="Google Shape;196;p26"/>
          <p:cNvSpPr/>
          <p:nvPr/>
        </p:nvSpPr>
        <p:spPr>
          <a:xfrm>
            <a:off x="8297558" y="607376"/>
            <a:ext cx="806573" cy="60493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7" name="Google Shape;197;p26"/>
          <p:cNvSpPr txBox="1"/>
          <p:nvPr/>
        </p:nvSpPr>
        <p:spPr>
          <a:xfrm>
            <a:off x="49365" y="723899"/>
            <a:ext cx="6880225" cy="3781425"/>
          </a:xfrm>
          <a:prstGeom prst="rect">
            <a:avLst/>
          </a:prstGeom>
          <a:noFill/>
          <a:ln>
            <a:noFill/>
          </a:ln>
        </p:spPr>
        <p:txBody>
          <a:bodyPr spcFirstLastPara="1" wrap="square" lIns="0" tIns="0" rIns="0" bIns="0" anchor="t" anchorCtr="0">
            <a:spAutoFit/>
          </a:bodyPr>
          <a:lstStyle/>
          <a:p>
            <a:pPr marL="0" marR="0" lvl="0" indent="0" algn="l" rtl="0">
              <a:lnSpc>
                <a:spcPct val="109166"/>
              </a:lnSpc>
              <a:spcBef>
                <a:spcPts val="0"/>
              </a:spcBef>
              <a:spcAft>
                <a:spcPts val="0"/>
              </a:spcAft>
              <a:buNone/>
            </a:pPr>
            <a:r>
              <a:rPr lang="en" sz="3000" b="1">
                <a:solidFill>
                  <a:srgbClr val="BF0000"/>
                </a:solidFill>
                <a:latin typeface="Times New Roman"/>
                <a:ea typeface="Times New Roman"/>
                <a:cs typeface="Times New Roman"/>
                <a:sym typeface="Times New Roman"/>
              </a:rPr>
              <a:t>Why Should I Study this course?</a:t>
            </a:r>
            <a:endParaRPr sz="3000">
              <a:latin typeface="Times New Roman"/>
              <a:ea typeface="Times New Roman"/>
              <a:cs typeface="Times New Roman"/>
              <a:sym typeface="Times New Roman"/>
            </a:endParaRPr>
          </a:p>
          <a:p>
            <a:pPr marL="0" marR="0" lvl="0" indent="0" algn="l" rtl="0">
              <a:lnSpc>
                <a:spcPct val="100000"/>
              </a:lnSpc>
              <a:spcBef>
                <a:spcPts val="10"/>
              </a:spcBef>
              <a:spcAft>
                <a:spcPts val="0"/>
              </a:spcAft>
              <a:buNone/>
            </a:pPr>
            <a:endParaRPr sz="3500">
              <a:latin typeface="Times New Roman"/>
              <a:ea typeface="Times New Roman"/>
              <a:cs typeface="Times New Roman"/>
              <a:sym typeface="Times New Roman"/>
            </a:endParaRPr>
          </a:p>
          <a:p>
            <a:pPr marL="160020" marR="0" lvl="0" indent="0" algn="l" rtl="0">
              <a:lnSpc>
                <a:spcPct val="100000"/>
              </a:lnSpc>
              <a:spcBef>
                <a:spcPts val="0"/>
              </a:spcBef>
              <a:spcAft>
                <a:spcPts val="0"/>
              </a:spcAft>
              <a:buNone/>
            </a:pPr>
            <a:r>
              <a:rPr lang="en" sz="1950" b="1">
                <a:latin typeface="Times New Roman"/>
                <a:ea typeface="Times New Roman"/>
                <a:cs typeface="Times New Roman"/>
                <a:sym typeface="Times New Roman"/>
              </a:rPr>
              <a:t>Examples</a:t>
            </a:r>
            <a:endParaRPr sz="195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2157095" marR="0" lvl="0" indent="0" algn="l" rtl="0">
              <a:lnSpc>
                <a:spcPct val="100000"/>
              </a:lnSpc>
              <a:spcBef>
                <a:spcPts val="1660"/>
              </a:spcBef>
              <a:spcAft>
                <a:spcPts val="0"/>
              </a:spcAft>
              <a:buNone/>
            </a:pPr>
            <a:r>
              <a:rPr lang="en" sz="1500" b="1">
                <a:solidFill>
                  <a:srgbClr val="FFFFFF"/>
                </a:solidFill>
                <a:latin typeface="Times New Roman"/>
                <a:ea typeface="Times New Roman"/>
                <a:cs typeface="Times New Roman"/>
                <a:sym typeface="Times New Roman"/>
              </a:rPr>
              <a:t>BVRIT HYDERABAD College of Engineering for Women</a:t>
            </a:r>
            <a:endParaRPr sz="1500">
              <a:latin typeface="Times New Roman"/>
              <a:ea typeface="Times New Roman"/>
              <a:cs typeface="Times New Roman"/>
              <a:sym typeface="Times New Roman"/>
            </a:endParaRPr>
          </a:p>
        </p:txBody>
      </p:sp>
      <p:sp>
        <p:nvSpPr>
          <p:cNvPr id="198" name="Google Shape;198;p26"/>
          <p:cNvSpPr/>
          <p:nvPr/>
        </p:nvSpPr>
        <p:spPr>
          <a:xfrm>
            <a:off x="-6349" y="0"/>
            <a:ext cx="9156681" cy="514348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9" name="Google Shape;199;p26"/>
          <p:cNvSpPr txBox="1">
            <a:spLocks noGrp="1"/>
          </p:cNvSpPr>
          <p:nvPr>
            <p:ph type="title"/>
          </p:nvPr>
        </p:nvSpPr>
        <p:spPr>
          <a:xfrm>
            <a:off x="3213868" y="80948"/>
            <a:ext cx="2502000" cy="4746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 sz="3000" b="0">
                <a:latin typeface="Times New Roman"/>
                <a:ea typeface="Times New Roman"/>
                <a:cs typeface="Times New Roman"/>
                <a:sym typeface="Times New Roman"/>
              </a:rPr>
              <a:t>References</a:t>
            </a:r>
            <a:endParaRPr sz="3000">
              <a:latin typeface="Times New Roman"/>
              <a:ea typeface="Times New Roman"/>
              <a:cs typeface="Times New Roman"/>
              <a:sym typeface="Times New Roman"/>
            </a:endParaRPr>
          </a:p>
        </p:txBody>
      </p:sp>
      <p:sp>
        <p:nvSpPr>
          <p:cNvPr id="200" name="Google Shape;200;p26"/>
          <p:cNvSpPr txBox="1"/>
          <p:nvPr/>
        </p:nvSpPr>
        <p:spPr>
          <a:xfrm>
            <a:off x="121572" y="1212325"/>
            <a:ext cx="8565000" cy="2546821"/>
          </a:xfrm>
          <a:prstGeom prst="rect">
            <a:avLst/>
          </a:prstGeom>
          <a:noFill/>
          <a:ln>
            <a:noFill/>
          </a:ln>
        </p:spPr>
        <p:txBody>
          <a:bodyPr spcFirstLastPara="1" wrap="square" lIns="91425" tIns="91425" rIns="91425" bIns="91425" anchor="t" anchorCtr="0">
            <a:spAutoFit/>
          </a:bodyPr>
          <a:lstStyle/>
          <a:p>
            <a:pPr algn="just">
              <a:buNone/>
            </a:pPr>
            <a:r>
              <a:rPr lang="en-US" sz="1800" dirty="0">
                <a:solidFill>
                  <a:srgbClr val="7030A0"/>
                </a:solidFill>
              </a:rPr>
              <a:t>Base Paper</a:t>
            </a:r>
          </a:p>
          <a:p>
            <a:pPr algn="just">
              <a:buNone/>
            </a:pPr>
            <a:r>
              <a:rPr lang="en-US" sz="1800" dirty="0">
                <a:solidFill>
                  <a:schemeClr val="tx1"/>
                </a:solidFill>
                <a:hlinkClick r:id="rId5">
                  <a:extLst>
                    <a:ext uri="{A12FA001-AC4F-418D-AE19-62706E023703}">
                      <ahyp:hlinkClr xmlns:ahyp="http://schemas.microsoft.com/office/drawing/2018/hyperlinkcolor" val="tx"/>
                    </a:ext>
                  </a:extLst>
                </a:hlinkClick>
              </a:rPr>
              <a:t>https://www.irjet.net/archives/V7/i4/IRJET-V7I4647.pdf</a:t>
            </a:r>
            <a:endParaRPr lang="en-US" sz="1800" dirty="0">
              <a:solidFill>
                <a:schemeClr val="tx1"/>
              </a:solidFill>
            </a:endParaRPr>
          </a:p>
          <a:p>
            <a:pPr algn="just">
              <a:buNone/>
            </a:pPr>
            <a:endParaRPr lang="en-US" sz="1800" dirty="0"/>
          </a:p>
          <a:p>
            <a:pPr algn="just">
              <a:buNone/>
            </a:pPr>
            <a:r>
              <a:rPr lang="en-US" sz="1800" dirty="0">
                <a:solidFill>
                  <a:srgbClr val="7030A0"/>
                </a:solidFill>
              </a:rPr>
              <a:t>Reference Paper</a:t>
            </a:r>
          </a:p>
          <a:p>
            <a:pPr algn="just">
              <a:buNone/>
            </a:pPr>
            <a:r>
              <a:rPr lang="en-US" sz="1800" dirty="0">
                <a:solidFill>
                  <a:schemeClr val="tx1"/>
                </a:solidFill>
                <a:hlinkClick r:id="rId6">
                  <a:extLst>
                    <a:ext uri="{A12FA001-AC4F-418D-AE19-62706E023703}">
                      <ahyp:hlinkClr xmlns:ahyp="http://schemas.microsoft.com/office/drawing/2018/hyperlinkcolor" val="tx"/>
                    </a:ext>
                  </a:extLst>
                </a:hlinkClick>
              </a:rPr>
              <a:t>https://www.researchgate.net/publication/317420253_A_survey_on_extractive_text_summarization</a:t>
            </a:r>
            <a:endParaRPr lang="en-US" sz="1800" dirty="0">
              <a:solidFill>
                <a:schemeClr val="tx1"/>
              </a:solidFill>
            </a:endParaRPr>
          </a:p>
          <a:p>
            <a:pPr algn="just"/>
            <a:endParaRPr lang="en-US" sz="1800" dirty="0">
              <a:solidFill>
                <a:schemeClr val="tx1"/>
              </a:solidFill>
            </a:endParaRPr>
          </a:p>
          <a:p>
            <a:pPr marL="133350" lvl="0" algn="just" rtl="0">
              <a:lnSpc>
                <a:spcPct val="150000"/>
              </a:lnSpc>
              <a:spcBef>
                <a:spcPts val="600"/>
              </a:spcBef>
              <a:spcAft>
                <a:spcPts val="0"/>
              </a:spcAft>
              <a:buClr>
                <a:schemeClr val="dk1"/>
              </a:buClr>
              <a:buSzPts val="1500"/>
            </a:pPr>
            <a:endParaRPr sz="15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7"/>
          <p:cNvSpPr txBox="1">
            <a:spLocks noGrp="1"/>
          </p:cNvSpPr>
          <p:nvPr>
            <p:ph type="title"/>
          </p:nvPr>
        </p:nvSpPr>
        <p:spPr>
          <a:xfrm>
            <a:off x="2994505" y="2260311"/>
            <a:ext cx="3154988" cy="584834"/>
          </a:xfrm>
          <a:prstGeom prst="rect">
            <a:avLst/>
          </a:prstGeom>
          <a:noFill/>
          <a:ln>
            <a:noFill/>
          </a:ln>
        </p:spPr>
        <p:txBody>
          <a:bodyPr spcFirstLastPara="1" wrap="square" lIns="0" tIns="12700" rIns="0" bIns="0" anchor="t" anchorCtr="0">
            <a:spAutoFit/>
          </a:bodyPr>
          <a:lstStyle/>
          <a:p>
            <a:pPr marL="229870" lvl="0" indent="0" algn="l" rtl="0">
              <a:lnSpc>
                <a:spcPct val="100000"/>
              </a:lnSpc>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323</TotalTime>
  <Words>238</Words>
  <Application>Microsoft Office PowerPoint</Application>
  <PresentationFormat>On-screen Show (16:9)</PresentationFormat>
  <Paragraphs>71</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charter</vt:lpstr>
      <vt:lpstr>Times New Roman</vt:lpstr>
      <vt:lpstr>Simple Light</vt:lpstr>
      <vt:lpstr>   Department of Computer Science and Engineering                TEXT SUMMARIZATIONMETHOD                                   Date:08 April 2021  </vt:lpstr>
      <vt:lpstr>Introduction</vt:lpstr>
      <vt:lpstr>System Requirements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and Engineering                TEXT SUMMARIZATIONMETHOD                                   Date: 27 May 2021</dc:title>
  <dc:creator>pc</dc:creator>
  <cp:lastModifiedBy>rama rao</cp:lastModifiedBy>
  <cp:revision>17</cp:revision>
  <dcterms:modified xsi:type="dcterms:W3CDTF">2021-06-01T13:57:57Z</dcterms:modified>
</cp:coreProperties>
</file>