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5" r:id="rId5"/>
    <p:sldId id="258" r:id="rId6"/>
    <p:sldId id="260" r:id="rId7"/>
    <p:sldId id="261" r:id="rId8"/>
    <p:sldId id="262" r:id="rId9"/>
    <p:sldId id="263" r:id="rId10"/>
    <p:sldId id="264"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18" name="bg object 18"/>
          <p:cNvSpPr/>
          <p:nvPr/>
        </p:nvSpPr>
        <p:spPr>
          <a:xfrm>
            <a:off x="0" y="11549"/>
            <a:ext cx="9143976" cy="684643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994505" y="3013748"/>
            <a:ext cx="3154988" cy="779779"/>
          </a:xfrm>
          <a:prstGeom prst="rect">
            <a:avLst/>
          </a:prstGeom>
        </p:spPr>
        <p:txBody>
          <a:bodyPr wrap="square" lIns="0" tIns="0" rIns="0" bIns="0">
            <a:spAutoFit/>
          </a:bodyPr>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45628" y="2086758"/>
            <a:ext cx="7348220" cy="40919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5/26/2021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aclweb.org/anthology/2020.acl-main.120.pdf" TargetMode="External"/><Relationship Id="rId3" Type="http://schemas.openxmlformats.org/officeDocument/2006/relationships/image" Target="../media/image5.png"/><Relationship Id="rId7" Type="http://schemas.openxmlformats.org/officeDocument/2006/relationships/hyperlink" Target="https://towardsdatascience.com/a-quick-introduction-to-text-summarization-in-machine-learning-3d27ccf18a9f"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researchgate.net/publication/317420253_A_survey_on_extractive_text_summarization" TargetMode="External"/><Relationship Id="rId5" Type="http://schemas.openxmlformats.org/officeDocument/2006/relationships/hyperlink" Target="file:///C:\Users\pc\Downloads\NLP%20based%20Machine%20Learning%20Approaches%20for%20Text%20Summarization.pdf" TargetMode="External"/><Relationship Id="rId4" Type="http://schemas.openxmlformats.org/officeDocument/2006/relationships/hyperlink" Target="https://www.irjet.net/archives/V7/i4/IRJET-V7I4647.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4" name="object 4"/>
            <p:cNvSpPr/>
            <p:nvPr/>
          </p:nvSpPr>
          <p:spPr>
            <a:xfrm>
              <a:off x="0" y="0"/>
              <a:ext cx="9143981" cy="6857986"/>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446022" y="1679042"/>
            <a:ext cx="6609715" cy="391160"/>
          </a:xfrm>
          <a:prstGeom prst="rect">
            <a:avLst/>
          </a:prstGeom>
        </p:spPr>
        <p:txBody>
          <a:bodyPr vert="horz" wrap="square" lIns="0" tIns="12700" rIns="0" bIns="0" rtlCol="0">
            <a:spAutoFit/>
          </a:bodyPr>
          <a:lstStyle/>
          <a:p>
            <a:pPr marL="12700">
              <a:lnSpc>
                <a:spcPct val="100000"/>
              </a:lnSpc>
              <a:spcBef>
                <a:spcPts val="100"/>
              </a:spcBef>
            </a:pPr>
            <a:r>
              <a:rPr sz="2400" spc="-5" dirty="0"/>
              <a:t>Department </a:t>
            </a:r>
            <a:r>
              <a:rPr sz="2400" dirty="0"/>
              <a:t>of </a:t>
            </a:r>
            <a:r>
              <a:rPr sz="2400" spc="-5" dirty="0"/>
              <a:t>Computer Science </a:t>
            </a:r>
            <a:r>
              <a:rPr sz="2400" dirty="0"/>
              <a:t>and</a:t>
            </a:r>
            <a:r>
              <a:rPr sz="2400" spc="-120" dirty="0"/>
              <a:t> </a:t>
            </a:r>
            <a:r>
              <a:rPr sz="2400" spc="-5" dirty="0"/>
              <a:t>Engineering</a:t>
            </a:r>
            <a:endParaRPr sz="2400"/>
          </a:p>
        </p:txBody>
      </p:sp>
      <p:sp>
        <p:nvSpPr>
          <p:cNvPr id="6" name="object 6"/>
          <p:cNvSpPr txBox="1"/>
          <p:nvPr/>
        </p:nvSpPr>
        <p:spPr>
          <a:xfrm>
            <a:off x="152386" y="2410052"/>
            <a:ext cx="8891905" cy="1833835"/>
          </a:xfrm>
          <a:prstGeom prst="rect">
            <a:avLst/>
          </a:prstGeom>
        </p:spPr>
        <p:txBody>
          <a:bodyPr vert="horz" wrap="square" lIns="0" tIns="12700" rIns="0" bIns="0" rtlCol="0">
            <a:spAutoFit/>
          </a:bodyPr>
          <a:lstStyle/>
          <a:p>
            <a:pPr marL="12700">
              <a:lnSpc>
                <a:spcPct val="100000"/>
              </a:lnSpc>
              <a:spcBef>
                <a:spcPts val="100"/>
              </a:spcBef>
            </a:pPr>
            <a:endParaRPr sz="2500" dirty="0">
              <a:latin typeface="Times New Roman"/>
              <a:cs typeface="Times New Roman"/>
            </a:endParaRPr>
          </a:p>
          <a:p>
            <a:r>
              <a:rPr lang="en-US" sz="2700" dirty="0">
                <a:latin typeface="Times New Roman"/>
                <a:cs typeface="Times New Roman"/>
              </a:rPr>
              <a:t>                         </a:t>
            </a:r>
            <a:r>
              <a:rPr lang="en-US" sz="2800" b="1" dirty="0">
                <a:solidFill>
                  <a:srgbClr val="FF0000"/>
                </a:solidFill>
              </a:rPr>
              <a:t>TEXT SUMMARIZATION METHOD</a:t>
            </a:r>
            <a:endParaRPr lang="en-US" sz="2800" dirty="0">
              <a:solidFill>
                <a:srgbClr val="FF0000"/>
              </a:solidFill>
            </a:endParaRPr>
          </a:p>
          <a:p>
            <a:pPr>
              <a:lnSpc>
                <a:spcPct val="100000"/>
              </a:lnSpc>
            </a:pPr>
            <a:endParaRPr sz="2700" dirty="0">
              <a:latin typeface="Times New Roman"/>
              <a:cs typeface="Times New Roman"/>
            </a:endParaRPr>
          </a:p>
          <a:p>
            <a:pPr marL="309880" algn="ctr">
              <a:lnSpc>
                <a:spcPct val="100000"/>
              </a:lnSpc>
              <a:spcBef>
                <a:spcPts val="2195"/>
              </a:spcBef>
            </a:pPr>
            <a:r>
              <a:rPr sz="2000" b="1" spc="-5" dirty="0">
                <a:latin typeface="Times New Roman"/>
                <a:cs typeface="Times New Roman"/>
              </a:rPr>
              <a:t>Date: </a:t>
            </a:r>
            <a:r>
              <a:rPr lang="en-US" sz="2000" b="1" spc="-5" dirty="0">
                <a:latin typeface="Times New Roman"/>
                <a:cs typeface="Times New Roman"/>
              </a:rPr>
              <a:t>22</a:t>
            </a:r>
            <a:r>
              <a:rPr sz="2000" b="1" dirty="0">
                <a:latin typeface="Times New Roman"/>
                <a:cs typeface="Times New Roman"/>
              </a:rPr>
              <a:t> </a:t>
            </a:r>
            <a:r>
              <a:rPr sz="2000" b="1" spc="-5" dirty="0">
                <a:latin typeface="Times New Roman"/>
                <a:cs typeface="Times New Roman"/>
              </a:rPr>
              <a:t>April</a:t>
            </a:r>
            <a:r>
              <a:rPr sz="2000" b="1" spc="-120" dirty="0">
                <a:latin typeface="Times New Roman"/>
                <a:cs typeface="Times New Roman"/>
              </a:rPr>
              <a:t> </a:t>
            </a:r>
            <a:r>
              <a:rPr sz="2000" b="1" dirty="0">
                <a:latin typeface="Times New Roman"/>
                <a:cs typeface="Times New Roman"/>
              </a:rPr>
              <a:t>2021</a:t>
            </a:r>
            <a:endParaRPr sz="2000" dirty="0">
              <a:latin typeface="Times New Roman"/>
              <a:cs typeface="Times New Roman"/>
            </a:endParaRPr>
          </a:p>
        </p:txBody>
      </p:sp>
      <p:sp>
        <p:nvSpPr>
          <p:cNvPr id="7" name="object 7"/>
          <p:cNvSpPr txBox="1"/>
          <p:nvPr/>
        </p:nvSpPr>
        <p:spPr>
          <a:xfrm>
            <a:off x="641323" y="4592923"/>
            <a:ext cx="7896859" cy="2213426"/>
          </a:xfrm>
          <a:prstGeom prst="rect">
            <a:avLst/>
          </a:prstGeom>
        </p:spPr>
        <p:txBody>
          <a:bodyPr vert="horz" wrap="square" lIns="0" tIns="12700" rIns="0" bIns="0" rtlCol="0">
            <a:spAutoFit/>
          </a:bodyPr>
          <a:lstStyle/>
          <a:p>
            <a:r>
              <a:rPr lang="en-US" sz="1800" b="1" dirty="0"/>
              <a:t>S.VARSHA : 17WH1A0512</a:t>
            </a:r>
            <a:endParaRPr lang="en-US" sz="1800" dirty="0"/>
          </a:p>
          <a:p>
            <a:r>
              <a:rPr lang="en-US" sz="1800" b="1" dirty="0"/>
              <a:t>K.PRASEEDA: 17WH1A0533</a:t>
            </a:r>
            <a:endParaRPr lang="en-US" sz="1800" dirty="0"/>
          </a:p>
          <a:p>
            <a:r>
              <a:rPr lang="en-US" sz="1800" b="1" dirty="0"/>
              <a:t>D.KEERTHANA:17WH1A0555</a:t>
            </a:r>
          </a:p>
          <a:p>
            <a:pPr marL="3902075" marR="5080" indent="19050">
              <a:lnSpc>
                <a:spcPct val="100000"/>
              </a:lnSpc>
              <a:spcBef>
                <a:spcPts val="1400"/>
              </a:spcBef>
              <a:tabLst>
                <a:tab pos="5456555" algn="l"/>
              </a:tabLst>
            </a:pPr>
            <a:r>
              <a:rPr lang="en-IN" sz="1800" b="1" spc="-5" dirty="0">
                <a:latin typeface="Times New Roman"/>
                <a:cs typeface="Times New Roman"/>
              </a:rPr>
              <a:t>Internal Guide </a:t>
            </a:r>
            <a:r>
              <a:rPr lang="en-IN" sz="1800" b="1" dirty="0">
                <a:latin typeface="Times New Roman"/>
                <a:cs typeface="Times New Roman"/>
              </a:rPr>
              <a:t>: M</a:t>
            </a:r>
            <a:r>
              <a:rPr lang="en-IN" sz="1800" b="1" spc="-60" dirty="0">
                <a:latin typeface="Times New Roman"/>
                <a:cs typeface="Times New Roman"/>
              </a:rPr>
              <a:t>r . K .Rajesh</a:t>
            </a:r>
            <a:r>
              <a:rPr lang="en-IN" sz="1800" b="1" spc="-5" dirty="0">
                <a:latin typeface="Times New Roman"/>
                <a:cs typeface="Times New Roman"/>
              </a:rPr>
              <a:t> </a:t>
            </a:r>
          </a:p>
          <a:p>
            <a:pPr marL="3902075" marR="5080" indent="19050">
              <a:spcBef>
                <a:spcPts val="1400"/>
              </a:spcBef>
              <a:tabLst>
                <a:tab pos="5456555" algn="l"/>
              </a:tabLst>
            </a:pPr>
            <a:r>
              <a:rPr lang="en-IN" sz="1800" b="1" spc="-5" dirty="0">
                <a:latin typeface="Times New Roman"/>
                <a:cs typeface="Times New Roman"/>
              </a:rPr>
              <a:t>Designation</a:t>
            </a:r>
            <a:r>
              <a:rPr lang="en-IN" sz="1800" b="1" dirty="0">
                <a:latin typeface="Times New Roman"/>
                <a:cs typeface="Times New Roman"/>
              </a:rPr>
              <a:t>: </a:t>
            </a:r>
            <a:r>
              <a:rPr lang="en-US" sz="1800" b="1" dirty="0">
                <a:latin typeface="Times New Roman" pitchFamily="18" charset="0"/>
                <a:cs typeface="Times New Roman" pitchFamily="18" charset="0"/>
              </a:rPr>
              <a:t>Assistant Professor</a:t>
            </a:r>
          </a:p>
          <a:p>
            <a:pPr marL="3902075" marR="5080" indent="19050">
              <a:lnSpc>
                <a:spcPct val="100000"/>
              </a:lnSpc>
              <a:spcBef>
                <a:spcPts val="1400"/>
              </a:spcBef>
              <a:tabLst>
                <a:tab pos="5456555" algn="l"/>
              </a:tabLst>
            </a:pPr>
            <a:endParaRPr lang="en-IN"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9870">
              <a:lnSpc>
                <a:spcPct val="100000"/>
              </a:lnSpc>
              <a:spcBef>
                <a:spcPts val="100"/>
              </a:spcBef>
            </a:pPr>
            <a:r>
              <a:rPr spc="-10" dirty="0"/>
              <a:t>Thank</a:t>
            </a:r>
            <a:r>
              <a:rPr spc="-95" dirty="0"/>
              <a:t> </a:t>
            </a:r>
            <a:r>
              <a:rPr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28639" y="0"/>
            <a:ext cx="9156681" cy="68579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189729" y="210654"/>
            <a:ext cx="19177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Abstract</a:t>
            </a:r>
            <a:endParaRPr sz="4400">
              <a:latin typeface="Times New Roman"/>
              <a:cs typeface="Times New Roman"/>
            </a:endParaRPr>
          </a:p>
        </p:txBody>
      </p:sp>
      <p:sp>
        <p:nvSpPr>
          <p:cNvPr id="7" name="object 7"/>
          <p:cNvSpPr txBox="1"/>
          <p:nvPr/>
        </p:nvSpPr>
        <p:spPr>
          <a:xfrm>
            <a:off x="564349" y="1190384"/>
            <a:ext cx="7623175" cy="3665106"/>
          </a:xfrm>
          <a:prstGeom prst="rect">
            <a:avLst/>
          </a:prstGeom>
        </p:spPr>
        <p:txBody>
          <a:bodyPr vert="horz" wrap="square" lIns="0" tIns="154940" rIns="0" bIns="0" rtlCol="0">
            <a:spAutoFit/>
          </a:bodyPr>
          <a:lstStyle/>
          <a:p>
            <a:pPr marL="0" indent="0" algn="just">
              <a:spcBef>
                <a:spcPts val="0"/>
              </a:spcBef>
              <a:buNone/>
              <a:defRP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new era, where </a:t>
            </a:r>
            <a:r>
              <a:rPr lang="en-IN" sz="2000" b="0" i="0" dirty="0">
                <a:solidFill>
                  <a:srgbClr val="333333"/>
                </a:solidFill>
                <a:effectLst/>
                <a:latin typeface="Times New Roman" panose="02020603050405020304" pitchFamily="18" charset="0"/>
                <a:cs typeface="Times New Roman" panose="02020603050405020304" pitchFamily="18" charset="0"/>
              </a:rPr>
              <a:t>tremendous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information is available on the internet, it  is  most  important  to provide the improved mechanism to extract the information quickly and most efficiently . It is very difficult for human beings to manually extract the summary of a large documents of text .Text summarization has become very essential to gain just the right amount of information from huge texts. Mostly, the methods described and discuss in this is produce Abstractive (ABS) or Extractive (EXT) summaries of text documents and about the structured based and semantic based approaches for summarization of the text documents.</a:t>
            </a:r>
            <a:endParaRPr lang="en-US" sz="2000" b="1" dirty="0">
              <a:solidFill>
                <a:srgbClr val="FF0000"/>
              </a:solidFill>
              <a:latin typeface="Times New Roman" panose="02020603050405020304" pitchFamily="18" charset="0"/>
              <a:cs typeface="Times New Roman" panose="02020603050405020304" pitchFamily="18" charset="0"/>
            </a:endParaRPr>
          </a:p>
          <a:p>
            <a:pPr marL="0" indent="0" algn="just">
              <a:spcBef>
                <a:spcPts val="0"/>
              </a:spcBef>
              <a:buNone/>
              <a:defRPr/>
            </a:pPr>
            <a:endParaRPr lang="en-US" sz="2000" dirty="0">
              <a:latin typeface="Times New Roman" pitchFamily="18" charset="0"/>
              <a:cs typeface="Times New Roman" pitchFamily="18" charset="0"/>
            </a:endParaRPr>
          </a:p>
          <a:p>
            <a:pPr marL="12700">
              <a:lnSpc>
                <a:spcPct val="100000"/>
              </a:lnSpc>
              <a:spcBef>
                <a:spcPts val="1220"/>
              </a:spcBef>
            </a:pPr>
            <a:endParaRPr sz="1800" dirty="0">
              <a:latin typeface="Lato"/>
              <a:cs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034236" y="105449"/>
            <a:ext cx="281686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Architecture</a:t>
            </a:r>
            <a:endParaRPr sz="4400" dirty="0">
              <a:latin typeface="Times New Roman"/>
              <a:cs typeface="Times New Roman"/>
            </a:endParaRPr>
          </a:p>
        </p:txBody>
      </p:sp>
      <p:pic>
        <p:nvPicPr>
          <p:cNvPr id="22" name="Picture 21">
            <a:extLst>
              <a:ext uri="{FF2B5EF4-FFF2-40B4-BE49-F238E27FC236}">
                <a16:creationId xmlns:a16="http://schemas.microsoft.com/office/drawing/2014/main" id="{793128C9-C5D4-412B-87DF-50059C720001}"/>
              </a:ext>
            </a:extLst>
          </p:cNvPr>
          <p:cNvPicPr>
            <a:picLocks noChangeAspect="1"/>
          </p:cNvPicPr>
          <p:nvPr/>
        </p:nvPicPr>
        <p:blipFill>
          <a:blip r:embed="rId4"/>
          <a:stretch>
            <a:fillRect/>
          </a:stretch>
        </p:blipFill>
        <p:spPr>
          <a:xfrm>
            <a:off x="2057410" y="1066800"/>
            <a:ext cx="4834938" cy="52577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29A4-09C5-4CE4-8707-825318D9E662}"/>
              </a:ext>
            </a:extLst>
          </p:cNvPr>
          <p:cNvSpPr>
            <a:spLocks noGrp="1"/>
          </p:cNvSpPr>
          <p:nvPr>
            <p:ph type="title"/>
          </p:nvPr>
        </p:nvSpPr>
        <p:spPr>
          <a:xfrm>
            <a:off x="0" y="76200"/>
            <a:ext cx="8991600" cy="6400800"/>
          </a:xfrm>
        </p:spPr>
        <p:txBody>
          <a:bodyPr/>
          <a:lstStyle/>
          <a:p>
            <a:pPr algn="just"/>
            <a:r>
              <a:rPr lang="en-US" dirty="0"/>
              <a:t>                    </a:t>
            </a:r>
            <a:r>
              <a:rPr lang="en-US" sz="3600" b="0" dirty="0"/>
              <a:t>Flow Chart</a:t>
            </a:r>
            <a:endParaRPr lang="en-IN" sz="3600" b="0" dirty="0"/>
          </a:p>
        </p:txBody>
      </p:sp>
      <p:pic>
        <p:nvPicPr>
          <p:cNvPr id="13" name="Picture 12">
            <a:extLst>
              <a:ext uri="{FF2B5EF4-FFF2-40B4-BE49-F238E27FC236}">
                <a16:creationId xmlns:a16="http://schemas.microsoft.com/office/drawing/2014/main" id="{CF0E9026-B7A5-4A6E-A309-7D59FAA5B5BF}"/>
              </a:ext>
            </a:extLst>
          </p:cNvPr>
          <p:cNvPicPr>
            <a:picLocks noChangeAspect="1"/>
          </p:cNvPicPr>
          <p:nvPr/>
        </p:nvPicPr>
        <p:blipFill>
          <a:blip r:embed="rId2"/>
          <a:stretch>
            <a:fillRect/>
          </a:stretch>
        </p:blipFill>
        <p:spPr>
          <a:xfrm>
            <a:off x="526953" y="2286000"/>
            <a:ext cx="8090093" cy="1944693"/>
          </a:xfrm>
          <a:prstGeom prst="rect">
            <a:avLst/>
          </a:prstGeom>
        </p:spPr>
      </p:pic>
    </p:spTree>
    <p:extLst>
      <p:ext uri="{BB962C8B-B14F-4D97-AF65-F5344CB8AC3E}">
        <p14:creationId xmlns:p14="http://schemas.microsoft.com/office/powerpoint/2010/main" val="55284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21635" y="117516"/>
            <a:ext cx="170053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Dataset</a:t>
            </a:r>
            <a:endParaRPr sz="4400">
              <a:latin typeface="Times New Roman"/>
              <a:cs typeface="Times New Roman"/>
            </a:endParaRPr>
          </a:p>
        </p:txBody>
      </p:sp>
      <p:sp>
        <p:nvSpPr>
          <p:cNvPr id="7" name="object 7"/>
          <p:cNvSpPr/>
          <p:nvPr/>
        </p:nvSpPr>
        <p:spPr>
          <a:xfrm>
            <a:off x="386449" y="2834194"/>
            <a:ext cx="8462010" cy="3200400"/>
          </a:xfrm>
          <a:custGeom>
            <a:avLst/>
            <a:gdLst/>
            <a:ahLst/>
            <a:cxnLst/>
            <a:rect l="l" t="t" r="r" b="b"/>
            <a:pathLst>
              <a:path w="8462010" h="3200400">
                <a:moveTo>
                  <a:pt x="0" y="0"/>
                </a:moveTo>
                <a:lnTo>
                  <a:pt x="8461982" y="0"/>
                </a:lnTo>
              </a:path>
              <a:path w="8462010" h="3200400">
                <a:moveTo>
                  <a:pt x="0" y="400049"/>
                </a:moveTo>
                <a:lnTo>
                  <a:pt x="8461982" y="400049"/>
                </a:lnTo>
              </a:path>
              <a:path w="8462010" h="3200400">
                <a:moveTo>
                  <a:pt x="0" y="800098"/>
                </a:moveTo>
                <a:lnTo>
                  <a:pt x="8461982" y="800098"/>
                </a:lnTo>
              </a:path>
              <a:path w="8462010" h="3200400">
                <a:moveTo>
                  <a:pt x="0" y="1200147"/>
                </a:moveTo>
                <a:lnTo>
                  <a:pt x="8461982" y="1200147"/>
                </a:lnTo>
              </a:path>
              <a:path w="8462010" h="3200400">
                <a:moveTo>
                  <a:pt x="0" y="1600196"/>
                </a:moveTo>
                <a:lnTo>
                  <a:pt x="8461982" y="1600196"/>
                </a:lnTo>
              </a:path>
              <a:path w="8462010" h="3200400">
                <a:moveTo>
                  <a:pt x="0" y="2000245"/>
                </a:moveTo>
                <a:lnTo>
                  <a:pt x="8461982" y="2000245"/>
                </a:lnTo>
              </a:path>
              <a:path w="8462010" h="3200400">
                <a:moveTo>
                  <a:pt x="0" y="2400295"/>
                </a:moveTo>
                <a:lnTo>
                  <a:pt x="8461982" y="2400295"/>
                </a:lnTo>
              </a:path>
              <a:path w="8462010" h="3200400">
                <a:moveTo>
                  <a:pt x="0" y="2800344"/>
                </a:moveTo>
                <a:lnTo>
                  <a:pt x="8461982" y="2800344"/>
                </a:lnTo>
              </a:path>
              <a:path w="8462010" h="3200400">
                <a:moveTo>
                  <a:pt x="0" y="3200393"/>
                </a:moveTo>
                <a:lnTo>
                  <a:pt x="8461982" y="3200393"/>
                </a:lnTo>
              </a:path>
            </a:pathLst>
          </a:custGeom>
          <a:ln w="10574">
            <a:solidFill>
              <a:srgbClr val="DDDDDD"/>
            </a:solidFill>
          </a:ln>
        </p:spPr>
        <p:txBody>
          <a:bodyPr wrap="square" lIns="0" tIns="0" rIns="0" bIns="0" rtlCol="0"/>
          <a:lstStyle/>
          <a:p>
            <a:endParaRPr/>
          </a:p>
        </p:txBody>
      </p:sp>
      <p:sp>
        <p:nvSpPr>
          <p:cNvPr id="8" name="object 8"/>
          <p:cNvSpPr txBox="1"/>
          <p:nvPr/>
        </p:nvSpPr>
        <p:spPr>
          <a:xfrm>
            <a:off x="440424" y="1000732"/>
            <a:ext cx="8174355" cy="5111656"/>
          </a:xfrm>
          <a:prstGeom prst="rect">
            <a:avLst/>
          </a:prstGeom>
        </p:spPr>
        <p:txBody>
          <a:bodyPr vert="horz" wrap="square" lIns="0" tIns="154940" rIns="0" bIns="0" rtlCol="0">
            <a:spAutoFit/>
          </a:bodyPr>
          <a:lstStyle/>
          <a:p>
            <a:pPr algn="just"/>
            <a:endParaRPr lang="en-US" sz="1800" b="1" dirty="0">
              <a:solidFill>
                <a:schemeClr val="tx1"/>
              </a:solidFill>
              <a:latin typeface="Arial" panose="020B0604020202020204" pitchFamily="34" charset="0"/>
              <a:cs typeface="Arial" panose="020B0604020202020204" pitchFamily="34" charset="0"/>
            </a:endParaRPr>
          </a:p>
          <a:p>
            <a:pPr algn="just"/>
            <a:endParaRPr lang="en-US" b="1" dirty="0">
              <a:latin typeface="Arial" panose="020B0604020202020204" pitchFamily="34" charset="0"/>
              <a:cs typeface="Arial" panose="020B0604020202020204" pitchFamily="34" charset="0"/>
            </a:endParaRPr>
          </a:p>
          <a:p>
            <a:pPr algn="just"/>
            <a:r>
              <a:rPr lang="en-US" sz="2400" b="1" dirty="0">
                <a:solidFill>
                  <a:schemeClr val="tx1"/>
                </a:solidFill>
                <a:latin typeface="Arial" panose="020B0604020202020204" pitchFamily="34" charset="0"/>
                <a:cs typeface="Arial" panose="020B0604020202020204" pitchFamily="34" charset="0"/>
              </a:rPr>
              <a:t>Wikipedia Current Events Portal: </a:t>
            </a:r>
          </a:p>
          <a:p>
            <a:pPr marL="342900" indent="-34290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News events are presented as a summary with at least one link to external news articles.</a:t>
            </a:r>
          </a:p>
          <a:p>
            <a:pPr marL="285750" indent="-28575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The summaries must be short, up to 30-40 words, and written in complete sentences , avoiding opinions.</a:t>
            </a:r>
          </a:p>
          <a:p>
            <a:pPr marL="285750" indent="-28575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Summaries are written in English.</a:t>
            </a: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1600" b="1" i="0" dirty="0">
              <a:solidFill>
                <a:srgbClr val="292929"/>
              </a:solidFill>
              <a:effectLst/>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Arial" panose="020B0604020202020204" pitchFamily="34" charset="0"/>
              <a:cs typeface="Arial" panose="020B0604020202020204" pitchFamily="34" charset="0"/>
            </a:endParaRPr>
          </a:p>
          <a:p>
            <a:pPr algn="just"/>
            <a:endParaRPr lang="en-US" b="1" dirty="0">
              <a:latin typeface="Arial" panose="020B0604020202020204" pitchFamily="34" charset="0"/>
              <a:cs typeface="Arial" panose="020B0604020202020204" pitchFamily="34" charset="0"/>
            </a:endParaRPr>
          </a:p>
          <a:p>
            <a:pPr algn="just"/>
            <a:r>
              <a:rPr lang="en-US" sz="2400" b="1" dirty="0">
                <a:solidFill>
                  <a:schemeClr val="tx1"/>
                </a:solidFill>
                <a:latin typeface="Arial" panose="020B0604020202020204" pitchFamily="34" charset="0"/>
                <a:cs typeface="Arial" panose="020B0604020202020204" pitchFamily="34" charset="0"/>
              </a:rPr>
              <a:t> Final Dataset: </a:t>
            </a:r>
          </a:p>
          <a:p>
            <a:pPr marL="285750" indent="-28575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The dataset has many clusters, which we split roughly into 80% training, 10% validation and 10% test.</a:t>
            </a:r>
          </a:p>
          <a:p>
            <a:pPr marL="285750" indent="-28575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The split is done chronologically</a:t>
            </a:r>
            <a:r>
              <a:rPr lang="en-US" sz="1600" dirty="0">
                <a:solidFill>
                  <a:schemeClr val="tx1"/>
                </a:solidFill>
                <a:latin typeface="Arial" panose="020B0604020202020204" pitchFamily="34" charset="0"/>
                <a:cs typeface="Arial" panose="020B0604020202020204" pitchFamily="34" charset="0"/>
              </a:rPr>
              <a:t>.</a:t>
            </a:r>
          </a:p>
          <a:p>
            <a:pPr marL="12700">
              <a:lnSpc>
                <a:spcPct val="100000"/>
              </a:lnSpc>
              <a:spcBef>
                <a:spcPts val="1220"/>
              </a:spcBef>
            </a:pPr>
            <a:endParaRPr sz="1600" dirty="0">
              <a:latin typeface="Lato"/>
              <a:cs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pPr marL="342900" indent="-34290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Unsupervised learning</a:t>
            </a:r>
          </a:p>
          <a:p>
            <a:pPr marL="342900" indent="-342900">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Cosine similarity</a:t>
            </a:r>
          </a:p>
          <a:p>
            <a:pPr marL="342900" indent="-342900"/>
            <a:r>
              <a:rPr lang="en-IN" sz="3200" dirty="0">
                <a:latin typeface="Times New Roman" panose="02020603050405020304" pitchFamily="18" charset="0"/>
                <a:cs typeface="Times New Roman" panose="02020603050405020304" pitchFamily="18" charset="0"/>
              </a:rPr>
              <a:t>  </a:t>
            </a:r>
          </a:p>
          <a:p>
            <a:pPr marL="342900" indent="-342900"/>
            <a:r>
              <a:rPr lang="en-IN" sz="3200" b="1" dirty="0">
                <a:latin typeface="Times New Roman" panose="02020603050405020304" pitchFamily="18" charset="0"/>
                <a:cs typeface="Times New Roman" panose="02020603050405020304" pitchFamily="18" charset="0"/>
              </a:rPr>
              <a:t>Algorithms: </a:t>
            </a:r>
          </a:p>
          <a:p>
            <a:pPr marL="342900" indent="-342900"/>
            <a:endParaRPr lang="en-IN" sz="32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Text Rank </a:t>
            </a:r>
          </a:p>
          <a:p>
            <a:r>
              <a:rPr lang="en-IN" sz="32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Page Rank</a:t>
            </a:r>
          </a:p>
          <a:p>
            <a:endParaRPr lang="en-IN" sz="1800" dirty="0"/>
          </a:p>
        </p:txBody>
      </p:sp>
      <p:sp>
        <p:nvSpPr>
          <p:cNvPr id="6" name="object 6"/>
          <p:cNvSpPr txBox="1">
            <a:spLocks noGrp="1"/>
          </p:cNvSpPr>
          <p:nvPr>
            <p:ph type="title"/>
          </p:nvPr>
        </p:nvSpPr>
        <p:spPr>
          <a:xfrm>
            <a:off x="2666999" y="95410"/>
            <a:ext cx="6437131" cy="695960"/>
          </a:xfrm>
          <a:prstGeom prst="rect">
            <a:avLst/>
          </a:prstGeom>
        </p:spPr>
        <p:txBody>
          <a:bodyPr vert="horz" wrap="square" lIns="0" tIns="12700" rIns="0" bIns="0" rtlCol="0">
            <a:spAutoFit/>
          </a:bodyPr>
          <a:lstStyle/>
          <a:p>
            <a:pPr marL="12700">
              <a:lnSpc>
                <a:spcPct val="100000"/>
              </a:lnSpc>
              <a:spcBef>
                <a:spcPts val="100"/>
              </a:spcBef>
            </a:pPr>
            <a:r>
              <a:rPr sz="4400" b="0" spc="-40" dirty="0">
                <a:latin typeface="Times New Roman"/>
                <a:cs typeface="Times New Roman"/>
              </a:rPr>
              <a:t>Technology</a:t>
            </a:r>
            <a:r>
              <a:rPr sz="4400" b="0" spc="-90" dirty="0">
                <a:latin typeface="Times New Roman"/>
                <a:cs typeface="Times New Roman"/>
              </a:rPr>
              <a:t> </a:t>
            </a:r>
            <a:r>
              <a:rPr sz="4400" b="0" spc="-5" dirty="0">
                <a:latin typeface="Times New Roman"/>
                <a:cs typeface="Times New Roman"/>
              </a:rPr>
              <a:t>Stack</a:t>
            </a:r>
            <a:endParaRPr sz="44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4" name="object 4"/>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010541" y="107931"/>
            <a:ext cx="490728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System</a:t>
            </a:r>
            <a:r>
              <a:rPr sz="4400" b="0" spc="-90" dirty="0">
                <a:latin typeface="Times New Roman"/>
                <a:cs typeface="Times New Roman"/>
              </a:rPr>
              <a:t> </a:t>
            </a:r>
            <a:r>
              <a:rPr sz="4400" b="0" spc="-5" dirty="0">
                <a:latin typeface="Times New Roman"/>
                <a:cs typeface="Times New Roman"/>
              </a:rPr>
              <a:t>Requirements</a:t>
            </a:r>
            <a:endParaRPr sz="4400">
              <a:latin typeface="Times New Roman"/>
              <a:cs typeface="Times New Roman"/>
            </a:endParaRPr>
          </a:p>
        </p:txBody>
      </p:sp>
      <p:pic>
        <p:nvPicPr>
          <p:cNvPr id="7" name="Picture 6">
            <a:extLst>
              <a:ext uri="{FF2B5EF4-FFF2-40B4-BE49-F238E27FC236}">
                <a16:creationId xmlns:a16="http://schemas.microsoft.com/office/drawing/2014/main" id="{91358DB2-AC9D-4E3A-85A2-172C43DEEE57}"/>
              </a:ext>
            </a:extLst>
          </p:cNvPr>
          <p:cNvPicPr>
            <a:picLocks noChangeAspect="1"/>
          </p:cNvPicPr>
          <p:nvPr/>
        </p:nvPicPr>
        <p:blipFill>
          <a:blip r:embed="rId4"/>
          <a:stretch>
            <a:fillRect/>
          </a:stretch>
        </p:blipFill>
        <p:spPr>
          <a:xfrm>
            <a:off x="1096979" y="1371600"/>
            <a:ext cx="6950042" cy="44137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4" name="object 4"/>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455983" y="107931"/>
            <a:ext cx="2019935" cy="695960"/>
          </a:xfrm>
          <a:prstGeom prst="rect">
            <a:avLst/>
          </a:prstGeom>
        </p:spPr>
        <p:txBody>
          <a:bodyPr vert="horz" wrap="square" lIns="0" tIns="12700" rIns="0" bIns="0" rtlCol="0">
            <a:spAutoFit/>
          </a:bodyPr>
          <a:lstStyle/>
          <a:p>
            <a:pPr marL="12700">
              <a:lnSpc>
                <a:spcPct val="100000"/>
              </a:lnSpc>
              <a:spcBef>
                <a:spcPts val="100"/>
              </a:spcBef>
            </a:pPr>
            <a:r>
              <a:rPr sz="4400" b="0" spc="-160" dirty="0">
                <a:latin typeface="Times New Roman"/>
                <a:cs typeface="Times New Roman"/>
              </a:rPr>
              <a:t>T</a:t>
            </a:r>
            <a:r>
              <a:rPr sz="4400" b="0" spc="-5" dirty="0">
                <a:latin typeface="Times New Roman"/>
                <a:cs typeface="Times New Roman"/>
              </a:rPr>
              <a:t>imeline</a:t>
            </a:r>
            <a:endParaRPr sz="4400">
              <a:latin typeface="Times New Roman"/>
              <a:cs typeface="Times New Roman"/>
            </a:endParaRPr>
          </a:p>
        </p:txBody>
      </p:sp>
      <p:graphicFrame>
        <p:nvGraphicFramePr>
          <p:cNvPr id="6" name="object 6"/>
          <p:cNvGraphicFramePr>
            <a:graphicFrameLocks noGrp="1"/>
          </p:cNvGraphicFramePr>
          <p:nvPr>
            <p:extLst>
              <p:ext uri="{D42A27DB-BD31-4B8C-83A1-F6EECF244321}">
                <p14:modId xmlns:p14="http://schemas.microsoft.com/office/powerpoint/2010/main" val="2171182291"/>
              </p:ext>
            </p:extLst>
          </p:nvPr>
        </p:nvGraphicFramePr>
        <p:xfrm>
          <a:off x="513973" y="1298634"/>
          <a:ext cx="8092440" cy="4875088"/>
        </p:xfrm>
        <a:graphic>
          <a:graphicData uri="http://schemas.openxmlformats.org/drawingml/2006/table">
            <a:tbl>
              <a:tblPr firstRow="1" bandRow="1">
                <a:tableStyleId>{2D5ABB26-0587-4C30-8999-92F81FD0307C}</a:tableStyleId>
              </a:tblPr>
              <a:tblGrid>
                <a:gridCol w="2333625">
                  <a:extLst>
                    <a:ext uri="{9D8B030D-6E8A-4147-A177-3AD203B41FA5}">
                      <a16:colId xmlns:a16="http://schemas.microsoft.com/office/drawing/2014/main" val="20000"/>
                    </a:ext>
                  </a:extLst>
                </a:gridCol>
                <a:gridCol w="3438525">
                  <a:extLst>
                    <a:ext uri="{9D8B030D-6E8A-4147-A177-3AD203B41FA5}">
                      <a16:colId xmlns:a16="http://schemas.microsoft.com/office/drawing/2014/main" val="20001"/>
                    </a:ext>
                  </a:extLst>
                </a:gridCol>
                <a:gridCol w="2320290">
                  <a:extLst>
                    <a:ext uri="{9D8B030D-6E8A-4147-A177-3AD203B41FA5}">
                      <a16:colId xmlns:a16="http://schemas.microsoft.com/office/drawing/2014/main" val="20002"/>
                    </a:ext>
                  </a:extLst>
                </a:gridCol>
              </a:tblGrid>
              <a:tr h="1071872">
                <a:tc>
                  <a:txBody>
                    <a:bodyPr/>
                    <a:lstStyle/>
                    <a:p>
                      <a:pPr>
                        <a:lnSpc>
                          <a:spcPct val="100000"/>
                        </a:lnSpc>
                        <a:spcBef>
                          <a:spcPts val="5"/>
                        </a:spcBef>
                      </a:pPr>
                      <a:endParaRPr sz="2600">
                        <a:latin typeface="Times New Roman"/>
                        <a:cs typeface="Times New Roman"/>
                      </a:endParaRPr>
                    </a:p>
                    <a:p>
                      <a:pPr algn="ctr">
                        <a:lnSpc>
                          <a:spcPct val="100000"/>
                        </a:lnSpc>
                      </a:pPr>
                      <a:r>
                        <a:rPr sz="2000" b="1" spc="-5" dirty="0">
                          <a:latin typeface="Lato"/>
                          <a:cs typeface="Lato"/>
                        </a:rPr>
                        <a:t>Review</a:t>
                      </a:r>
                      <a:r>
                        <a:rPr sz="2000" b="1" spc="-110" dirty="0">
                          <a:latin typeface="Lato"/>
                          <a:cs typeface="Lato"/>
                        </a:rPr>
                        <a:t> </a:t>
                      </a:r>
                      <a:r>
                        <a:rPr sz="2000" b="1" dirty="0">
                          <a:latin typeface="Lato"/>
                          <a:cs typeface="Lato"/>
                        </a:rPr>
                        <a:t>0</a:t>
                      </a:r>
                      <a:endParaRPr sz="2000">
                        <a:latin typeface="Lato"/>
                        <a:cs typeface="Lato"/>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542290" indent="-382270">
                        <a:lnSpc>
                          <a:spcPct val="100000"/>
                        </a:lnSpc>
                        <a:spcBef>
                          <a:spcPts val="595"/>
                        </a:spcBef>
                        <a:buFont typeface="Arial"/>
                        <a:buChar char="●"/>
                        <a:tabLst>
                          <a:tab pos="542290" algn="l"/>
                          <a:tab pos="542925" algn="l"/>
                        </a:tabLst>
                      </a:pPr>
                      <a:r>
                        <a:rPr lang="en-IN" sz="2000" spc="5" dirty="0">
                          <a:latin typeface="Lato"/>
                          <a:cs typeface="Lato"/>
                        </a:rPr>
                        <a:t>Project Title</a:t>
                      </a:r>
                      <a:endParaRPr sz="2000" dirty="0">
                        <a:latin typeface="Lato"/>
                        <a:cs typeface="Lato"/>
                      </a:endParaRPr>
                    </a:p>
                    <a:p>
                      <a:pPr marL="542290" indent="-382270">
                        <a:lnSpc>
                          <a:spcPct val="100000"/>
                        </a:lnSpc>
                        <a:buFont typeface="Arial"/>
                        <a:buChar char="●"/>
                        <a:tabLst>
                          <a:tab pos="542290" algn="l"/>
                          <a:tab pos="542925" algn="l"/>
                        </a:tabLst>
                      </a:pPr>
                      <a:r>
                        <a:rPr sz="2000" spc="10" dirty="0">
                          <a:latin typeface="Lato"/>
                          <a:cs typeface="Lato"/>
                        </a:rPr>
                        <a:t>Requirements </a:t>
                      </a:r>
                      <a:r>
                        <a:rPr sz="2000" spc="-20" dirty="0">
                          <a:latin typeface="Lato"/>
                          <a:cs typeface="Lato"/>
                        </a:rPr>
                        <a:t>&amp;</a:t>
                      </a:r>
                      <a:r>
                        <a:rPr sz="2000" spc="-275" dirty="0">
                          <a:latin typeface="Lato"/>
                          <a:cs typeface="Lato"/>
                        </a:rPr>
                        <a:t> </a:t>
                      </a:r>
                      <a:r>
                        <a:rPr sz="2000" spc="-5" dirty="0">
                          <a:latin typeface="Lato"/>
                          <a:cs typeface="Lato"/>
                        </a:rPr>
                        <a:t>Speciﬁcations</a:t>
                      </a:r>
                      <a:endParaRPr sz="2000" dirty="0">
                        <a:latin typeface="Lato"/>
                        <a:cs typeface="Lato"/>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910523">
                <a:tc>
                  <a:txBody>
                    <a:bodyPr/>
                    <a:lstStyle/>
                    <a:p>
                      <a:pPr>
                        <a:lnSpc>
                          <a:spcPct val="100000"/>
                        </a:lnSpc>
                        <a:spcBef>
                          <a:spcPts val="5"/>
                        </a:spcBef>
                      </a:pPr>
                      <a:endParaRPr sz="2600">
                        <a:latin typeface="Times New Roman"/>
                        <a:cs typeface="Times New Roman"/>
                      </a:endParaRPr>
                    </a:p>
                    <a:p>
                      <a:pPr algn="ctr">
                        <a:lnSpc>
                          <a:spcPct val="100000"/>
                        </a:lnSpc>
                      </a:pPr>
                      <a:r>
                        <a:rPr sz="2000" b="1" spc="-5" dirty="0">
                          <a:latin typeface="Lato"/>
                          <a:cs typeface="Lato"/>
                        </a:rPr>
                        <a:t>Review</a:t>
                      </a:r>
                      <a:r>
                        <a:rPr sz="2000" b="1" spc="-110" dirty="0">
                          <a:latin typeface="Lato"/>
                          <a:cs typeface="Lato"/>
                        </a:rPr>
                        <a:t> </a:t>
                      </a:r>
                      <a:r>
                        <a:rPr sz="2000" b="1" dirty="0">
                          <a:latin typeface="Lato"/>
                          <a:cs typeface="Lato"/>
                        </a:rPr>
                        <a:t>1</a:t>
                      </a:r>
                      <a:endParaRPr sz="2000">
                        <a:latin typeface="Lato"/>
                        <a:cs typeface="Lato"/>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542290" indent="-382270">
                        <a:lnSpc>
                          <a:spcPct val="100000"/>
                        </a:lnSpc>
                        <a:spcBef>
                          <a:spcPts val="595"/>
                        </a:spcBef>
                        <a:buFont typeface="Arial"/>
                        <a:buChar char="●"/>
                        <a:tabLst>
                          <a:tab pos="542290" algn="l"/>
                          <a:tab pos="542925" algn="l"/>
                        </a:tabLst>
                      </a:pPr>
                      <a:r>
                        <a:rPr sz="2000" spc="10" dirty="0">
                          <a:latin typeface="Lato"/>
                          <a:cs typeface="Lato"/>
                        </a:rPr>
                        <a:t>Data</a:t>
                      </a:r>
                      <a:r>
                        <a:rPr sz="2000" spc="-135" dirty="0">
                          <a:latin typeface="Lato"/>
                          <a:cs typeface="Lato"/>
                        </a:rPr>
                        <a:t> </a:t>
                      </a:r>
                      <a:r>
                        <a:rPr lang="en-IN" sz="2000" spc="10" dirty="0">
                          <a:latin typeface="Lato"/>
                          <a:cs typeface="Lato"/>
                        </a:rPr>
                        <a:t>Set Selection</a:t>
                      </a:r>
                      <a:endParaRPr sz="2000" dirty="0">
                        <a:latin typeface="Lato"/>
                        <a:cs typeface="Lato"/>
                      </a:endParaRPr>
                    </a:p>
                    <a:p>
                      <a:pPr marL="542290" indent="-382270">
                        <a:lnSpc>
                          <a:spcPct val="100000"/>
                        </a:lnSpc>
                        <a:buFont typeface="Arial"/>
                        <a:buChar char="●"/>
                        <a:tabLst>
                          <a:tab pos="542290" algn="l"/>
                          <a:tab pos="542925" algn="l"/>
                        </a:tabLst>
                      </a:pPr>
                      <a:r>
                        <a:rPr lang="en-IN" sz="2000" spc="10" dirty="0">
                          <a:latin typeface="Lato"/>
                          <a:cs typeface="Lato"/>
                        </a:rPr>
                        <a:t>Data Stack Representation</a:t>
                      </a:r>
                      <a:endParaRPr sz="2000" dirty="0">
                        <a:latin typeface="Lato"/>
                        <a:cs typeface="Lato"/>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1606771">
                <a:tc>
                  <a:txBody>
                    <a:bodyPr/>
                    <a:lstStyle/>
                    <a:p>
                      <a:pPr>
                        <a:lnSpc>
                          <a:spcPct val="100000"/>
                        </a:lnSpc>
                        <a:spcBef>
                          <a:spcPts val="5"/>
                        </a:spcBef>
                      </a:pPr>
                      <a:endParaRPr sz="2600">
                        <a:latin typeface="Times New Roman"/>
                        <a:cs typeface="Times New Roman"/>
                      </a:endParaRPr>
                    </a:p>
                    <a:p>
                      <a:pPr algn="ctr">
                        <a:lnSpc>
                          <a:spcPct val="100000"/>
                        </a:lnSpc>
                      </a:pPr>
                      <a:r>
                        <a:rPr sz="2000" b="1" spc="-5" dirty="0">
                          <a:latin typeface="Lato"/>
                          <a:cs typeface="Lato"/>
                        </a:rPr>
                        <a:t>Review</a:t>
                      </a:r>
                      <a:r>
                        <a:rPr sz="2000" b="1" spc="-110" dirty="0">
                          <a:latin typeface="Lato"/>
                          <a:cs typeface="Lato"/>
                        </a:rPr>
                        <a:t> </a:t>
                      </a:r>
                      <a:r>
                        <a:rPr sz="2000" b="1" dirty="0">
                          <a:latin typeface="Lato"/>
                          <a:cs typeface="Lato"/>
                        </a:rPr>
                        <a:t>2</a:t>
                      </a:r>
                      <a:endParaRPr sz="2000">
                        <a:latin typeface="Lato"/>
                        <a:cs typeface="Lato"/>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542290" indent="-382270">
                        <a:lnSpc>
                          <a:spcPct val="100000"/>
                        </a:lnSpc>
                        <a:spcBef>
                          <a:spcPts val="595"/>
                        </a:spcBef>
                        <a:buFont typeface="Arial"/>
                        <a:buChar char="●"/>
                        <a:tabLst>
                          <a:tab pos="542290" algn="l"/>
                          <a:tab pos="542925" algn="l"/>
                        </a:tabLst>
                      </a:pPr>
                      <a:r>
                        <a:rPr sz="2000" spc="5" dirty="0">
                          <a:latin typeface="Lato"/>
                          <a:cs typeface="Lato"/>
                        </a:rPr>
                        <a:t>D</a:t>
                      </a:r>
                      <a:r>
                        <a:rPr lang="en-IN" sz="2000" spc="5" dirty="0" err="1">
                          <a:latin typeface="Lato"/>
                          <a:cs typeface="Lato"/>
                        </a:rPr>
                        <a:t>ata</a:t>
                      </a:r>
                      <a:r>
                        <a:rPr lang="en-IN" sz="2000" spc="5">
                          <a:latin typeface="Lato"/>
                          <a:cs typeface="Lato"/>
                        </a:rPr>
                        <a:t> Pre-processing</a:t>
                      </a:r>
                      <a:endParaRPr sz="2000" dirty="0">
                        <a:latin typeface="Lato"/>
                        <a:cs typeface="Lato"/>
                      </a:endParaRPr>
                    </a:p>
                    <a:p>
                      <a:pPr marL="542290" marR="1363980" indent="-382270">
                        <a:lnSpc>
                          <a:spcPct val="100000"/>
                        </a:lnSpc>
                        <a:buFont typeface="Arial"/>
                        <a:buChar char="●"/>
                        <a:tabLst>
                          <a:tab pos="542290" algn="l"/>
                          <a:tab pos="542925" algn="l"/>
                        </a:tabLst>
                      </a:pPr>
                      <a:r>
                        <a:rPr lang="en-IN" sz="2000" dirty="0">
                          <a:latin typeface="Lato"/>
                          <a:cs typeface="Lato"/>
                        </a:rPr>
                        <a:t>Algorithm Application</a:t>
                      </a:r>
                      <a:endParaRPr sz="2000" dirty="0">
                        <a:latin typeface="Lato"/>
                        <a:cs typeface="Lato"/>
                      </a:endParaRPr>
                    </a:p>
                    <a:p>
                      <a:pPr marL="160020" indent="0">
                        <a:lnSpc>
                          <a:spcPct val="100000"/>
                        </a:lnSpc>
                        <a:buFont typeface="Arial"/>
                        <a:buNone/>
                        <a:tabLst>
                          <a:tab pos="542290" algn="l"/>
                          <a:tab pos="542925" algn="l"/>
                        </a:tabLst>
                      </a:pPr>
                      <a:endParaRPr sz="2000" dirty="0">
                        <a:latin typeface="Lato"/>
                        <a:cs typeface="Lato"/>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371524">
                <a:tc rowSpan="2">
                  <a:txBody>
                    <a:bodyPr/>
                    <a:lstStyle/>
                    <a:p>
                      <a:pPr marL="648970">
                        <a:lnSpc>
                          <a:spcPct val="100000"/>
                        </a:lnSpc>
                        <a:spcBef>
                          <a:spcPts val="595"/>
                        </a:spcBef>
                      </a:pPr>
                      <a:r>
                        <a:rPr sz="2000" b="1" spc="-5" dirty="0">
                          <a:latin typeface="Lato"/>
                          <a:cs typeface="Lato"/>
                        </a:rPr>
                        <a:t>Review</a:t>
                      </a:r>
                      <a:r>
                        <a:rPr sz="2000" b="1" spc="-110" dirty="0">
                          <a:latin typeface="Lato"/>
                          <a:cs typeface="Lato"/>
                        </a:rPr>
                        <a:t> </a:t>
                      </a:r>
                      <a:r>
                        <a:rPr sz="2000" b="1" dirty="0">
                          <a:latin typeface="Lato"/>
                          <a:cs typeface="Lato"/>
                        </a:rPr>
                        <a:t>3</a:t>
                      </a:r>
                      <a:endParaRPr sz="2000">
                        <a:latin typeface="Lato"/>
                        <a:cs typeface="Lato"/>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542290" indent="-382270">
                        <a:lnSpc>
                          <a:spcPts val="2230"/>
                        </a:lnSpc>
                        <a:spcBef>
                          <a:spcPts val="595"/>
                        </a:spcBef>
                        <a:buFont typeface="Arial"/>
                        <a:buChar char="●"/>
                        <a:tabLst>
                          <a:tab pos="542290" algn="l"/>
                          <a:tab pos="542925" algn="l"/>
                        </a:tabLst>
                      </a:pPr>
                      <a:r>
                        <a:rPr sz="2000" spc="10" dirty="0">
                          <a:latin typeface="Lato"/>
                          <a:cs typeface="Lato"/>
                        </a:rPr>
                        <a:t>Visualisation</a:t>
                      </a:r>
                      <a:r>
                        <a:rPr sz="2000" spc="-135" dirty="0">
                          <a:latin typeface="Lato"/>
                          <a:cs typeface="Lato"/>
                        </a:rPr>
                        <a:t> </a:t>
                      </a:r>
                      <a:r>
                        <a:rPr sz="2000" dirty="0">
                          <a:latin typeface="Lato"/>
                          <a:cs typeface="Lato"/>
                        </a:rPr>
                        <a:t>and</a:t>
                      </a:r>
                      <a:r>
                        <a:rPr sz="2000" spc="-130" dirty="0">
                          <a:latin typeface="Lato"/>
                          <a:cs typeface="Lato"/>
                        </a:rPr>
                        <a:t> </a:t>
                      </a:r>
                      <a:r>
                        <a:rPr sz="2000" spc="20" dirty="0">
                          <a:latin typeface="Lato"/>
                          <a:cs typeface="Lato"/>
                        </a:rPr>
                        <a:t>Interpretation</a:t>
                      </a:r>
                      <a:r>
                        <a:rPr sz="2000" spc="-130" dirty="0">
                          <a:latin typeface="Lato"/>
                          <a:cs typeface="Lato"/>
                        </a:rPr>
                        <a:t> </a:t>
                      </a:r>
                      <a:r>
                        <a:rPr sz="2000" spc="-25" dirty="0">
                          <a:latin typeface="Lato"/>
                          <a:cs typeface="Lato"/>
                        </a:rPr>
                        <a:t>of</a:t>
                      </a:r>
                      <a:r>
                        <a:rPr sz="2000" spc="-135" dirty="0">
                          <a:latin typeface="Lato"/>
                          <a:cs typeface="Lato"/>
                        </a:rPr>
                        <a:t> </a:t>
                      </a:r>
                      <a:r>
                        <a:rPr sz="2000" spc="20" dirty="0">
                          <a:latin typeface="Lato"/>
                          <a:cs typeface="Lato"/>
                        </a:rPr>
                        <a:t>results</a:t>
                      </a:r>
                      <a:endParaRPr sz="2000">
                        <a:latin typeface="Lato"/>
                        <a:cs typeface="Lato"/>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tcPr>
                </a:tc>
                <a:tc hMerge="1">
                  <a:txBody>
                    <a:bodyPr/>
                    <a:lstStyle/>
                    <a:p>
                      <a:endParaRPr/>
                    </a:p>
                  </a:txBody>
                  <a:tcPr marL="0" marR="0" marT="0" marB="0"/>
                </a:tc>
                <a:extLst>
                  <a:ext uri="{0D108BD9-81ED-4DB2-BD59-A6C34878D82A}">
                    <a16:rowId xmlns:a16="http://schemas.microsoft.com/office/drawing/2014/main" val="10003"/>
                  </a:ext>
                </a:extLst>
              </a:tr>
              <a:tr h="420899">
                <a:tc vMerge="1">
                  <a:txBody>
                    <a:bodyPr/>
                    <a:lstStyle/>
                    <a:p>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42290" indent="-382270">
                        <a:lnSpc>
                          <a:spcPct val="100000"/>
                        </a:lnSpc>
                        <a:spcBef>
                          <a:spcPts val="70"/>
                        </a:spcBef>
                        <a:buFont typeface="Arial"/>
                        <a:buChar char="●"/>
                        <a:tabLst>
                          <a:tab pos="542290" algn="l"/>
                          <a:tab pos="542925" algn="l"/>
                        </a:tabLst>
                      </a:pPr>
                      <a:r>
                        <a:rPr sz="2000" spc="15" dirty="0">
                          <a:latin typeface="Lato"/>
                          <a:cs typeface="Lato"/>
                        </a:rPr>
                        <a:t>Report </a:t>
                      </a:r>
                      <a:r>
                        <a:rPr sz="2000" spc="-25" dirty="0">
                          <a:latin typeface="Lato"/>
                          <a:cs typeface="Lato"/>
                        </a:rPr>
                        <a:t>of </a:t>
                      </a:r>
                      <a:r>
                        <a:rPr sz="2000" spc="5" dirty="0">
                          <a:latin typeface="Lato"/>
                          <a:cs typeface="Lato"/>
                        </a:rPr>
                        <a:t>the</a:t>
                      </a:r>
                      <a:r>
                        <a:rPr sz="2000" spc="-400" dirty="0">
                          <a:latin typeface="Lato"/>
                          <a:cs typeface="Lato"/>
                        </a:rPr>
                        <a:t> </a:t>
                      </a:r>
                      <a:r>
                        <a:rPr sz="2000" spc="15" dirty="0">
                          <a:latin typeface="Lato"/>
                          <a:cs typeface="Lato"/>
                        </a:rPr>
                        <a:t>Project</a:t>
                      </a:r>
                      <a:endParaRPr sz="2000">
                        <a:latin typeface="Lato"/>
                        <a:cs typeface="Lato"/>
                      </a:endParaRPr>
                    </a:p>
                  </a:txBody>
                  <a:tcPr marL="0" marR="0" marT="8890" marB="0">
                    <a:lnL w="9525">
                      <a:solidFill>
                        <a:srgbClr val="9E9E9E"/>
                      </a:solidFill>
                      <a:prstDash val="solid"/>
                    </a:lnL>
                    <a:lnR w="19050">
                      <a:solidFill>
                        <a:srgbClr val="1482AA"/>
                      </a:solidFill>
                      <a:prstDash val="solid"/>
                    </a:lnR>
                    <a:lnB w="9525">
                      <a:solidFill>
                        <a:srgbClr val="9E9E9E"/>
                      </a:solidFill>
                      <a:prstDash val="solid"/>
                    </a:lnB>
                  </a:tcPr>
                </a:tc>
                <a:tc>
                  <a:txBody>
                    <a:bodyPr/>
                    <a:lstStyle/>
                    <a:p>
                      <a:pPr>
                        <a:lnSpc>
                          <a:spcPct val="100000"/>
                        </a:lnSpc>
                      </a:pPr>
                      <a:endParaRPr sz="2000" dirty="0">
                        <a:latin typeface="Times New Roman"/>
                        <a:cs typeface="Times New Roman"/>
                      </a:endParaRPr>
                    </a:p>
                  </a:txBody>
                  <a:tcPr marL="0" marR="0" marT="0" marB="0">
                    <a:lnL w="19050">
                      <a:solidFill>
                        <a:srgbClr val="1482AA"/>
                      </a:solidFill>
                      <a:prstDash val="solid"/>
                    </a:lnL>
                    <a:lnR w="9525">
                      <a:solidFill>
                        <a:srgbClr val="9E9E9E"/>
                      </a:solidFill>
                      <a:prstDash val="solid"/>
                    </a:lnR>
                    <a:lnB w="9525">
                      <a:solidFill>
                        <a:srgbClr val="9E9E9E"/>
                      </a:solidFill>
                      <a:prstDash val="solid"/>
                    </a:lnB>
                  </a:tcPr>
                </a:tc>
                <a:extLst>
                  <a:ext uri="{0D108BD9-81ED-4DB2-BD59-A6C34878D82A}">
                    <a16:rowId xmlns:a16="http://schemas.microsoft.com/office/drawing/2014/main" val="10004"/>
                  </a:ext>
                </a:extLst>
              </a:tr>
              <a:tr h="493499">
                <a:tc gridSpan="2">
                  <a:txBody>
                    <a:bodyPr/>
                    <a:lstStyle/>
                    <a:p>
                      <a:pPr>
                        <a:lnSpc>
                          <a:spcPct val="100000"/>
                        </a:lnSpc>
                      </a:pPr>
                      <a:endParaRPr sz="2000" dirty="0">
                        <a:latin typeface="Times New Roman"/>
                        <a:cs typeface="Times New Roman"/>
                      </a:endParaRPr>
                    </a:p>
                  </a:txBody>
                  <a:tcPr marL="0" marR="0" marT="0" marB="0">
                    <a:lnR w="19050">
                      <a:solidFill>
                        <a:srgbClr val="1482AA"/>
                      </a:solidFill>
                      <a:prstDash val="solid"/>
                    </a:lnR>
                    <a:lnT w="9525">
                      <a:solidFill>
                        <a:srgbClr val="9E9E9E"/>
                      </a:solidFill>
                      <a:prstDash val="solid"/>
                    </a:lnT>
                  </a:tcPr>
                </a:tc>
                <a:tc hMerge="1">
                  <a:txBody>
                    <a:bodyPr/>
                    <a:lstStyle/>
                    <a:p>
                      <a:endParaRPr/>
                    </a:p>
                  </a:txBody>
                  <a:tcPr marL="0" marR="0" marT="0" marB="0"/>
                </a:tc>
                <a:tc>
                  <a:txBody>
                    <a:bodyPr/>
                    <a:lstStyle/>
                    <a:p>
                      <a:pPr>
                        <a:lnSpc>
                          <a:spcPct val="100000"/>
                        </a:lnSpc>
                      </a:pPr>
                      <a:endParaRPr sz="2000" dirty="0">
                        <a:latin typeface="Times New Roman"/>
                        <a:cs typeface="Times New Roman"/>
                      </a:endParaRPr>
                    </a:p>
                  </a:txBody>
                  <a:tcPr marL="0" marR="0" marT="0" marB="0">
                    <a:lnL w="19050">
                      <a:solidFill>
                        <a:srgbClr val="1482AA"/>
                      </a:solidFill>
                      <a:prstDash val="solid"/>
                    </a:lnL>
                    <a:lnT w="9525">
                      <a:solidFill>
                        <a:srgbClr val="9E9E9E"/>
                      </a:solidFill>
                      <a:prstDash val="solid"/>
                    </a:lnT>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pPr algn="just">
              <a:buNone/>
            </a:pPr>
            <a:endParaRPr lang="en-US" sz="2000" dirty="0">
              <a:solidFill>
                <a:srgbClr val="7030A0"/>
              </a:solidFill>
            </a:endParaRPr>
          </a:p>
          <a:p>
            <a:pPr algn="just">
              <a:buFont typeface="Wingdings" panose="05000000000000000000" pitchFamily="2" charset="2"/>
              <a:buChar char="§"/>
            </a:pPr>
            <a:endParaRPr lang="en-US" sz="2000" dirty="0">
              <a:solidFill>
                <a:srgbClr val="7030A0"/>
              </a:solidFill>
            </a:endParaRPr>
          </a:p>
          <a:p>
            <a:pPr algn="just">
              <a:buFont typeface="Wingdings" panose="05000000000000000000" pitchFamily="2" charset="2"/>
              <a:buChar char="§"/>
            </a:pPr>
            <a:endParaRPr lang="en-US" sz="2000" dirty="0">
              <a:solidFill>
                <a:srgbClr val="7030A0"/>
              </a:solidFill>
            </a:endParaRPr>
          </a:p>
          <a:p>
            <a:pPr algn="just">
              <a:buFont typeface="Wingdings" panose="05000000000000000000" pitchFamily="2" charset="2"/>
              <a:buChar char="§"/>
            </a:pPr>
            <a:endParaRPr lang="en-US" sz="2000" dirty="0">
              <a:solidFill>
                <a:srgbClr val="7030A0"/>
              </a:solidFill>
            </a:endParaRPr>
          </a:p>
          <a:p>
            <a:pPr algn="just">
              <a:buNone/>
            </a:pPr>
            <a:r>
              <a:rPr lang="en-US" sz="2400" dirty="0">
                <a:solidFill>
                  <a:srgbClr val="7030A0"/>
                </a:solidFill>
              </a:rPr>
              <a:t>Base Paper</a:t>
            </a:r>
          </a:p>
          <a:p>
            <a:pPr algn="just"/>
            <a:endParaRPr lang="en-US" sz="2400" dirty="0">
              <a:solidFill>
                <a:schemeClr val="tx1"/>
              </a:solidFill>
              <a:hlinkClick r:id="rId4">
                <a:extLst>
                  <a:ext uri="{A12FA001-AC4F-418D-AE19-62706E023703}">
                    <ahyp:hlinkClr xmlns:ahyp="http://schemas.microsoft.com/office/drawing/2018/hyperlinkcolor" val="tx"/>
                  </a:ext>
                </a:extLst>
              </a:hlinkClick>
            </a:endParaRPr>
          </a:p>
          <a:p>
            <a:pPr marL="342900" indent="-342900" algn="just">
              <a:buFont typeface="Arial" panose="020B0604020202020204" pitchFamily="34" charset="0"/>
              <a:buChar char="•"/>
            </a:pPr>
            <a:r>
              <a:rPr lang="en-US" sz="2400" dirty="0">
                <a:solidFill>
                  <a:schemeClr val="tx1"/>
                </a:solidFill>
                <a:hlinkClick r:id="rId4">
                  <a:extLst>
                    <a:ext uri="{A12FA001-AC4F-418D-AE19-62706E023703}">
                      <ahyp:hlinkClr xmlns:ahyp="http://schemas.microsoft.com/office/drawing/2018/hyperlinkcolor" val="tx"/>
                    </a:ext>
                  </a:extLst>
                </a:hlinkClick>
              </a:rPr>
              <a:t>https://www.irjet.net/archives/V7/i4/IRJET-V7I4647.pdf</a:t>
            </a:r>
            <a:endParaRPr lang="en-US" sz="2400" dirty="0">
              <a:solidFill>
                <a:schemeClr val="tx1"/>
              </a:solidFill>
            </a:endParaRPr>
          </a:p>
          <a:p>
            <a:pPr marL="342900" indent="-342900" algn="just">
              <a:buFont typeface="Arial" panose="020B0604020202020204" pitchFamily="34" charset="0"/>
              <a:buChar char="•"/>
            </a:pPr>
            <a:endParaRPr lang="en-US" sz="2400" dirty="0">
              <a:solidFill>
                <a:srgbClr val="7030A0"/>
              </a:solidFill>
            </a:endParaRPr>
          </a:p>
          <a:p>
            <a:pPr algn="just"/>
            <a:endParaRPr lang="en-US" sz="2000" dirty="0">
              <a:solidFill>
                <a:schemeClr val="tx1"/>
              </a:solidFill>
              <a:hlinkClick r:id="rId5" action="ppaction://hlinkfile">
                <a:extLst>
                  <a:ext uri="{A12FA001-AC4F-418D-AE19-62706E023703}">
                    <ahyp:hlinkClr xmlns:ahyp="http://schemas.microsoft.com/office/drawing/2018/hyperlinkcolor" val="tx"/>
                  </a:ext>
                </a:extLst>
              </a:hlinkClick>
            </a:endParaRPr>
          </a:p>
          <a:p>
            <a:pPr algn="just">
              <a:buNone/>
            </a:pPr>
            <a:r>
              <a:rPr lang="en-US" sz="2400" dirty="0">
                <a:solidFill>
                  <a:srgbClr val="7030A0"/>
                </a:solidFill>
              </a:rPr>
              <a:t>Reference</a:t>
            </a:r>
          </a:p>
          <a:p>
            <a:pPr marL="342900" indent="-342900" algn="just">
              <a:buFont typeface="Arial" panose="020B0604020202020204" pitchFamily="34" charset="0"/>
              <a:buChar char="•"/>
            </a:pPr>
            <a:r>
              <a:rPr lang="en-US" sz="2000" dirty="0">
                <a:solidFill>
                  <a:schemeClr val="tx1"/>
                </a:solidFill>
                <a:hlinkClick r:id="rId6">
                  <a:extLst>
                    <a:ext uri="{A12FA001-AC4F-418D-AE19-62706E023703}">
                      <ahyp:hlinkClr xmlns:ahyp="http://schemas.microsoft.com/office/drawing/2018/hyperlinkcolor" val="tx"/>
                    </a:ext>
                  </a:extLst>
                </a:hlinkClick>
              </a:rPr>
              <a:t>https://www.researchgate.net/publication/317420253_A_survey_on_extractive_text_summarization</a:t>
            </a: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hlinkClick r:id="rId7">
                  <a:extLst>
                    <a:ext uri="{A12FA001-AC4F-418D-AE19-62706E023703}">
                      <ahyp:hlinkClr xmlns:ahyp="http://schemas.microsoft.com/office/drawing/2018/hyperlinkcolor" val="tx"/>
                    </a:ext>
                  </a:extLst>
                </a:hlinkClick>
              </a:rPr>
              <a:t>https://towardsdatascience.com/a-quick-introduction-to-text-summarization-in-machine-learning-3d27ccf18a9f</a:t>
            </a:r>
            <a:endParaRPr lang="en-US" sz="2000" dirty="0">
              <a:solidFill>
                <a:schemeClr val="tx1"/>
              </a:solidFill>
            </a:endParaRPr>
          </a:p>
          <a:p>
            <a:pPr marL="342900" indent="-342900" algn="just">
              <a:buFont typeface="Arial" panose="020B0604020202020204" pitchFamily="34" charset="0"/>
              <a:buChar char="•"/>
            </a:pPr>
            <a:r>
              <a:rPr lang="en-US" sz="2400" dirty="0">
                <a:solidFill>
                  <a:schemeClr val="tx1"/>
                </a:solidFill>
                <a:hlinkClick r:id="rId8">
                  <a:extLst>
                    <a:ext uri="{A12FA001-AC4F-418D-AE19-62706E023703}">
                      <ahyp:hlinkClr xmlns:ahyp="http://schemas.microsoft.com/office/drawing/2018/hyperlinkcolor" val="tx"/>
                    </a:ext>
                  </a:extLst>
                </a:hlinkClick>
              </a:rPr>
              <a:t>https://www.aclweb.org/anthology/2020.acl-main.120.pdf</a:t>
            </a:r>
            <a:endParaRPr lang="en-US" sz="2400" dirty="0">
              <a:solidFill>
                <a:schemeClr val="tx1"/>
              </a:solidFill>
            </a:endParaRPr>
          </a:p>
          <a:p>
            <a:pPr algn="just">
              <a:buFont typeface="Wingdings" panose="05000000000000000000" pitchFamily="2" charset="2"/>
              <a:buChar char="§"/>
            </a:pPr>
            <a:endParaRPr lang="en-US" sz="2000" dirty="0">
              <a:solidFill>
                <a:schemeClr val="tx1"/>
              </a:solidFill>
            </a:endParaRPr>
          </a:p>
        </p:txBody>
      </p:sp>
      <p:sp>
        <p:nvSpPr>
          <p:cNvPr id="6" name="object 6"/>
          <p:cNvSpPr txBox="1">
            <a:spLocks noGrp="1"/>
          </p:cNvSpPr>
          <p:nvPr>
            <p:ph type="title"/>
          </p:nvPr>
        </p:nvSpPr>
        <p:spPr>
          <a:xfrm>
            <a:off x="3213868" y="107931"/>
            <a:ext cx="25019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References</a:t>
            </a:r>
            <a:endParaRPr sz="4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TotalTime>
  <Words>463</Words>
  <Application>Microsoft Office PowerPoint</Application>
  <PresentationFormat>On-screen Show (4:3)</PresentationFormat>
  <Paragraphs>180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Lato</vt:lpstr>
      <vt:lpstr>Times New Roman</vt:lpstr>
      <vt:lpstr>Wingdings</vt:lpstr>
      <vt:lpstr>Office Theme</vt:lpstr>
      <vt:lpstr>Department of Computer Science and Engineering</vt:lpstr>
      <vt:lpstr>Abstract</vt:lpstr>
      <vt:lpstr>Architecture</vt:lpstr>
      <vt:lpstr>                    Flow Chart</vt:lpstr>
      <vt:lpstr>Dataset</vt:lpstr>
      <vt:lpstr>Technology Stack</vt:lpstr>
      <vt:lpstr>System Requirements</vt:lpstr>
      <vt:lpstr>Timeline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pc</dc:creator>
  <cp:lastModifiedBy>rama rao</cp:lastModifiedBy>
  <cp:revision>12</cp:revision>
  <dcterms:created xsi:type="dcterms:W3CDTF">2021-04-22T13:02:02Z</dcterms:created>
  <dcterms:modified xsi:type="dcterms:W3CDTF">2021-05-26T16:47:38Z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2021-04-22T00:00:00Z</vt:filetime>
  </property>
</Properties>
</file>