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1" r:id="rId5"/>
    <p:sldId id="258" r:id="rId6"/>
    <p:sldId id="260" r:id="rId7"/>
    <p:sldId id="264" r:id="rId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4660"/>
  </p:normalViewPr>
  <p:slideViewPr>
    <p:cSldViewPr>
      <p:cViewPr varScale="1">
        <p:scale>
          <a:sx n="78" d="100"/>
          <a:sy n="78" d="100"/>
        </p:scale>
        <p:origin x="155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95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95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3981" cy="457199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290112" y="5264089"/>
            <a:ext cx="0" cy="914400"/>
          </a:xfrm>
          <a:custGeom>
            <a:avLst/>
            <a:gdLst/>
            <a:ahLst/>
            <a:cxnLst/>
            <a:rect l="l" t="t" r="r" b="b"/>
            <a:pathLst>
              <a:path h="914400">
                <a:moveTo>
                  <a:pt x="0" y="914398"/>
                </a:moveTo>
                <a:lnTo>
                  <a:pt x="0" y="0"/>
                </a:lnTo>
              </a:path>
            </a:pathLst>
          </a:custGeom>
          <a:ln w="19049">
            <a:solidFill>
              <a:srgbClr val="1482AA"/>
            </a:solidFill>
          </a:ln>
        </p:spPr>
        <p:txBody>
          <a:bodyPr wrap="square" lIns="0" tIns="0" rIns="0" bIns="0" rtlCol="0"/>
          <a:lstStyle/>
          <a:p>
            <a:endParaRPr/>
          </a:p>
        </p:txBody>
      </p:sp>
      <p:sp>
        <p:nvSpPr>
          <p:cNvPr id="18" name="bg object 18"/>
          <p:cNvSpPr/>
          <p:nvPr/>
        </p:nvSpPr>
        <p:spPr>
          <a:xfrm>
            <a:off x="0" y="11549"/>
            <a:ext cx="9143976" cy="6846436"/>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95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3981" cy="457199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994505" y="3013748"/>
            <a:ext cx="3154988" cy="779779"/>
          </a:xfrm>
          <a:prstGeom prst="rect">
            <a:avLst/>
          </a:prstGeom>
        </p:spPr>
        <p:txBody>
          <a:bodyPr wrap="square" lIns="0" tIns="0" rIns="0" bIns="0">
            <a:spAutoFit/>
          </a:bodyPr>
          <a:lstStyle>
            <a:lvl1pPr>
              <a:defRPr sz="495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845628" y="2086758"/>
            <a:ext cx="7348220" cy="409194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5/31/2021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sp>
          <p:nvSpPr>
            <p:cNvPr id="3" name="object 3"/>
            <p:cNvSpPr/>
            <p:nvPr/>
          </p:nvSpPr>
          <p:spPr>
            <a:xfrm>
              <a:off x="6290112" y="5264089"/>
              <a:ext cx="0" cy="914400"/>
            </a:xfrm>
            <a:custGeom>
              <a:avLst/>
              <a:gdLst/>
              <a:ahLst/>
              <a:cxnLst/>
              <a:rect l="l" t="t" r="r" b="b"/>
              <a:pathLst>
                <a:path h="914400">
                  <a:moveTo>
                    <a:pt x="0" y="914398"/>
                  </a:moveTo>
                  <a:lnTo>
                    <a:pt x="0" y="0"/>
                  </a:lnTo>
                </a:path>
              </a:pathLst>
            </a:custGeom>
            <a:ln w="19049">
              <a:solidFill>
                <a:srgbClr val="1482AA"/>
              </a:solidFill>
            </a:ln>
          </p:spPr>
          <p:txBody>
            <a:bodyPr wrap="square" lIns="0" tIns="0" rIns="0" bIns="0" rtlCol="0"/>
            <a:lstStyle/>
            <a:p>
              <a:endParaRPr/>
            </a:p>
          </p:txBody>
        </p:sp>
        <p:sp>
          <p:nvSpPr>
            <p:cNvPr id="4" name="object 4"/>
            <p:cNvSpPr/>
            <p:nvPr/>
          </p:nvSpPr>
          <p:spPr>
            <a:xfrm>
              <a:off x="0" y="0"/>
              <a:ext cx="9143981" cy="6857986"/>
            </a:xfrm>
            <a:prstGeom prst="rect">
              <a:avLst/>
            </a:prstGeom>
            <a:blipFill>
              <a:blip r:embed="rId2" cstate="print"/>
              <a:stretch>
                <a:fillRect/>
              </a:stretch>
            </a:blipFill>
          </p:spPr>
          <p:txBody>
            <a:bodyPr wrap="square" lIns="0" tIns="0" rIns="0" bIns="0" rtlCol="0"/>
            <a:lstStyle/>
            <a:p>
              <a:endParaRPr dirty="0"/>
            </a:p>
          </p:txBody>
        </p:sp>
      </p:grpSp>
      <p:sp>
        <p:nvSpPr>
          <p:cNvPr id="5" name="object 5"/>
          <p:cNvSpPr txBox="1">
            <a:spLocks noGrp="1"/>
          </p:cNvSpPr>
          <p:nvPr>
            <p:ph type="title"/>
          </p:nvPr>
        </p:nvSpPr>
        <p:spPr>
          <a:xfrm>
            <a:off x="1446022" y="1679042"/>
            <a:ext cx="6609715" cy="391160"/>
          </a:xfrm>
          <a:prstGeom prst="rect">
            <a:avLst/>
          </a:prstGeom>
        </p:spPr>
        <p:txBody>
          <a:bodyPr vert="horz" wrap="square" lIns="0" tIns="12700" rIns="0" bIns="0" rtlCol="0">
            <a:spAutoFit/>
          </a:bodyPr>
          <a:lstStyle/>
          <a:p>
            <a:pPr marL="12700">
              <a:lnSpc>
                <a:spcPct val="100000"/>
              </a:lnSpc>
              <a:spcBef>
                <a:spcPts val="100"/>
              </a:spcBef>
            </a:pPr>
            <a:r>
              <a:rPr sz="2400" spc="-5" dirty="0"/>
              <a:t>Department </a:t>
            </a:r>
            <a:r>
              <a:rPr sz="2400" dirty="0"/>
              <a:t>of </a:t>
            </a:r>
            <a:r>
              <a:rPr sz="2400" spc="-5" dirty="0"/>
              <a:t>Computer Science </a:t>
            </a:r>
            <a:r>
              <a:rPr sz="2400" dirty="0"/>
              <a:t>and</a:t>
            </a:r>
            <a:r>
              <a:rPr sz="2400" spc="-120" dirty="0"/>
              <a:t> </a:t>
            </a:r>
            <a:r>
              <a:rPr sz="2400" spc="-5" dirty="0"/>
              <a:t>Engineering</a:t>
            </a:r>
            <a:endParaRPr sz="2400" dirty="0"/>
          </a:p>
        </p:txBody>
      </p:sp>
      <p:sp>
        <p:nvSpPr>
          <p:cNvPr id="6" name="object 6"/>
          <p:cNvSpPr txBox="1"/>
          <p:nvPr/>
        </p:nvSpPr>
        <p:spPr>
          <a:xfrm>
            <a:off x="152386" y="2410052"/>
            <a:ext cx="8891905" cy="1833835"/>
          </a:xfrm>
          <a:prstGeom prst="rect">
            <a:avLst/>
          </a:prstGeom>
        </p:spPr>
        <p:txBody>
          <a:bodyPr vert="horz" wrap="square" lIns="0" tIns="12700" rIns="0" bIns="0" rtlCol="0">
            <a:spAutoFit/>
          </a:bodyPr>
          <a:lstStyle/>
          <a:p>
            <a:pPr marL="12700">
              <a:lnSpc>
                <a:spcPct val="100000"/>
              </a:lnSpc>
              <a:spcBef>
                <a:spcPts val="100"/>
              </a:spcBef>
            </a:pPr>
            <a:endParaRPr sz="2500" dirty="0">
              <a:latin typeface="Times New Roman"/>
              <a:cs typeface="Times New Roman"/>
            </a:endParaRPr>
          </a:p>
          <a:p>
            <a:r>
              <a:rPr lang="en-US" sz="2700" dirty="0">
                <a:latin typeface="Times New Roman"/>
                <a:cs typeface="Times New Roman"/>
              </a:rPr>
              <a:t>                         </a:t>
            </a:r>
            <a:r>
              <a:rPr lang="en-US" sz="2800" b="1" dirty="0">
                <a:solidFill>
                  <a:srgbClr val="FF0000"/>
                </a:solidFill>
              </a:rPr>
              <a:t>TEXT SUMMARIZATION METHOD</a:t>
            </a:r>
            <a:endParaRPr lang="en-US" sz="2800" dirty="0">
              <a:solidFill>
                <a:srgbClr val="FF0000"/>
              </a:solidFill>
            </a:endParaRPr>
          </a:p>
          <a:p>
            <a:pPr>
              <a:lnSpc>
                <a:spcPct val="100000"/>
              </a:lnSpc>
            </a:pPr>
            <a:endParaRPr sz="2700" dirty="0">
              <a:latin typeface="Times New Roman"/>
              <a:cs typeface="Times New Roman"/>
            </a:endParaRPr>
          </a:p>
          <a:p>
            <a:pPr marL="309880" algn="ctr">
              <a:lnSpc>
                <a:spcPct val="100000"/>
              </a:lnSpc>
              <a:spcBef>
                <a:spcPts val="2195"/>
              </a:spcBef>
            </a:pPr>
            <a:r>
              <a:rPr sz="2000" b="1" spc="-5" dirty="0">
                <a:latin typeface="Times New Roman"/>
                <a:cs typeface="Times New Roman"/>
              </a:rPr>
              <a:t>Date: </a:t>
            </a:r>
            <a:r>
              <a:rPr lang="en-US" sz="2000" b="1" spc="-5" dirty="0">
                <a:latin typeface="Times New Roman"/>
                <a:cs typeface="Times New Roman"/>
              </a:rPr>
              <a:t>27</a:t>
            </a:r>
            <a:r>
              <a:rPr sz="2000" b="1" dirty="0">
                <a:latin typeface="Times New Roman"/>
                <a:cs typeface="Times New Roman"/>
              </a:rPr>
              <a:t> </a:t>
            </a:r>
            <a:r>
              <a:rPr lang="en-IN" sz="2000" b="1" spc="-5" dirty="0">
                <a:latin typeface="Times New Roman"/>
                <a:cs typeface="Times New Roman"/>
              </a:rPr>
              <a:t>May</a:t>
            </a:r>
            <a:r>
              <a:rPr sz="2000" b="1" spc="-120" dirty="0">
                <a:latin typeface="Times New Roman"/>
                <a:cs typeface="Times New Roman"/>
              </a:rPr>
              <a:t> </a:t>
            </a:r>
            <a:r>
              <a:rPr sz="2000" b="1" dirty="0">
                <a:latin typeface="Times New Roman"/>
                <a:cs typeface="Times New Roman"/>
              </a:rPr>
              <a:t>2021</a:t>
            </a:r>
            <a:endParaRPr sz="2000" dirty="0">
              <a:latin typeface="Times New Roman"/>
              <a:cs typeface="Times New Roman"/>
            </a:endParaRPr>
          </a:p>
        </p:txBody>
      </p:sp>
      <p:sp>
        <p:nvSpPr>
          <p:cNvPr id="7" name="object 7"/>
          <p:cNvSpPr txBox="1"/>
          <p:nvPr/>
        </p:nvSpPr>
        <p:spPr>
          <a:xfrm>
            <a:off x="641323" y="4592923"/>
            <a:ext cx="7896859" cy="2213426"/>
          </a:xfrm>
          <a:prstGeom prst="rect">
            <a:avLst/>
          </a:prstGeom>
        </p:spPr>
        <p:txBody>
          <a:bodyPr vert="horz" wrap="square" lIns="0" tIns="12700" rIns="0" bIns="0" rtlCol="0">
            <a:spAutoFit/>
          </a:bodyPr>
          <a:lstStyle/>
          <a:p>
            <a:r>
              <a:rPr lang="en-US" sz="1800" b="1" dirty="0"/>
              <a:t>S.VARSHA : 17WH1A0512</a:t>
            </a:r>
            <a:endParaRPr lang="en-US" sz="1800" dirty="0"/>
          </a:p>
          <a:p>
            <a:r>
              <a:rPr lang="en-US" sz="1800" b="1" dirty="0"/>
              <a:t>K.PRASEEDA: 17WH1A0533</a:t>
            </a:r>
            <a:endParaRPr lang="en-US" sz="1800" dirty="0"/>
          </a:p>
          <a:p>
            <a:r>
              <a:rPr lang="en-US" sz="1800" b="1" dirty="0"/>
              <a:t>D.KEERTHANA:17WH1A0555</a:t>
            </a:r>
          </a:p>
          <a:p>
            <a:pPr marL="3902075" marR="5080" indent="19050">
              <a:lnSpc>
                <a:spcPct val="100000"/>
              </a:lnSpc>
              <a:spcBef>
                <a:spcPts val="1400"/>
              </a:spcBef>
              <a:tabLst>
                <a:tab pos="5456555" algn="l"/>
              </a:tabLst>
            </a:pPr>
            <a:r>
              <a:rPr lang="en-IN" sz="1800" b="1" spc="-5" dirty="0">
                <a:latin typeface="Times New Roman"/>
                <a:cs typeface="Times New Roman"/>
              </a:rPr>
              <a:t>Internal Guide </a:t>
            </a:r>
            <a:r>
              <a:rPr lang="en-IN" sz="1800" b="1" dirty="0">
                <a:latin typeface="Times New Roman"/>
                <a:cs typeface="Times New Roman"/>
              </a:rPr>
              <a:t>: M</a:t>
            </a:r>
            <a:r>
              <a:rPr lang="en-IN" sz="1800" b="1" spc="-60" dirty="0">
                <a:latin typeface="Times New Roman"/>
                <a:cs typeface="Times New Roman"/>
              </a:rPr>
              <a:t>r . K .Rajesh</a:t>
            </a:r>
            <a:r>
              <a:rPr lang="en-IN" sz="1800" b="1" spc="-5" dirty="0">
                <a:latin typeface="Times New Roman"/>
                <a:cs typeface="Times New Roman"/>
              </a:rPr>
              <a:t> </a:t>
            </a:r>
          </a:p>
          <a:p>
            <a:pPr marL="3902075" marR="5080" indent="19050">
              <a:spcBef>
                <a:spcPts val="1400"/>
              </a:spcBef>
              <a:tabLst>
                <a:tab pos="5456555" algn="l"/>
              </a:tabLst>
            </a:pPr>
            <a:r>
              <a:rPr lang="en-IN" sz="1800" b="1" spc="-5" dirty="0">
                <a:latin typeface="Times New Roman"/>
                <a:cs typeface="Times New Roman"/>
              </a:rPr>
              <a:t>Designation</a:t>
            </a:r>
            <a:r>
              <a:rPr lang="en-IN" sz="1800" b="1" dirty="0">
                <a:latin typeface="Times New Roman"/>
                <a:cs typeface="Times New Roman"/>
              </a:rPr>
              <a:t>: </a:t>
            </a:r>
            <a:r>
              <a:rPr lang="en-US" sz="1800" b="1" dirty="0">
                <a:latin typeface="Times New Roman" pitchFamily="18" charset="0"/>
                <a:cs typeface="Times New Roman" pitchFamily="18" charset="0"/>
              </a:rPr>
              <a:t>Assistant Professor</a:t>
            </a:r>
          </a:p>
          <a:p>
            <a:pPr marL="3902075" marR="5080" indent="19050">
              <a:lnSpc>
                <a:spcPct val="100000"/>
              </a:lnSpc>
              <a:spcBef>
                <a:spcPts val="1400"/>
              </a:spcBef>
              <a:tabLst>
                <a:tab pos="5456555" algn="l"/>
              </a:tabLst>
            </a:pPr>
            <a:endParaRPr lang="en-IN" sz="180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12" y="5264089"/>
            <a:ext cx="0" cy="914400"/>
          </a:xfrm>
          <a:custGeom>
            <a:avLst/>
            <a:gdLst/>
            <a:ahLst/>
            <a:cxnLst/>
            <a:rect l="l" t="t" r="r" b="b"/>
            <a:pathLst>
              <a:path h="914400">
                <a:moveTo>
                  <a:pt x="0" y="914398"/>
                </a:moveTo>
                <a:lnTo>
                  <a:pt x="0" y="0"/>
                </a:lnTo>
              </a:path>
            </a:pathLst>
          </a:custGeom>
          <a:ln w="19049">
            <a:solidFill>
              <a:srgbClr val="1482AA"/>
            </a:solidFill>
          </a:ln>
        </p:spPr>
        <p:txBody>
          <a:bodyPr wrap="square" lIns="0" tIns="0" rIns="0" bIns="0" rtlCol="0"/>
          <a:lstStyle/>
          <a:p>
            <a:endParaRPr/>
          </a:p>
        </p:txBody>
      </p:sp>
      <p:sp>
        <p:nvSpPr>
          <p:cNvPr id="3" name="object 3"/>
          <p:cNvSpPr/>
          <p:nvPr/>
        </p:nvSpPr>
        <p:spPr>
          <a:xfrm>
            <a:off x="8297558" y="809835"/>
            <a:ext cx="806573" cy="80658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9365" y="965199"/>
            <a:ext cx="6880225" cy="5041900"/>
          </a:xfrm>
          <a:prstGeom prst="rect">
            <a:avLst/>
          </a:prstGeom>
        </p:spPr>
        <p:txBody>
          <a:bodyPr vert="horz" wrap="square" lIns="0" tIns="0" rIns="0" bIns="0" rtlCol="0">
            <a:spAutoFit/>
          </a:bodyPr>
          <a:lstStyle/>
          <a:p>
            <a:pPr>
              <a:lnSpc>
                <a:spcPts val="3275"/>
              </a:lnSpc>
            </a:pPr>
            <a:r>
              <a:rPr sz="3000" b="1" dirty="0">
                <a:solidFill>
                  <a:srgbClr val="BF0000"/>
                </a:solidFill>
                <a:latin typeface="Times New Roman"/>
                <a:cs typeface="Times New Roman"/>
              </a:rPr>
              <a:t>Why </a:t>
            </a:r>
            <a:r>
              <a:rPr sz="3000" b="1" spc="-5" dirty="0">
                <a:solidFill>
                  <a:srgbClr val="BF0000"/>
                </a:solidFill>
                <a:latin typeface="Times New Roman"/>
                <a:cs typeface="Times New Roman"/>
              </a:rPr>
              <a:t>Should </a:t>
            </a:r>
            <a:r>
              <a:rPr sz="3000" b="1" dirty="0">
                <a:solidFill>
                  <a:srgbClr val="BF0000"/>
                </a:solidFill>
                <a:latin typeface="Times New Roman"/>
                <a:cs typeface="Times New Roman"/>
              </a:rPr>
              <a:t>I </a:t>
            </a:r>
            <a:r>
              <a:rPr sz="3000" b="1" spc="-5" dirty="0">
                <a:solidFill>
                  <a:srgbClr val="BF0000"/>
                </a:solidFill>
                <a:latin typeface="Times New Roman"/>
                <a:cs typeface="Times New Roman"/>
              </a:rPr>
              <a:t>Study </a:t>
            </a:r>
            <a:r>
              <a:rPr sz="3000" b="1" dirty="0">
                <a:solidFill>
                  <a:srgbClr val="BF0000"/>
                </a:solidFill>
                <a:latin typeface="Times New Roman"/>
                <a:cs typeface="Times New Roman"/>
              </a:rPr>
              <a:t>this</a:t>
            </a:r>
            <a:r>
              <a:rPr sz="3000" b="1" spc="-30" dirty="0">
                <a:solidFill>
                  <a:srgbClr val="BF0000"/>
                </a:solidFill>
                <a:latin typeface="Times New Roman"/>
                <a:cs typeface="Times New Roman"/>
              </a:rPr>
              <a:t> </a:t>
            </a:r>
            <a:r>
              <a:rPr sz="3000" b="1" spc="-5" dirty="0">
                <a:solidFill>
                  <a:srgbClr val="BF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 HYDERABAD College </a:t>
            </a:r>
            <a:r>
              <a:rPr sz="1500" b="1" dirty="0">
                <a:solidFill>
                  <a:srgbClr val="FFFFFF"/>
                </a:solidFill>
                <a:latin typeface="Times New Roman"/>
                <a:cs typeface="Times New Roman"/>
              </a:rPr>
              <a:t>of </a:t>
            </a:r>
            <a:r>
              <a:rPr sz="1500" b="1" spc="-5" dirty="0">
                <a:solidFill>
                  <a:srgbClr val="FFFFFF"/>
                </a:solidFill>
                <a:latin typeface="Times New Roman"/>
                <a:cs typeface="Times New Roman"/>
              </a:rPr>
              <a:t>Engineering </a:t>
            </a:r>
            <a:r>
              <a:rPr sz="1500" b="1" dirty="0">
                <a:solidFill>
                  <a:srgbClr val="FFFFFF"/>
                </a:solidFill>
                <a:latin typeface="Times New Roman"/>
                <a:cs typeface="Times New Roman"/>
              </a:rPr>
              <a:t>for</a:t>
            </a:r>
            <a:r>
              <a:rPr sz="1500" b="1" spc="-14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sp>
        <p:nvSpPr>
          <p:cNvPr id="5" name="object 5"/>
          <p:cNvSpPr/>
          <p:nvPr/>
        </p:nvSpPr>
        <p:spPr>
          <a:xfrm>
            <a:off x="-6341" y="0"/>
            <a:ext cx="9156681" cy="6857986"/>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3189729" y="210654"/>
            <a:ext cx="1917700" cy="695960"/>
          </a:xfrm>
          <a:prstGeom prst="rect">
            <a:avLst/>
          </a:prstGeom>
        </p:spPr>
        <p:txBody>
          <a:bodyPr vert="horz" wrap="square" lIns="0" tIns="12700" rIns="0" bIns="0" rtlCol="0">
            <a:spAutoFit/>
          </a:bodyPr>
          <a:lstStyle/>
          <a:p>
            <a:pPr marL="12700">
              <a:lnSpc>
                <a:spcPct val="100000"/>
              </a:lnSpc>
              <a:spcBef>
                <a:spcPts val="100"/>
              </a:spcBef>
            </a:pPr>
            <a:r>
              <a:rPr sz="4400" b="0" spc="-5" dirty="0">
                <a:latin typeface="Times New Roman"/>
                <a:cs typeface="Times New Roman"/>
              </a:rPr>
              <a:t>Abstract</a:t>
            </a:r>
            <a:endParaRPr sz="4400">
              <a:latin typeface="Times New Roman"/>
              <a:cs typeface="Times New Roman"/>
            </a:endParaRPr>
          </a:p>
        </p:txBody>
      </p:sp>
      <p:sp>
        <p:nvSpPr>
          <p:cNvPr id="7" name="object 7"/>
          <p:cNvSpPr txBox="1"/>
          <p:nvPr/>
        </p:nvSpPr>
        <p:spPr>
          <a:xfrm>
            <a:off x="564349" y="1190384"/>
            <a:ext cx="7623175" cy="3665106"/>
          </a:xfrm>
          <a:prstGeom prst="rect">
            <a:avLst/>
          </a:prstGeom>
        </p:spPr>
        <p:txBody>
          <a:bodyPr vert="horz" wrap="square" lIns="0" tIns="154940" rIns="0" bIns="0" rtlCol="0">
            <a:spAutoFit/>
          </a:bodyPr>
          <a:lstStyle/>
          <a:p>
            <a:pPr marL="0" indent="0" algn="just">
              <a:spcBef>
                <a:spcPts val="0"/>
              </a:spcBef>
              <a:buNone/>
              <a:defRP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this new era, where </a:t>
            </a:r>
            <a:r>
              <a:rPr lang="en-IN" sz="2000" b="0" i="0" dirty="0">
                <a:solidFill>
                  <a:srgbClr val="333333"/>
                </a:solidFill>
                <a:effectLst/>
                <a:latin typeface="Times New Roman" panose="02020603050405020304" pitchFamily="18" charset="0"/>
                <a:cs typeface="Times New Roman" panose="02020603050405020304" pitchFamily="18" charset="0"/>
              </a:rPr>
              <a:t>tremendous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information is available on the internet, it  is  most  important  to provide the improved mechanism to extract the information quickly and most efficiently . It is very difficult for human beings to manually extract the summary of a large documents of text .Text summarization has become very essential to gain just the right amount of information from huge texts. Mostly, the methods described and discuss in this is produce Abstractive (ABS) or Extractive (EXT) summaries of text documents and about the structured based and semantic based approaches for summarization of the text documents.</a:t>
            </a:r>
            <a:endParaRPr lang="en-US" sz="2000" b="1" dirty="0">
              <a:solidFill>
                <a:srgbClr val="FF0000"/>
              </a:solidFill>
              <a:latin typeface="Times New Roman" panose="02020603050405020304" pitchFamily="18" charset="0"/>
              <a:cs typeface="Times New Roman" panose="02020603050405020304" pitchFamily="18" charset="0"/>
            </a:endParaRPr>
          </a:p>
          <a:p>
            <a:pPr marL="0" indent="0" algn="just">
              <a:spcBef>
                <a:spcPts val="0"/>
              </a:spcBef>
              <a:buNone/>
              <a:defRPr/>
            </a:pPr>
            <a:endParaRPr lang="en-US" sz="2000" dirty="0">
              <a:latin typeface="Times New Roman" pitchFamily="18" charset="0"/>
              <a:cs typeface="Times New Roman" pitchFamily="18" charset="0"/>
            </a:endParaRPr>
          </a:p>
          <a:p>
            <a:pPr marL="12700">
              <a:lnSpc>
                <a:spcPct val="100000"/>
              </a:lnSpc>
              <a:spcBef>
                <a:spcPts val="1220"/>
              </a:spcBef>
            </a:pPr>
            <a:endParaRPr sz="1800" dirty="0">
              <a:latin typeface="Lato"/>
              <a:cs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12" y="5264089"/>
            <a:ext cx="0" cy="914400"/>
          </a:xfrm>
          <a:custGeom>
            <a:avLst/>
            <a:gdLst/>
            <a:ahLst/>
            <a:cxnLst/>
            <a:rect l="l" t="t" r="r" b="b"/>
            <a:pathLst>
              <a:path h="914400">
                <a:moveTo>
                  <a:pt x="0" y="914398"/>
                </a:moveTo>
                <a:lnTo>
                  <a:pt x="0" y="0"/>
                </a:lnTo>
              </a:path>
            </a:pathLst>
          </a:custGeom>
          <a:ln w="19049">
            <a:solidFill>
              <a:srgbClr val="1482AA"/>
            </a:solidFill>
          </a:ln>
        </p:spPr>
        <p:txBody>
          <a:bodyPr wrap="square" lIns="0" tIns="0" rIns="0" bIns="0" rtlCol="0"/>
          <a:lstStyle/>
          <a:p>
            <a:endParaRPr/>
          </a:p>
        </p:txBody>
      </p:sp>
      <p:sp>
        <p:nvSpPr>
          <p:cNvPr id="3" name="object 3"/>
          <p:cNvSpPr/>
          <p:nvPr/>
        </p:nvSpPr>
        <p:spPr>
          <a:xfrm>
            <a:off x="8297558" y="809835"/>
            <a:ext cx="806573" cy="80658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9365" y="965199"/>
            <a:ext cx="6880225" cy="5041900"/>
          </a:xfrm>
          <a:prstGeom prst="rect">
            <a:avLst/>
          </a:prstGeom>
        </p:spPr>
        <p:txBody>
          <a:bodyPr vert="horz" wrap="square" lIns="0" tIns="0" rIns="0" bIns="0" rtlCol="0">
            <a:spAutoFit/>
          </a:bodyPr>
          <a:lstStyle/>
          <a:p>
            <a:pPr>
              <a:lnSpc>
                <a:spcPts val="3275"/>
              </a:lnSpc>
            </a:pPr>
            <a:r>
              <a:rPr sz="3000" b="1" dirty="0">
                <a:solidFill>
                  <a:srgbClr val="BF0000"/>
                </a:solidFill>
                <a:latin typeface="Times New Roman"/>
                <a:cs typeface="Times New Roman"/>
              </a:rPr>
              <a:t>Why </a:t>
            </a:r>
            <a:r>
              <a:rPr sz="3000" b="1" spc="-5" dirty="0">
                <a:solidFill>
                  <a:srgbClr val="BF0000"/>
                </a:solidFill>
                <a:latin typeface="Times New Roman"/>
                <a:cs typeface="Times New Roman"/>
              </a:rPr>
              <a:t>Should </a:t>
            </a:r>
            <a:r>
              <a:rPr sz="3000" b="1" dirty="0">
                <a:solidFill>
                  <a:srgbClr val="BF0000"/>
                </a:solidFill>
                <a:latin typeface="Times New Roman"/>
                <a:cs typeface="Times New Roman"/>
              </a:rPr>
              <a:t>I </a:t>
            </a:r>
            <a:r>
              <a:rPr sz="3000" b="1" spc="-5" dirty="0">
                <a:solidFill>
                  <a:srgbClr val="BF0000"/>
                </a:solidFill>
                <a:latin typeface="Times New Roman"/>
                <a:cs typeface="Times New Roman"/>
              </a:rPr>
              <a:t>Study </a:t>
            </a:r>
            <a:r>
              <a:rPr sz="3000" b="1" dirty="0">
                <a:solidFill>
                  <a:srgbClr val="BF0000"/>
                </a:solidFill>
                <a:latin typeface="Times New Roman"/>
                <a:cs typeface="Times New Roman"/>
              </a:rPr>
              <a:t>this</a:t>
            </a:r>
            <a:r>
              <a:rPr sz="3000" b="1" spc="-30" dirty="0">
                <a:solidFill>
                  <a:srgbClr val="BF0000"/>
                </a:solidFill>
                <a:latin typeface="Times New Roman"/>
                <a:cs typeface="Times New Roman"/>
              </a:rPr>
              <a:t> </a:t>
            </a:r>
            <a:r>
              <a:rPr sz="3000" b="1" spc="-5" dirty="0">
                <a:solidFill>
                  <a:srgbClr val="BF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 HYDERABAD College </a:t>
            </a:r>
            <a:r>
              <a:rPr sz="1500" b="1" dirty="0">
                <a:solidFill>
                  <a:srgbClr val="FFFFFF"/>
                </a:solidFill>
                <a:latin typeface="Times New Roman"/>
                <a:cs typeface="Times New Roman"/>
              </a:rPr>
              <a:t>of </a:t>
            </a:r>
            <a:r>
              <a:rPr sz="1500" b="1" spc="-5" dirty="0">
                <a:solidFill>
                  <a:srgbClr val="FFFFFF"/>
                </a:solidFill>
                <a:latin typeface="Times New Roman"/>
                <a:cs typeface="Times New Roman"/>
              </a:rPr>
              <a:t>Engineering </a:t>
            </a:r>
            <a:r>
              <a:rPr sz="1500" b="1" dirty="0">
                <a:solidFill>
                  <a:srgbClr val="FFFFFF"/>
                </a:solidFill>
                <a:latin typeface="Times New Roman"/>
                <a:cs typeface="Times New Roman"/>
              </a:rPr>
              <a:t>for</a:t>
            </a:r>
            <a:r>
              <a:rPr sz="1500" b="1" spc="-14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sp>
        <p:nvSpPr>
          <p:cNvPr id="5" name="object 5"/>
          <p:cNvSpPr/>
          <p:nvPr/>
        </p:nvSpPr>
        <p:spPr>
          <a:xfrm>
            <a:off x="-6349" y="0"/>
            <a:ext cx="9156681" cy="6857986"/>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3034236" y="105449"/>
            <a:ext cx="2816860" cy="695960"/>
          </a:xfrm>
          <a:prstGeom prst="rect">
            <a:avLst/>
          </a:prstGeom>
        </p:spPr>
        <p:txBody>
          <a:bodyPr vert="horz" wrap="square" lIns="0" tIns="12700" rIns="0" bIns="0" rtlCol="0">
            <a:spAutoFit/>
          </a:bodyPr>
          <a:lstStyle/>
          <a:p>
            <a:pPr marL="12700">
              <a:lnSpc>
                <a:spcPct val="100000"/>
              </a:lnSpc>
              <a:spcBef>
                <a:spcPts val="100"/>
              </a:spcBef>
            </a:pPr>
            <a:r>
              <a:rPr sz="4400" b="0" spc="-5" dirty="0">
                <a:latin typeface="Times New Roman"/>
                <a:cs typeface="Times New Roman"/>
              </a:rPr>
              <a:t>Architecture</a:t>
            </a:r>
            <a:endParaRPr sz="4400" dirty="0">
              <a:latin typeface="Times New Roman"/>
              <a:cs typeface="Times New Roman"/>
            </a:endParaRPr>
          </a:p>
        </p:txBody>
      </p:sp>
      <p:pic>
        <p:nvPicPr>
          <p:cNvPr id="22" name="Picture 21">
            <a:extLst>
              <a:ext uri="{FF2B5EF4-FFF2-40B4-BE49-F238E27FC236}">
                <a16:creationId xmlns:a16="http://schemas.microsoft.com/office/drawing/2014/main" id="{793128C9-C5D4-412B-87DF-50059C720001}"/>
              </a:ext>
            </a:extLst>
          </p:cNvPr>
          <p:cNvPicPr>
            <a:picLocks noChangeAspect="1"/>
          </p:cNvPicPr>
          <p:nvPr/>
        </p:nvPicPr>
        <p:blipFill>
          <a:blip r:embed="rId4"/>
          <a:stretch>
            <a:fillRect/>
          </a:stretch>
        </p:blipFill>
        <p:spPr>
          <a:xfrm>
            <a:off x="2057410" y="1011382"/>
            <a:ext cx="4834938" cy="52577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97558" y="809835"/>
            <a:ext cx="806573" cy="806583"/>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9365" y="965199"/>
            <a:ext cx="6880225" cy="5041900"/>
          </a:xfrm>
          <a:prstGeom prst="rect">
            <a:avLst/>
          </a:prstGeom>
        </p:spPr>
        <p:txBody>
          <a:bodyPr vert="horz" wrap="square" lIns="0" tIns="0" rIns="0" bIns="0" rtlCol="0">
            <a:spAutoFit/>
          </a:bodyPr>
          <a:lstStyle/>
          <a:p>
            <a:pPr>
              <a:lnSpc>
                <a:spcPts val="3275"/>
              </a:lnSpc>
            </a:pPr>
            <a:r>
              <a:rPr sz="3000" b="1" dirty="0">
                <a:solidFill>
                  <a:srgbClr val="BF0000"/>
                </a:solidFill>
                <a:latin typeface="Times New Roman"/>
                <a:cs typeface="Times New Roman"/>
              </a:rPr>
              <a:t>Why </a:t>
            </a:r>
            <a:r>
              <a:rPr sz="3000" b="1" spc="-5" dirty="0">
                <a:solidFill>
                  <a:srgbClr val="BF0000"/>
                </a:solidFill>
                <a:latin typeface="Times New Roman"/>
                <a:cs typeface="Times New Roman"/>
              </a:rPr>
              <a:t>Should </a:t>
            </a:r>
            <a:r>
              <a:rPr sz="3000" b="1" dirty="0">
                <a:solidFill>
                  <a:srgbClr val="BF0000"/>
                </a:solidFill>
                <a:latin typeface="Times New Roman"/>
                <a:cs typeface="Times New Roman"/>
              </a:rPr>
              <a:t>I </a:t>
            </a:r>
            <a:r>
              <a:rPr sz="3000" b="1" spc="-5" dirty="0">
                <a:solidFill>
                  <a:srgbClr val="BF0000"/>
                </a:solidFill>
                <a:latin typeface="Times New Roman"/>
                <a:cs typeface="Times New Roman"/>
              </a:rPr>
              <a:t>Study </a:t>
            </a:r>
            <a:r>
              <a:rPr sz="3000" b="1" dirty="0">
                <a:solidFill>
                  <a:srgbClr val="BF0000"/>
                </a:solidFill>
                <a:latin typeface="Times New Roman"/>
                <a:cs typeface="Times New Roman"/>
              </a:rPr>
              <a:t>this</a:t>
            </a:r>
            <a:r>
              <a:rPr sz="3000" b="1" spc="-30" dirty="0">
                <a:solidFill>
                  <a:srgbClr val="BF0000"/>
                </a:solidFill>
                <a:latin typeface="Times New Roman"/>
                <a:cs typeface="Times New Roman"/>
              </a:rPr>
              <a:t> </a:t>
            </a:r>
            <a:r>
              <a:rPr sz="3000" b="1" spc="-5" dirty="0">
                <a:solidFill>
                  <a:srgbClr val="BF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 HYDERABAD College </a:t>
            </a:r>
            <a:r>
              <a:rPr sz="1500" b="1" dirty="0">
                <a:solidFill>
                  <a:srgbClr val="FFFFFF"/>
                </a:solidFill>
                <a:latin typeface="Times New Roman"/>
                <a:cs typeface="Times New Roman"/>
              </a:rPr>
              <a:t>of </a:t>
            </a:r>
            <a:r>
              <a:rPr sz="1500" b="1" spc="-5" dirty="0">
                <a:solidFill>
                  <a:srgbClr val="FFFFFF"/>
                </a:solidFill>
                <a:latin typeface="Times New Roman"/>
                <a:cs typeface="Times New Roman"/>
              </a:rPr>
              <a:t>Engineering </a:t>
            </a:r>
            <a:r>
              <a:rPr sz="1500" b="1" dirty="0">
                <a:solidFill>
                  <a:srgbClr val="FFFFFF"/>
                </a:solidFill>
                <a:latin typeface="Times New Roman"/>
                <a:cs typeface="Times New Roman"/>
              </a:rPr>
              <a:t>for</a:t>
            </a:r>
            <a:r>
              <a:rPr sz="1500" b="1" spc="-14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sp>
        <p:nvSpPr>
          <p:cNvPr id="4" name="object 4"/>
          <p:cNvSpPr/>
          <p:nvPr/>
        </p:nvSpPr>
        <p:spPr>
          <a:xfrm>
            <a:off x="-6349" y="0"/>
            <a:ext cx="9156681" cy="6857986"/>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2010541" y="107931"/>
            <a:ext cx="4907280" cy="695960"/>
          </a:xfrm>
          <a:prstGeom prst="rect">
            <a:avLst/>
          </a:prstGeom>
        </p:spPr>
        <p:txBody>
          <a:bodyPr vert="horz" wrap="square" lIns="0" tIns="12700" rIns="0" bIns="0" rtlCol="0">
            <a:spAutoFit/>
          </a:bodyPr>
          <a:lstStyle/>
          <a:p>
            <a:pPr marL="12700">
              <a:lnSpc>
                <a:spcPct val="100000"/>
              </a:lnSpc>
              <a:spcBef>
                <a:spcPts val="100"/>
              </a:spcBef>
            </a:pPr>
            <a:r>
              <a:rPr sz="4400" b="0" spc="-5" dirty="0">
                <a:latin typeface="Times New Roman"/>
                <a:cs typeface="Times New Roman"/>
              </a:rPr>
              <a:t>System</a:t>
            </a:r>
            <a:r>
              <a:rPr sz="4400" b="0" spc="-90" dirty="0">
                <a:latin typeface="Times New Roman"/>
                <a:cs typeface="Times New Roman"/>
              </a:rPr>
              <a:t> </a:t>
            </a:r>
            <a:r>
              <a:rPr sz="4400" b="0" spc="-5" dirty="0">
                <a:latin typeface="Times New Roman"/>
                <a:cs typeface="Times New Roman"/>
              </a:rPr>
              <a:t>Requirements</a:t>
            </a:r>
            <a:endParaRPr sz="4400">
              <a:latin typeface="Times New Roman"/>
              <a:cs typeface="Times New Roman"/>
            </a:endParaRPr>
          </a:p>
        </p:txBody>
      </p:sp>
      <p:pic>
        <p:nvPicPr>
          <p:cNvPr id="7" name="Picture 6">
            <a:extLst>
              <a:ext uri="{FF2B5EF4-FFF2-40B4-BE49-F238E27FC236}">
                <a16:creationId xmlns:a16="http://schemas.microsoft.com/office/drawing/2014/main" id="{91358DB2-AC9D-4E3A-85A2-172C43DEEE57}"/>
              </a:ext>
            </a:extLst>
          </p:cNvPr>
          <p:cNvPicPr>
            <a:picLocks noChangeAspect="1"/>
          </p:cNvPicPr>
          <p:nvPr/>
        </p:nvPicPr>
        <p:blipFill>
          <a:blip r:embed="rId4"/>
          <a:stretch>
            <a:fillRect/>
          </a:stretch>
        </p:blipFill>
        <p:spPr>
          <a:xfrm>
            <a:off x="1096970" y="1593391"/>
            <a:ext cx="6950042" cy="4413708"/>
          </a:xfrm>
          <a:prstGeom prst="rect">
            <a:avLst/>
          </a:prstGeom>
        </p:spPr>
      </p:pic>
      <p:sp>
        <p:nvSpPr>
          <p:cNvPr id="10" name="TextBox 9">
            <a:extLst>
              <a:ext uri="{FF2B5EF4-FFF2-40B4-BE49-F238E27FC236}">
                <a16:creationId xmlns:a16="http://schemas.microsoft.com/office/drawing/2014/main" id="{5F9A2979-8ABE-4DDF-B612-FEDC10B3546A}"/>
              </a:ext>
            </a:extLst>
          </p:cNvPr>
          <p:cNvSpPr txBox="1"/>
          <p:nvPr/>
        </p:nvSpPr>
        <p:spPr>
          <a:xfrm>
            <a:off x="5367686" y="4572000"/>
            <a:ext cx="1469640" cy="369332"/>
          </a:xfrm>
          <a:prstGeom prst="rect">
            <a:avLst/>
          </a:prstGeom>
          <a:noFill/>
        </p:spPr>
        <p:txBody>
          <a:bodyPr wrap="square" rtlCol="0">
            <a:spAutoFit/>
          </a:bodyPr>
          <a:lstStyle/>
          <a:p>
            <a:r>
              <a:rPr lang="en-IN" dirty="0"/>
              <a:t>, </a:t>
            </a:r>
            <a:r>
              <a:rPr lang="en-IN" sz="1600" dirty="0">
                <a:latin typeface="Arial" panose="020B0604020202020204" pitchFamily="34" charset="0"/>
                <a:cs typeface="Arial" panose="020B0604020202020204" pitchFamily="34" charset="0"/>
              </a:rPr>
              <a:t>PyCharm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12" y="5264089"/>
            <a:ext cx="0" cy="914400"/>
          </a:xfrm>
          <a:custGeom>
            <a:avLst/>
            <a:gdLst/>
            <a:ahLst/>
            <a:cxnLst/>
            <a:rect l="l" t="t" r="r" b="b"/>
            <a:pathLst>
              <a:path h="914400">
                <a:moveTo>
                  <a:pt x="0" y="914398"/>
                </a:moveTo>
                <a:lnTo>
                  <a:pt x="0" y="0"/>
                </a:lnTo>
              </a:path>
            </a:pathLst>
          </a:custGeom>
          <a:ln w="19049">
            <a:solidFill>
              <a:srgbClr val="1482AA"/>
            </a:solidFill>
          </a:ln>
        </p:spPr>
        <p:txBody>
          <a:bodyPr wrap="square" lIns="0" tIns="0" rIns="0" bIns="0" rtlCol="0"/>
          <a:lstStyle/>
          <a:p>
            <a:endParaRPr/>
          </a:p>
        </p:txBody>
      </p:sp>
      <p:sp>
        <p:nvSpPr>
          <p:cNvPr id="3" name="object 3"/>
          <p:cNvSpPr/>
          <p:nvPr/>
        </p:nvSpPr>
        <p:spPr>
          <a:xfrm>
            <a:off x="8297558" y="809835"/>
            <a:ext cx="806573" cy="80658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9365" y="965199"/>
            <a:ext cx="6880225" cy="5041900"/>
          </a:xfrm>
          <a:prstGeom prst="rect">
            <a:avLst/>
          </a:prstGeom>
        </p:spPr>
        <p:txBody>
          <a:bodyPr vert="horz" wrap="square" lIns="0" tIns="0" rIns="0" bIns="0" rtlCol="0">
            <a:spAutoFit/>
          </a:bodyPr>
          <a:lstStyle/>
          <a:p>
            <a:pPr>
              <a:lnSpc>
                <a:spcPts val="3275"/>
              </a:lnSpc>
            </a:pPr>
            <a:r>
              <a:rPr sz="3000" b="1" dirty="0">
                <a:solidFill>
                  <a:srgbClr val="BF0000"/>
                </a:solidFill>
                <a:latin typeface="Times New Roman"/>
                <a:cs typeface="Times New Roman"/>
              </a:rPr>
              <a:t>Why </a:t>
            </a:r>
            <a:r>
              <a:rPr sz="3000" b="1" spc="-5" dirty="0">
                <a:solidFill>
                  <a:srgbClr val="BF0000"/>
                </a:solidFill>
                <a:latin typeface="Times New Roman"/>
                <a:cs typeface="Times New Roman"/>
              </a:rPr>
              <a:t>Should </a:t>
            </a:r>
            <a:r>
              <a:rPr sz="3000" b="1" dirty="0">
                <a:solidFill>
                  <a:srgbClr val="BF0000"/>
                </a:solidFill>
                <a:latin typeface="Times New Roman"/>
                <a:cs typeface="Times New Roman"/>
              </a:rPr>
              <a:t>I </a:t>
            </a:r>
            <a:r>
              <a:rPr sz="3000" b="1" spc="-5" dirty="0">
                <a:solidFill>
                  <a:srgbClr val="BF0000"/>
                </a:solidFill>
                <a:latin typeface="Times New Roman"/>
                <a:cs typeface="Times New Roman"/>
              </a:rPr>
              <a:t>Study </a:t>
            </a:r>
            <a:r>
              <a:rPr sz="3000" b="1" dirty="0">
                <a:solidFill>
                  <a:srgbClr val="BF0000"/>
                </a:solidFill>
                <a:latin typeface="Times New Roman"/>
                <a:cs typeface="Times New Roman"/>
              </a:rPr>
              <a:t>this</a:t>
            </a:r>
            <a:r>
              <a:rPr sz="3000" b="1" spc="-30" dirty="0">
                <a:solidFill>
                  <a:srgbClr val="BF0000"/>
                </a:solidFill>
                <a:latin typeface="Times New Roman"/>
                <a:cs typeface="Times New Roman"/>
              </a:rPr>
              <a:t> </a:t>
            </a:r>
            <a:r>
              <a:rPr sz="3000" b="1" spc="-5" dirty="0">
                <a:solidFill>
                  <a:srgbClr val="BF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 HYDERABAD College </a:t>
            </a:r>
            <a:r>
              <a:rPr sz="1500" b="1" dirty="0">
                <a:solidFill>
                  <a:srgbClr val="FFFFFF"/>
                </a:solidFill>
                <a:latin typeface="Times New Roman"/>
                <a:cs typeface="Times New Roman"/>
              </a:rPr>
              <a:t>of </a:t>
            </a:r>
            <a:r>
              <a:rPr sz="1500" b="1" spc="-5" dirty="0">
                <a:solidFill>
                  <a:srgbClr val="FFFFFF"/>
                </a:solidFill>
                <a:latin typeface="Times New Roman"/>
                <a:cs typeface="Times New Roman"/>
              </a:rPr>
              <a:t>Engineering </a:t>
            </a:r>
            <a:r>
              <a:rPr sz="1500" b="1" dirty="0">
                <a:solidFill>
                  <a:srgbClr val="FFFFFF"/>
                </a:solidFill>
                <a:latin typeface="Times New Roman"/>
                <a:cs typeface="Times New Roman"/>
              </a:rPr>
              <a:t>for</a:t>
            </a:r>
            <a:r>
              <a:rPr sz="1500" b="1" spc="-14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sp>
        <p:nvSpPr>
          <p:cNvPr id="5" name="object 5"/>
          <p:cNvSpPr/>
          <p:nvPr/>
        </p:nvSpPr>
        <p:spPr>
          <a:xfrm>
            <a:off x="-6349" y="0"/>
            <a:ext cx="9156681" cy="685798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386449" y="2834194"/>
            <a:ext cx="8462010" cy="3200400"/>
          </a:xfrm>
          <a:custGeom>
            <a:avLst/>
            <a:gdLst/>
            <a:ahLst/>
            <a:cxnLst/>
            <a:rect l="l" t="t" r="r" b="b"/>
            <a:pathLst>
              <a:path w="8462010" h="3200400">
                <a:moveTo>
                  <a:pt x="0" y="0"/>
                </a:moveTo>
                <a:lnTo>
                  <a:pt x="8461982" y="0"/>
                </a:lnTo>
              </a:path>
              <a:path w="8462010" h="3200400">
                <a:moveTo>
                  <a:pt x="0" y="400049"/>
                </a:moveTo>
                <a:lnTo>
                  <a:pt x="8461982" y="400049"/>
                </a:lnTo>
              </a:path>
              <a:path w="8462010" h="3200400">
                <a:moveTo>
                  <a:pt x="0" y="800098"/>
                </a:moveTo>
                <a:lnTo>
                  <a:pt x="8461982" y="800098"/>
                </a:lnTo>
              </a:path>
              <a:path w="8462010" h="3200400">
                <a:moveTo>
                  <a:pt x="0" y="1200147"/>
                </a:moveTo>
                <a:lnTo>
                  <a:pt x="8461982" y="1200147"/>
                </a:lnTo>
              </a:path>
              <a:path w="8462010" h="3200400">
                <a:moveTo>
                  <a:pt x="0" y="1600196"/>
                </a:moveTo>
                <a:lnTo>
                  <a:pt x="8461982" y="1600196"/>
                </a:lnTo>
              </a:path>
              <a:path w="8462010" h="3200400">
                <a:moveTo>
                  <a:pt x="0" y="2000245"/>
                </a:moveTo>
                <a:lnTo>
                  <a:pt x="8461982" y="2000245"/>
                </a:lnTo>
              </a:path>
              <a:path w="8462010" h="3200400">
                <a:moveTo>
                  <a:pt x="0" y="2400295"/>
                </a:moveTo>
                <a:lnTo>
                  <a:pt x="8461982" y="2400295"/>
                </a:lnTo>
              </a:path>
              <a:path w="8462010" h="3200400">
                <a:moveTo>
                  <a:pt x="0" y="2800344"/>
                </a:moveTo>
                <a:lnTo>
                  <a:pt x="8461982" y="2800344"/>
                </a:lnTo>
              </a:path>
              <a:path w="8462010" h="3200400">
                <a:moveTo>
                  <a:pt x="0" y="3200393"/>
                </a:moveTo>
                <a:lnTo>
                  <a:pt x="8461982" y="3200393"/>
                </a:lnTo>
              </a:path>
            </a:pathLst>
          </a:custGeom>
          <a:ln w="10574">
            <a:solidFill>
              <a:srgbClr val="DDDDDD"/>
            </a:solidFill>
          </a:ln>
        </p:spPr>
        <p:txBody>
          <a:bodyPr wrap="square" lIns="0" tIns="0" rIns="0" bIns="0" rtlCol="0"/>
          <a:lstStyle/>
          <a:p>
            <a:endParaRPr/>
          </a:p>
        </p:txBody>
      </p:sp>
      <p:sp>
        <p:nvSpPr>
          <p:cNvPr id="8" name="object 8"/>
          <p:cNvSpPr txBox="1"/>
          <p:nvPr/>
        </p:nvSpPr>
        <p:spPr>
          <a:xfrm>
            <a:off x="440424" y="1000732"/>
            <a:ext cx="8174355" cy="1110560"/>
          </a:xfrm>
          <a:prstGeom prst="rect">
            <a:avLst/>
          </a:prstGeom>
        </p:spPr>
        <p:txBody>
          <a:bodyPr vert="horz" wrap="square" lIns="0" tIns="154940" rIns="0" bIns="0" rtlCol="0">
            <a:spAutoFit/>
          </a:bodyPr>
          <a:lstStyle/>
          <a:p>
            <a:pPr algn="just"/>
            <a:endParaRPr lang="en-US" sz="1800" b="1" dirty="0">
              <a:solidFill>
                <a:schemeClr val="tx1"/>
              </a:solidFill>
              <a:latin typeface="Arial" panose="020B0604020202020204" pitchFamily="34" charset="0"/>
              <a:cs typeface="Arial" panose="020B0604020202020204" pitchFamily="34" charset="0"/>
            </a:endParaRPr>
          </a:p>
          <a:p>
            <a:pPr algn="just"/>
            <a:endParaRPr lang="en-US" b="1" dirty="0">
              <a:latin typeface="Arial" panose="020B0604020202020204" pitchFamily="34" charset="0"/>
              <a:cs typeface="Arial" panose="020B0604020202020204" pitchFamily="34" charset="0"/>
            </a:endParaRPr>
          </a:p>
          <a:p>
            <a:pPr marL="12700">
              <a:lnSpc>
                <a:spcPct val="100000"/>
              </a:lnSpc>
              <a:spcBef>
                <a:spcPts val="1220"/>
              </a:spcBef>
            </a:pPr>
            <a:endParaRPr sz="1600" dirty="0">
              <a:latin typeface="Lato"/>
              <a:cs typeface="Lato"/>
            </a:endParaRPr>
          </a:p>
        </p:txBody>
      </p:sp>
      <p:pic>
        <p:nvPicPr>
          <p:cNvPr id="11" name="Picture 10">
            <a:extLst>
              <a:ext uri="{FF2B5EF4-FFF2-40B4-BE49-F238E27FC236}">
                <a16:creationId xmlns:a16="http://schemas.microsoft.com/office/drawing/2014/main" id="{94C04C0C-C903-4BC7-9FD3-6F273E6315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21" y="873024"/>
            <a:ext cx="9182066" cy="55377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12" y="5264089"/>
            <a:ext cx="0" cy="914400"/>
          </a:xfrm>
          <a:custGeom>
            <a:avLst/>
            <a:gdLst/>
            <a:ahLst/>
            <a:cxnLst/>
            <a:rect l="l" t="t" r="r" b="b"/>
            <a:pathLst>
              <a:path h="914400">
                <a:moveTo>
                  <a:pt x="0" y="914398"/>
                </a:moveTo>
                <a:lnTo>
                  <a:pt x="0" y="0"/>
                </a:lnTo>
              </a:path>
            </a:pathLst>
          </a:custGeom>
          <a:ln w="19049">
            <a:solidFill>
              <a:srgbClr val="1482AA"/>
            </a:solidFill>
          </a:ln>
        </p:spPr>
        <p:txBody>
          <a:bodyPr wrap="square" lIns="0" tIns="0" rIns="0" bIns="0" rtlCol="0"/>
          <a:lstStyle/>
          <a:p>
            <a:endParaRPr/>
          </a:p>
        </p:txBody>
      </p:sp>
      <p:sp>
        <p:nvSpPr>
          <p:cNvPr id="3" name="object 3"/>
          <p:cNvSpPr/>
          <p:nvPr/>
        </p:nvSpPr>
        <p:spPr>
          <a:xfrm>
            <a:off x="8297558" y="809835"/>
            <a:ext cx="806573" cy="80658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9365" y="965199"/>
            <a:ext cx="6880225" cy="5041900"/>
          </a:xfrm>
          <a:prstGeom prst="rect">
            <a:avLst/>
          </a:prstGeom>
        </p:spPr>
        <p:txBody>
          <a:bodyPr vert="horz" wrap="square" lIns="0" tIns="0" rIns="0" bIns="0" rtlCol="0">
            <a:spAutoFit/>
          </a:bodyPr>
          <a:lstStyle/>
          <a:p>
            <a:pPr>
              <a:lnSpc>
                <a:spcPts val="3275"/>
              </a:lnSpc>
            </a:pPr>
            <a:r>
              <a:rPr sz="3000" b="1" dirty="0">
                <a:solidFill>
                  <a:srgbClr val="BF0000"/>
                </a:solidFill>
                <a:latin typeface="Times New Roman"/>
                <a:cs typeface="Times New Roman"/>
              </a:rPr>
              <a:t>Why </a:t>
            </a:r>
            <a:r>
              <a:rPr sz="3000" b="1" spc="-5" dirty="0">
                <a:solidFill>
                  <a:srgbClr val="BF0000"/>
                </a:solidFill>
                <a:latin typeface="Times New Roman"/>
                <a:cs typeface="Times New Roman"/>
              </a:rPr>
              <a:t>Should </a:t>
            </a:r>
            <a:r>
              <a:rPr sz="3000" b="1" dirty="0">
                <a:solidFill>
                  <a:srgbClr val="BF0000"/>
                </a:solidFill>
                <a:latin typeface="Times New Roman"/>
                <a:cs typeface="Times New Roman"/>
              </a:rPr>
              <a:t>I </a:t>
            </a:r>
            <a:r>
              <a:rPr sz="3000" b="1" spc="-5" dirty="0">
                <a:solidFill>
                  <a:srgbClr val="BF0000"/>
                </a:solidFill>
                <a:latin typeface="Times New Roman"/>
                <a:cs typeface="Times New Roman"/>
              </a:rPr>
              <a:t>Study </a:t>
            </a:r>
            <a:r>
              <a:rPr sz="3000" b="1" dirty="0">
                <a:solidFill>
                  <a:srgbClr val="BF0000"/>
                </a:solidFill>
                <a:latin typeface="Times New Roman"/>
                <a:cs typeface="Times New Roman"/>
              </a:rPr>
              <a:t>this</a:t>
            </a:r>
            <a:r>
              <a:rPr sz="3000" b="1" spc="-30" dirty="0">
                <a:solidFill>
                  <a:srgbClr val="BF0000"/>
                </a:solidFill>
                <a:latin typeface="Times New Roman"/>
                <a:cs typeface="Times New Roman"/>
              </a:rPr>
              <a:t> </a:t>
            </a:r>
            <a:r>
              <a:rPr sz="3000" b="1" spc="-5" dirty="0">
                <a:solidFill>
                  <a:srgbClr val="BF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 HYDERABAD College </a:t>
            </a:r>
            <a:r>
              <a:rPr sz="1500" b="1" dirty="0">
                <a:solidFill>
                  <a:srgbClr val="FFFFFF"/>
                </a:solidFill>
                <a:latin typeface="Times New Roman"/>
                <a:cs typeface="Times New Roman"/>
              </a:rPr>
              <a:t>of </a:t>
            </a:r>
            <a:r>
              <a:rPr sz="1500" b="1" spc="-5" dirty="0">
                <a:solidFill>
                  <a:srgbClr val="FFFFFF"/>
                </a:solidFill>
                <a:latin typeface="Times New Roman"/>
                <a:cs typeface="Times New Roman"/>
              </a:rPr>
              <a:t>Engineering </a:t>
            </a:r>
            <a:r>
              <a:rPr sz="1500" b="1" dirty="0">
                <a:solidFill>
                  <a:srgbClr val="FFFFFF"/>
                </a:solidFill>
                <a:latin typeface="Times New Roman"/>
                <a:cs typeface="Times New Roman"/>
              </a:rPr>
              <a:t>for</a:t>
            </a:r>
            <a:r>
              <a:rPr sz="1500" b="1" spc="-14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sp>
        <p:nvSpPr>
          <p:cNvPr id="5" name="object 5"/>
          <p:cNvSpPr/>
          <p:nvPr/>
        </p:nvSpPr>
        <p:spPr>
          <a:xfrm>
            <a:off x="-6349" y="0"/>
            <a:ext cx="9156681" cy="6857986"/>
          </a:xfrm>
          <a:prstGeom prst="rect">
            <a:avLst/>
          </a:prstGeom>
          <a:blipFill>
            <a:blip r:embed="rId3" cstate="print"/>
            <a:stretch>
              <a:fillRect/>
            </a:stretch>
          </a:blipFill>
        </p:spPr>
        <p:txBody>
          <a:bodyPr wrap="square" lIns="0" tIns="0" rIns="0" bIns="0" rtlCol="0"/>
          <a:lstStyle/>
          <a:p>
            <a:endParaRPr lang="en-IN" sz="3200" dirty="0">
              <a:latin typeface="Times New Roman" panose="02020603050405020304" pitchFamily="18" charset="0"/>
              <a:cs typeface="Times New Roman" panose="02020603050405020304" pitchFamily="18" charset="0"/>
            </a:endParaRPr>
          </a:p>
          <a:p>
            <a:pPr marL="342900" indent="-342900"/>
            <a:endParaRPr lang="en-IN" sz="3200" b="1" dirty="0">
              <a:latin typeface="Times New Roman" panose="02020603050405020304" pitchFamily="18" charset="0"/>
              <a:cs typeface="Times New Roman" panose="02020603050405020304" pitchFamily="18" charset="0"/>
            </a:endParaRPr>
          </a:p>
          <a:p>
            <a:pPr marL="342900" indent="-342900"/>
            <a:endParaRPr lang="en-IN" sz="3200" b="1" dirty="0">
              <a:latin typeface="Times New Roman" panose="02020603050405020304" pitchFamily="18" charset="0"/>
              <a:cs typeface="Times New Roman" panose="02020603050405020304" pitchFamily="18" charset="0"/>
            </a:endParaRPr>
          </a:p>
          <a:p>
            <a:endParaRPr lang="en-IN" sz="1800" dirty="0"/>
          </a:p>
        </p:txBody>
      </p:sp>
      <p:pic>
        <p:nvPicPr>
          <p:cNvPr id="7" name="Picture 6">
            <a:extLst>
              <a:ext uri="{FF2B5EF4-FFF2-40B4-BE49-F238E27FC236}">
                <a16:creationId xmlns:a16="http://schemas.microsoft.com/office/drawing/2014/main" id="{FFD0C0F2-E052-4F2C-B8E4-204B12BFC72D}"/>
              </a:ext>
            </a:extLst>
          </p:cNvPr>
          <p:cNvPicPr>
            <a:picLocks noChangeAspect="1"/>
          </p:cNvPicPr>
          <p:nvPr/>
        </p:nvPicPr>
        <p:blipFill>
          <a:blip r:embed="rId4"/>
          <a:stretch>
            <a:fillRect/>
          </a:stretch>
        </p:blipFill>
        <p:spPr>
          <a:xfrm>
            <a:off x="0" y="965198"/>
            <a:ext cx="9144000" cy="566420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29870">
              <a:lnSpc>
                <a:spcPct val="100000"/>
              </a:lnSpc>
              <a:spcBef>
                <a:spcPts val="100"/>
              </a:spcBef>
            </a:pPr>
            <a:r>
              <a:rPr spc="-10" dirty="0"/>
              <a:t>Thank</a:t>
            </a:r>
            <a:r>
              <a:rPr spc="-95" dirty="0"/>
              <a:t> </a:t>
            </a:r>
            <a:r>
              <a:rPr dirty="0"/>
              <a:t>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231</TotalTime>
  <Words>234</Words>
  <Application>Microsoft Office PowerPoint</Application>
  <PresentationFormat>On-screen Show (4:3)</PresentationFormat>
  <Paragraphs>94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Lato</vt:lpstr>
      <vt:lpstr>Times New Roman</vt:lpstr>
      <vt:lpstr>Office Theme</vt:lpstr>
      <vt:lpstr>Department of Computer Science and Engineering</vt:lpstr>
      <vt:lpstr>Abstract</vt:lpstr>
      <vt:lpstr>Architecture</vt:lpstr>
      <vt:lpstr>System Requirements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dc:title>
  <dc:creator>pc</dc:creator>
  <cp:lastModifiedBy>rama rao</cp:lastModifiedBy>
  <cp:revision>17</cp:revision>
  <dcterms:created xsi:type="dcterms:W3CDTF">2021-04-22T13:02:02Z</dcterms:created>
  <dcterms:modified xsi:type="dcterms:W3CDTF">2021-05-31T07:31:31Z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2021-04-22T00:00:00Z</vt:filetime>
  </property>
</Properties>
</file>